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292" r:id="rId3"/>
    <p:sldId id="290" r:id="rId4"/>
    <p:sldId id="291" r:id="rId5"/>
    <p:sldId id="293" r:id="rId6"/>
    <p:sldId id="294" r:id="rId7"/>
    <p:sldId id="260" r:id="rId8"/>
    <p:sldId id="261" r:id="rId9"/>
    <p:sldId id="262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266" r:id="rId21"/>
    <p:sldId id="267" r:id="rId22"/>
    <p:sldId id="280" r:id="rId23"/>
    <p:sldId id="305" r:id="rId24"/>
    <p:sldId id="306" r:id="rId25"/>
    <p:sldId id="307" r:id="rId26"/>
    <p:sldId id="308" r:id="rId27"/>
    <p:sldId id="309" r:id="rId28"/>
    <p:sldId id="310" r:id="rId29"/>
    <p:sldId id="312" r:id="rId30"/>
    <p:sldId id="313" r:id="rId31"/>
    <p:sldId id="321" r:id="rId32"/>
    <p:sldId id="315" r:id="rId33"/>
    <p:sldId id="316" r:id="rId34"/>
    <p:sldId id="317" r:id="rId35"/>
    <p:sldId id="332" r:id="rId36"/>
    <p:sldId id="318" r:id="rId37"/>
    <p:sldId id="319" r:id="rId38"/>
    <p:sldId id="333" r:id="rId39"/>
    <p:sldId id="279" r:id="rId40"/>
    <p:sldId id="331" r:id="rId41"/>
    <p:sldId id="322" r:id="rId42"/>
    <p:sldId id="324" r:id="rId43"/>
    <p:sldId id="323" r:id="rId44"/>
    <p:sldId id="325" r:id="rId45"/>
    <p:sldId id="326" r:id="rId46"/>
    <p:sldId id="329" r:id="rId47"/>
    <p:sldId id="327" r:id="rId48"/>
    <p:sldId id="328" r:id="rId49"/>
    <p:sldId id="33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8" autoAdjust="0"/>
    <p:restoredTop sz="83686" autoAdjust="0"/>
  </p:normalViewPr>
  <p:slideViewPr>
    <p:cSldViewPr snapToGrid="0">
      <p:cViewPr varScale="1">
        <p:scale>
          <a:sx n="92" d="100"/>
          <a:sy n="92" d="100"/>
        </p:scale>
        <p:origin x="80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EF6012-0430-42BF-A3A7-DA147DBBCE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9EF67-3BAF-4FAE-AE2A-C5B9A57B89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E6376-87C4-4D16-82D1-D37904F930BA}" type="datetimeFigureOut">
              <a:rPr lang="en-NL" smtClean="0"/>
              <a:t>11/05/2020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B24E3-DF25-4213-BC32-80CB5D1A7D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2BBA6-504C-46D2-9053-8F19264D1A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2DEFF-3D1C-4C4F-9C1B-6B76A19136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2607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52A83-AFF0-44B5-B0CB-BF1EF92BF110}" type="datetimeFigureOut">
              <a:rPr lang="en-NL" smtClean="0"/>
              <a:t>11/05/2020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C85D1-D769-4E3C-BD67-6FCFE11EFBE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2844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353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17416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15450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28925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3994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07385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80148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52352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7469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53379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38985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440644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739493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050382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76382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94882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068511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08549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40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710885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42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33188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43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04837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44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00069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87062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45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58136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47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659584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48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5448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970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0223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25351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8466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07064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64652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DEEAC-F4F0-422C-982A-BC1DD901F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570C6CE-C671-480C-9520-20FC4F641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831A27-BE30-4669-878A-18ADB99F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FEE71F9-96B1-4F43-8944-E2DED19B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651580-9421-47F0-8D8C-6EF25218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3F1EC-117C-4781-8CE5-D518514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DA53274-00C8-4DE6-BDE4-8A91F69AB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E1049E3-2661-4B38-8758-CE42C995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922ECE-BF19-4569-A03F-6DDA6466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7DDF279-7D09-4EDC-AA1D-954B5C12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2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B3EFACC-8EFB-4112-BF18-2F7F53339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CCFD59-8FC9-4BDD-8623-74F0196D6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E7A0AD-2256-4018-B3CF-5E048F21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0493DF3-08F4-4C78-8504-CB30CAE2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F51C7A-5C05-417B-AB85-C78EACF1B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7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973B4-C637-40A3-80C1-B6D898BB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772667-EA6B-4FF0-9DFC-1A161CD57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011CDC-F91F-4D6B-88BB-DD261BA5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BE5F766-AB67-4F9D-A8F1-C2CE8876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88ED0A-6BD1-40BA-85A9-11C42BE4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7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8B81E-B464-42FF-A21A-8A4D2916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EE50E35-AD2E-4D4B-B307-5856A4262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63ABEC5-0C49-4B64-B5B2-5A43E55B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BA8018-E844-4CCF-9479-54D49CE8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A20805D-175F-42BE-956C-FB74EF11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8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8B32A4-0134-4970-84A2-E18E977A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156884-15EE-4F64-BF4C-B18C0A3C4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B993C00-393B-4263-96B3-CC6BA2F18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7C468E-FA16-464E-9358-0BC70656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6C1FAE6-3443-43C7-88AE-4C616B26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CEAEAF0-CED7-4EC0-B992-ECBAFAF2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0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7E835-727A-43ED-89F8-CD9B5578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84E85CB-89F9-42FD-9E29-7FDC61902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3F96640-49B5-4303-A210-31B0192EC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B7FF96F-28F4-4A4F-B950-C7C08B107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2A8CCB7-9BB2-40C4-9BD5-8E4FC10A1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2189BC6-7CB8-4E5E-A206-EA0CA028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25D1A03-D7D7-4834-9166-274A5EAE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1408AC6-2D9C-467B-88CC-EB3C3C0B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7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6826-14DA-48C0-9C33-85BC13C8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C9CBB3E-AC66-4FE7-99E5-15C1CDBD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3AEAADE-E168-4A41-9C67-5063285A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FD0905D-BFE8-48FF-8DCA-0693D634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B7849AC-9E3D-46DC-9D6A-F924684F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D85A104-1F31-4CCC-BB8B-04780BB6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CCFCA1A-E5CE-4BA9-8F2B-B1E324B5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9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32AD0-2673-44C4-B19E-E582FCA3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807351-E62C-4DC7-AE0B-982DDE80B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2FEBD1B-C539-40F7-8C7C-561FEDC2F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388B6-176B-463F-B42C-F242B341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BC86416-9EA3-40B8-AFFD-77638C3A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F522DAA-9B58-42A8-A970-BABD3AE7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1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D06C9-01DD-4C7A-B070-081B601E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917B4FE-6979-4A8E-9BCD-B997A1273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727A3C1-025B-46C0-85A6-32D7C4676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4796CB8-B4BC-42D4-97A4-04C539AF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7C4EDEA-9B9C-4710-895D-124F847A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A80B3F-BD73-44EA-9B88-48C0EF6C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D4748ED-02E5-41C7-B3B0-D1E239B0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5557E14-4773-4CF6-9674-FD5F3D9E8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37AAFD8-6C29-453D-AFED-B437EB7A6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6F294-FC6D-4658-8D72-6C175CC4BED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1472E0B-B1A3-4D22-8926-EDCB6AA0C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618D37-DCB0-4EB6-A26D-07E1E4534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7385C7-4153-4DF8-BC51-0F04CAB8992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463" y="6436151"/>
            <a:ext cx="474576" cy="33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1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atapult.com/" TargetMode="External"/><Relationship Id="rId2" Type="http://schemas.openxmlformats.org/officeDocument/2006/relationships/hyperlink" Target="mailto:erik@xatapult.n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hyperlink" Target="https://www.linkedin.com/in/esiegel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spec.xproc.org/master/head/steps/#c.insert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spec.xproc.org/master/head/steps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pec.xproc.org/master/head/#steps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spec.xproc.org/master/head/steps/#c.wrap-sequence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ml-project.com/" TargetMode="External"/><Relationship Id="rId2" Type="http://schemas.openxmlformats.org/officeDocument/2006/relationships/hyperlink" Target="http://spec.xproc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erik@xatapult.nl" TargetMode="External"/><Relationship Id="rId4" Type="http://schemas.openxmlformats.org/officeDocument/2006/relationships/hyperlink" Target="https://xmlcalabash.com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xml-project.com/morganaxproc/" TargetMode="External"/><Relationship Id="rId3" Type="http://schemas.openxmlformats.org/officeDocument/2006/relationships/hyperlink" Target="http://spec.xproc.org/master/head/" TargetMode="External"/><Relationship Id="rId7" Type="http://schemas.openxmlformats.org/officeDocument/2006/relationships/hyperlink" Target="https://xmlcalabash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.org/TR/xproc/" TargetMode="External"/><Relationship Id="rId5" Type="http://schemas.openxmlformats.org/officeDocument/2006/relationships/hyperlink" Target="https://www.w3.org/community/xproc-next/" TargetMode="External"/><Relationship Id="rId4" Type="http://schemas.openxmlformats.org/officeDocument/2006/relationships/hyperlink" Target="https://github.com/xproc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iksiegel/DocEng-2019-XProc/releas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hyperlink" Target="https://www.java.com/en/download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69B28B-F995-4BD4-8FE6-8AA110A00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072" y="498762"/>
            <a:ext cx="9144000" cy="1016145"/>
          </a:xfrm>
        </p:spPr>
        <p:txBody>
          <a:bodyPr/>
          <a:lstStyle/>
          <a:p>
            <a:r>
              <a:rPr lang="en-US" b="1" dirty="0"/>
              <a:t>Introduction to XProc 3.0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8F8D3B-7D29-4D8A-AD4E-8BD7DF529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520" y="1671631"/>
            <a:ext cx="5698320" cy="3986040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F4C892B7-0769-4252-B8BD-4CEDAF173DF7}"/>
              </a:ext>
            </a:extLst>
          </p:cNvPr>
          <p:cNvSpPr/>
          <p:nvPr/>
        </p:nvSpPr>
        <p:spPr>
          <a:xfrm>
            <a:off x="488515" y="2025489"/>
            <a:ext cx="4835047" cy="1578280"/>
          </a:xfrm>
          <a:prstGeom prst="wedgeEllipseCallout">
            <a:avLst>
              <a:gd name="adj1" fmla="val 58071"/>
              <a:gd name="adj2" fmla="val 615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Markup UK 2020</a:t>
            </a:r>
          </a:p>
          <a:p>
            <a:pPr algn="ctr"/>
            <a:r>
              <a:rPr lang="en-US" sz="2800" dirty="0"/>
              <a:t>Online Tutorial</a:t>
            </a:r>
          </a:p>
        </p:txBody>
      </p:sp>
    </p:spTree>
    <p:extLst>
      <p:ext uri="{BB962C8B-B14F-4D97-AF65-F5344CB8AC3E}">
        <p14:creationId xmlns:p14="http://schemas.microsoft.com/office/powerpoint/2010/main" val="353296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8285296-C3D5-4994-9C0D-97EE250F3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613" y="833764"/>
            <a:ext cx="2293972" cy="274202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1448831-6ADD-4AB6-8BD5-B943A105415B}"/>
              </a:ext>
            </a:extLst>
          </p:cNvPr>
          <p:cNvSpPr/>
          <p:nvPr/>
        </p:nvSpPr>
        <p:spPr>
          <a:xfrm>
            <a:off x="3831874" y="2599666"/>
            <a:ext cx="2090441" cy="2008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options</a:t>
            </a:r>
            <a:endParaRPr lang="en-NL" sz="1400" b="1" i="1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4" y="101139"/>
            <a:ext cx="6838315" cy="7062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Steps/pipelines, ports, options</a:t>
            </a:r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1F3420FE-98A4-44D7-8566-ED3B2A1C01FC}"/>
              </a:ext>
            </a:extLst>
          </p:cNvPr>
          <p:cNvSpPr/>
          <p:nvPr/>
        </p:nvSpPr>
        <p:spPr>
          <a:xfrm>
            <a:off x="1666816" y="3063975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p:add-attribute</a:t>
            </a:r>
          </a:p>
        </p:txBody>
      </p:sp>
      <p:sp>
        <p:nvSpPr>
          <p:cNvPr id="9" name="Pijl: links 8">
            <a:extLst>
              <a:ext uri="{FF2B5EF4-FFF2-40B4-BE49-F238E27FC236}">
                <a16:creationId xmlns:a16="http://schemas.microsoft.com/office/drawing/2014/main" id="{498E1D22-727A-4B30-A05F-F3A43BE8AC63}"/>
              </a:ext>
            </a:extLst>
          </p:cNvPr>
          <p:cNvSpPr/>
          <p:nvPr/>
        </p:nvSpPr>
        <p:spPr>
          <a:xfrm>
            <a:off x="3521482" y="3265311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jl: rechts 2">
            <a:extLst>
              <a:ext uri="{FF2B5EF4-FFF2-40B4-BE49-F238E27FC236}">
                <a16:creationId xmlns:a16="http://schemas.microsoft.com/office/drawing/2014/main" id="{1D3C9148-062A-4017-898F-093C3141194F}"/>
              </a:ext>
            </a:extLst>
          </p:cNvPr>
          <p:cNvSpPr/>
          <p:nvPr/>
        </p:nvSpPr>
        <p:spPr>
          <a:xfrm rot="5400000">
            <a:off x="1431507" y="2244934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26" name="Pijl: rechts 25">
            <a:extLst>
              <a:ext uri="{FF2B5EF4-FFF2-40B4-BE49-F238E27FC236}">
                <a16:creationId xmlns:a16="http://schemas.microsoft.com/office/drawing/2014/main" id="{D3A01ED6-EC7B-4F8E-8384-946306D7BA7A}"/>
              </a:ext>
            </a:extLst>
          </p:cNvPr>
          <p:cNvSpPr/>
          <p:nvPr/>
        </p:nvSpPr>
        <p:spPr>
          <a:xfrm rot="5400000">
            <a:off x="1431506" y="4492729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6B751D12-D1AD-43B2-9795-36E40C77F828}"/>
              </a:ext>
            </a:extLst>
          </p:cNvPr>
          <p:cNvSpPr txBox="1"/>
          <p:nvPr/>
        </p:nvSpPr>
        <p:spPr>
          <a:xfrm>
            <a:off x="4142267" y="3160413"/>
            <a:ext cx="1451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match</a:t>
            </a:r>
          </a:p>
          <a:p>
            <a:r>
              <a:rPr lang="en-US" sz="1600" dirty="0"/>
              <a:t>attribute-name</a:t>
            </a:r>
          </a:p>
          <a:p>
            <a:r>
              <a:rPr lang="en-US" sz="1600" dirty="0"/>
              <a:t>attribute-value</a:t>
            </a:r>
          </a:p>
        </p:txBody>
      </p:sp>
      <p:sp>
        <p:nvSpPr>
          <p:cNvPr id="18" name="Rechthoek: ezelsoor 17">
            <a:extLst>
              <a:ext uri="{FF2B5EF4-FFF2-40B4-BE49-F238E27FC236}">
                <a16:creationId xmlns:a16="http://schemas.microsoft.com/office/drawing/2014/main" id="{9963F979-68F8-40A4-AE32-5A991CE3EEBB}"/>
              </a:ext>
            </a:extLst>
          </p:cNvPr>
          <p:cNvSpPr/>
          <p:nvPr/>
        </p:nvSpPr>
        <p:spPr>
          <a:xfrm>
            <a:off x="589881" y="1376148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21" name="Boog 20">
            <a:extLst>
              <a:ext uri="{FF2B5EF4-FFF2-40B4-BE49-F238E27FC236}">
                <a16:creationId xmlns:a16="http://schemas.microsoft.com/office/drawing/2014/main" id="{56F75DB6-9F84-4775-A3C9-A2E1096D07E5}"/>
              </a:ext>
            </a:extLst>
          </p:cNvPr>
          <p:cNvSpPr/>
          <p:nvPr/>
        </p:nvSpPr>
        <p:spPr>
          <a:xfrm>
            <a:off x="1298400" y="1281444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hthoek: ezelsoor 34">
            <a:extLst>
              <a:ext uri="{FF2B5EF4-FFF2-40B4-BE49-F238E27FC236}">
                <a16:creationId xmlns:a16="http://schemas.microsoft.com/office/drawing/2014/main" id="{DA9A4229-2F2A-4C28-B49A-B778F3C41566}"/>
              </a:ext>
            </a:extLst>
          </p:cNvPr>
          <p:cNvSpPr/>
          <p:nvPr/>
        </p:nvSpPr>
        <p:spPr>
          <a:xfrm>
            <a:off x="533313" y="5404044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Transformed document</a:t>
            </a:r>
          </a:p>
        </p:txBody>
      </p:sp>
      <p:sp>
        <p:nvSpPr>
          <p:cNvPr id="38" name="Boog 37">
            <a:extLst>
              <a:ext uri="{FF2B5EF4-FFF2-40B4-BE49-F238E27FC236}">
                <a16:creationId xmlns:a16="http://schemas.microsoft.com/office/drawing/2014/main" id="{EE3B4183-E368-4B85-B8C7-FB5BF5C27AA4}"/>
              </a:ext>
            </a:extLst>
          </p:cNvPr>
          <p:cNvSpPr/>
          <p:nvPr/>
        </p:nvSpPr>
        <p:spPr>
          <a:xfrm flipV="1">
            <a:off x="1402557" y="5104565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43BF0DC0-5E48-40CF-B9AC-24DA6EE08E9E}"/>
              </a:ext>
            </a:extLst>
          </p:cNvPr>
          <p:cNvSpPr/>
          <p:nvPr/>
        </p:nvSpPr>
        <p:spPr>
          <a:xfrm>
            <a:off x="6007608" y="4890564"/>
            <a:ext cx="5899911" cy="1205435"/>
          </a:xfrm>
          <a:prstGeom prst="wedgeEllipseCallout">
            <a:avLst>
              <a:gd name="adj1" fmla="val 44601"/>
              <a:gd name="adj2" fmla="val 91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Have a look ate the step specification: http://spec.xproc.org/master/head/steps/#c.add-attribute</a:t>
            </a:r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31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3" grpId="0" animBg="1"/>
      <p:bldP spid="26" grpId="0" animBg="1"/>
      <p:bldP spid="16" grpId="0"/>
      <p:bldP spid="18" grpId="0" animBg="1"/>
      <p:bldP spid="21" grpId="0" animBg="1"/>
      <p:bldP spid="35" grpId="0" animBg="1"/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87" y="250613"/>
            <a:ext cx="10432627" cy="860848"/>
          </a:xfrm>
        </p:spPr>
        <p:txBody>
          <a:bodyPr/>
          <a:lstStyle/>
          <a:p>
            <a:r>
              <a:rPr lang="en-US" b="1" dirty="0"/>
              <a:t>Step/pipeline that adds an attribute -  root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30293" y="1921146"/>
            <a:ext cx="9069493" cy="47705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="3.0“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-pipeline"&gt;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p:pipe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step="add-attribute-1" port="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name="add-attribute-1"&gt;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port="source"&gt;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p:pipe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step="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-pipeline" port="source"/&gt;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select="'/*'"/&gt;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-name" select="'timestamp'"/&gt;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select="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current-dateTime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()"/&gt;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E6C9F391-38D3-45A5-8A7B-1CD89CC4B1D7}"/>
              </a:ext>
            </a:extLst>
          </p:cNvPr>
          <p:cNvSpPr/>
          <p:nvPr/>
        </p:nvSpPr>
        <p:spPr>
          <a:xfrm>
            <a:off x="3122506" y="1326673"/>
            <a:ext cx="1706880" cy="430424"/>
          </a:xfrm>
          <a:prstGeom prst="wedgeRoundRectCallout">
            <a:avLst>
              <a:gd name="adj1" fmla="val -20833"/>
              <a:gd name="adj2" fmla="val 1018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Namespace and preferred prefix (p:)</a:t>
            </a:r>
            <a:endParaRPr lang="en-NL" sz="1400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DBC4E014-DAA0-4E36-B7E2-4A977AAD1222}"/>
              </a:ext>
            </a:extLst>
          </p:cNvPr>
          <p:cNvSpPr/>
          <p:nvPr/>
        </p:nvSpPr>
        <p:spPr>
          <a:xfrm>
            <a:off x="6817359" y="1346069"/>
            <a:ext cx="1706880" cy="430424"/>
          </a:xfrm>
          <a:prstGeom prst="wedgeRoundRectCallout">
            <a:avLst>
              <a:gd name="adj1" fmla="val -20833"/>
              <a:gd name="adj2" fmla="val 1018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XProc  version</a:t>
            </a:r>
            <a:endParaRPr lang="en-NL" sz="1400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40A147F-A51E-4148-9103-075A0C27E8E7}"/>
              </a:ext>
            </a:extLst>
          </p:cNvPr>
          <p:cNvSpPr/>
          <p:nvPr/>
        </p:nvSpPr>
        <p:spPr>
          <a:xfrm>
            <a:off x="281093" y="1301091"/>
            <a:ext cx="1706880" cy="430424"/>
          </a:xfrm>
          <a:prstGeom prst="wedgeRoundRectCallout">
            <a:avLst>
              <a:gd name="adj1" fmla="val -20833"/>
              <a:gd name="adj2" fmla="val 1018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Root p:declare-step element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39581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87" y="250613"/>
            <a:ext cx="11617960" cy="8608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Step/pipeline that adds an attribute -  in/output ports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311573" y="1203173"/>
            <a:ext cx="9069493" cy="47705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="3.0“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-pipeline"&gt;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p:pipe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step="add-attribute-1"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name="add-attribute-1"&gt;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port="source"&gt;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p:pipe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step="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-pipeline" port="source"/&gt;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select="'/*'"/&gt;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-name" select="'timestamp'"/&gt;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select="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current-dateTime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()"/&gt;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04CDEAB1-B97B-4C83-B6BD-08AF0089FDAA}"/>
              </a:ext>
            </a:extLst>
          </p:cNvPr>
          <p:cNvSpPr/>
          <p:nvPr/>
        </p:nvSpPr>
        <p:spPr>
          <a:xfrm>
            <a:off x="4436533" y="1780486"/>
            <a:ext cx="1354668" cy="430424"/>
          </a:xfrm>
          <a:prstGeom prst="wedgeRoundRectCallout">
            <a:avLst>
              <a:gd name="adj1" fmla="val -107524"/>
              <a:gd name="adj2" fmla="val 168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Input port</a:t>
            </a:r>
            <a:endParaRPr lang="en-NL" sz="1400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01B39E2-85AD-46BE-8564-CD2AD7FB06BB}"/>
              </a:ext>
            </a:extLst>
          </p:cNvPr>
          <p:cNvSpPr/>
          <p:nvPr/>
        </p:nvSpPr>
        <p:spPr>
          <a:xfrm>
            <a:off x="7139091" y="3213788"/>
            <a:ext cx="2418082" cy="430424"/>
          </a:xfrm>
          <a:prstGeom prst="wedgeRoundRectCallout">
            <a:avLst>
              <a:gd name="adj1" fmla="val -78474"/>
              <a:gd name="adj2" fmla="val -1216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Emit the result of an output port of a step in </a:t>
            </a:r>
            <a:r>
              <a:rPr lang="en-US" sz="1400" i="1" dirty="0"/>
              <a:t>this</a:t>
            </a:r>
            <a:r>
              <a:rPr lang="en-US" sz="1400" dirty="0"/>
              <a:t> pipeline</a:t>
            </a:r>
            <a:endParaRPr lang="en-NL" sz="1400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61CD44C3-E1AF-45E9-BD49-C6F16167DAF4}"/>
              </a:ext>
            </a:extLst>
          </p:cNvPr>
          <p:cNvSpPr/>
          <p:nvPr/>
        </p:nvSpPr>
        <p:spPr>
          <a:xfrm>
            <a:off x="6096000" y="2144025"/>
            <a:ext cx="1439334" cy="430424"/>
          </a:xfrm>
          <a:prstGeom prst="wedgeRoundRectCallout">
            <a:avLst>
              <a:gd name="adj1" fmla="val -216039"/>
              <a:gd name="adj2" fmla="val 499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 port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124317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87" y="250613"/>
            <a:ext cx="11617960" cy="8608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Step/pipeline that adds an attribute -  connect a port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311573" y="1203173"/>
            <a:ext cx="9069493" cy="47705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="3.0“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-pipeline"&gt;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p:pipe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step="add-attribute-1"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name="add-attribute-1"&gt;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p:pipe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step="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-pipeline" port="source"/&gt;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select="'/*'"/&gt;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-name" select="'timestamp'"/&gt;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select="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current-dateTime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()"/&gt;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01B39E2-85AD-46BE-8564-CD2AD7FB06BB}"/>
              </a:ext>
            </a:extLst>
          </p:cNvPr>
          <p:cNvSpPr/>
          <p:nvPr/>
        </p:nvSpPr>
        <p:spPr>
          <a:xfrm>
            <a:off x="7755465" y="2482109"/>
            <a:ext cx="3793069" cy="430424"/>
          </a:xfrm>
          <a:prstGeom prst="wedgeRoundRectCallout">
            <a:avLst>
              <a:gd name="adj1" fmla="val -137024"/>
              <a:gd name="adj2" fmla="val 2544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Connect the source port of p:add-attribute to what flows into the encompassing step</a:t>
            </a:r>
            <a:endParaRPr lang="en-NL" sz="14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8F6B59-BCBD-47FC-A82B-98C08A17236C}"/>
              </a:ext>
            </a:extLst>
          </p:cNvPr>
          <p:cNvCxnSpPr/>
          <p:nvPr/>
        </p:nvCxnSpPr>
        <p:spPr>
          <a:xfrm>
            <a:off x="2810933" y="1693333"/>
            <a:ext cx="745067" cy="229616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528036-65EC-453C-A400-241106FD4921}"/>
              </a:ext>
            </a:extLst>
          </p:cNvPr>
          <p:cNvCxnSpPr>
            <a:cxnSpLocks/>
          </p:cNvCxnSpPr>
          <p:nvPr/>
        </p:nvCxnSpPr>
        <p:spPr>
          <a:xfrm>
            <a:off x="3183466" y="2181013"/>
            <a:ext cx="3461174" cy="180848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26CE68F0-7945-4C13-A7AD-9216263776FB}"/>
              </a:ext>
            </a:extLst>
          </p:cNvPr>
          <p:cNvSpPr/>
          <p:nvPr/>
        </p:nvSpPr>
        <p:spPr>
          <a:xfrm>
            <a:off x="9801013" y="4676987"/>
            <a:ext cx="2282614" cy="1296721"/>
          </a:xfrm>
          <a:prstGeom prst="wedgeEllipseCallout">
            <a:avLst>
              <a:gd name="adj1" fmla="val 30357"/>
              <a:gd name="adj2" fmla="val 947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Port connections are always defined on the </a:t>
            </a:r>
            <a:r>
              <a:rPr lang="en-US" sz="1600" i="1" dirty="0"/>
              <a:t>input</a:t>
            </a:r>
            <a:r>
              <a:rPr lang="en-US" sz="1600" dirty="0"/>
              <a:t> ports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297232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87" y="250613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Step/pipeline that adds an attribute -  set options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311573" y="1203173"/>
            <a:ext cx="9069493" cy="47705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="3.0“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-pipeline"&gt;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p:pipe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step="add-attribute-1"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name="add-attribute-1"&gt;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p:pipe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step="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-pipeline" port="source"/&gt;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select="'/*'"/&gt;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-name" select="'timestamp'"/&gt;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select="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current-dateTime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()"/&gt;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01B39E2-85AD-46BE-8564-CD2AD7FB06BB}"/>
              </a:ext>
            </a:extLst>
          </p:cNvPr>
          <p:cNvSpPr/>
          <p:nvPr/>
        </p:nvSpPr>
        <p:spPr>
          <a:xfrm>
            <a:off x="8398931" y="2590483"/>
            <a:ext cx="3793069" cy="430424"/>
          </a:xfrm>
          <a:prstGeom prst="wedgeRoundRectCallout">
            <a:avLst>
              <a:gd name="adj1" fmla="val -93096"/>
              <a:gd name="adj2" fmla="val 4087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 the 3 options of p:add-attribute</a:t>
            </a:r>
            <a:endParaRPr lang="en-NL" sz="14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8BB9A77-F0AE-4925-AADE-714228A7F9B7}"/>
              </a:ext>
            </a:extLst>
          </p:cNvPr>
          <p:cNvSpPr/>
          <p:nvPr/>
        </p:nvSpPr>
        <p:spPr>
          <a:xfrm>
            <a:off x="4927600" y="4089400"/>
            <a:ext cx="1314026" cy="846667"/>
          </a:xfrm>
          <a:prstGeom prst="ellipse">
            <a:avLst/>
          </a:prstGeom>
          <a:solidFill>
            <a:srgbClr val="FFFF00">
              <a:alpha val="32000"/>
            </a:srgbClr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0C7B24E9-D158-4DB4-9E87-FEF67E6E0A23}"/>
              </a:ext>
            </a:extLst>
          </p:cNvPr>
          <p:cNvSpPr/>
          <p:nvPr/>
        </p:nvSpPr>
        <p:spPr>
          <a:xfrm>
            <a:off x="4493012" y="5667579"/>
            <a:ext cx="2828525" cy="795685"/>
          </a:xfrm>
          <a:prstGeom prst="wedgeRoundRectCallout">
            <a:avLst>
              <a:gd name="adj1" fmla="val 43306"/>
              <a:gd name="adj2" fmla="val -1177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XProc uses XPath 3.1 for all expressions, just like XSLT 3.0 and XQuery 3.1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09898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278023"/>
            <a:ext cx="10515600" cy="1325563"/>
          </a:xfrm>
        </p:spPr>
        <p:txBody>
          <a:bodyPr/>
          <a:lstStyle/>
          <a:p>
            <a:r>
              <a:rPr lang="en-US" b="1" dirty="0"/>
              <a:t>Hands-on: Add a second attribute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2408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exercises/02-add-attribute-1/</a:t>
            </a:r>
          </a:p>
          <a:p>
            <a:r>
              <a:rPr lang="en-GB" dirty="0"/>
              <a:t>Try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run.bat </a:t>
            </a:r>
            <a:r>
              <a:rPr lang="en-GB" dirty="0"/>
              <a:t>or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run.sh. </a:t>
            </a:r>
          </a:p>
          <a:p>
            <a:pPr lvl="1"/>
            <a:r>
              <a:rPr lang="en-GB" dirty="0"/>
              <a:t>The input comes from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 </a:t>
            </a:r>
            <a:r>
              <a:rPr lang="en-GB" dirty="0"/>
              <a:t>in the same directory</a:t>
            </a:r>
          </a:p>
          <a:p>
            <a:r>
              <a:rPr lang="en-GB" dirty="0"/>
              <a:t>Change the pipeline and add a </a:t>
            </a:r>
            <a:r>
              <a:rPr lang="en-GB" i="1" dirty="0"/>
              <a:t>second</a:t>
            </a:r>
            <a:r>
              <a:rPr lang="en-GB" dirty="0"/>
              <a:t>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p:add-attribute </a:t>
            </a:r>
            <a:r>
              <a:rPr lang="en-GB" dirty="0"/>
              <a:t>step that also adds an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enabled=“true” </a:t>
            </a:r>
            <a:r>
              <a:rPr lang="en-GB" dirty="0"/>
              <a:t>attribute to the root element.</a:t>
            </a:r>
          </a:p>
          <a:p>
            <a:pPr lvl="1"/>
            <a:r>
              <a:rPr lang="en-GB" dirty="0"/>
              <a:t>Connect the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GB" dirty="0"/>
              <a:t> port of your new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p:add-attribute </a:t>
            </a:r>
            <a:r>
              <a:rPr lang="en-GB" dirty="0"/>
              <a:t>explicitly to the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GB" dirty="0"/>
              <a:t> port of the existing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GB" dirty="0"/>
              <a:t>.</a:t>
            </a:r>
          </a:p>
          <a:p>
            <a:r>
              <a:rPr lang="en-GB" dirty="0"/>
              <a:t>Try it!</a:t>
            </a: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483604"/>
            <a:ext cx="914400" cy="914400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9ADD017C-D2AE-45FC-8BCB-B62CB128022C}"/>
              </a:ext>
            </a:extLst>
          </p:cNvPr>
          <p:cNvSpPr/>
          <p:nvPr/>
        </p:nvSpPr>
        <p:spPr>
          <a:xfrm>
            <a:off x="7308428" y="5140960"/>
            <a:ext cx="3401906" cy="1151467"/>
          </a:xfrm>
          <a:prstGeom prst="wedgeEllipseCallout">
            <a:avLst>
              <a:gd name="adj1" fmla="val 73144"/>
              <a:gd name="adj2" fmla="val 760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Whow</a:t>
            </a:r>
            <a:r>
              <a:rPr lang="en-US" sz="1600" dirty="0"/>
              <a:t>, that’s a boring thing to do! I encourage you to experiment a bit …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3160744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14" y="109433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Add a second attribute -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487679" y="993145"/>
            <a:ext cx="9069493" cy="57554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="3.0“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-pipeline"&gt;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p:pipe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step="add-attribute-2"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name="add-attribute-1"&gt;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name="add-attribute-2"&gt;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p:pipe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step="add-attribute-1"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select="'/*'"/&gt;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-name" select="'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select="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01B39E2-85AD-46BE-8564-CD2AD7FB06BB}"/>
              </a:ext>
            </a:extLst>
          </p:cNvPr>
          <p:cNvSpPr/>
          <p:nvPr/>
        </p:nvSpPr>
        <p:spPr>
          <a:xfrm>
            <a:off x="5987624" y="1357737"/>
            <a:ext cx="3793069" cy="430424"/>
          </a:xfrm>
          <a:prstGeom prst="wedgeRoundRectCallout">
            <a:avLst>
              <a:gd name="adj1" fmla="val -84703"/>
              <a:gd name="adj2" fmla="val 2072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Get the final result from the </a:t>
            </a:r>
            <a:r>
              <a:rPr lang="en-US" sz="1400" i="1" dirty="0"/>
              <a:t>new</a:t>
            </a:r>
            <a:r>
              <a:rPr lang="en-US" sz="1400" dirty="0"/>
              <a:t> p:add-attribute</a:t>
            </a:r>
            <a:endParaRPr lang="en-NL" sz="1400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A5576E50-7CE6-464E-BDCC-B89F5CC8167C}"/>
              </a:ext>
            </a:extLst>
          </p:cNvPr>
          <p:cNvSpPr/>
          <p:nvPr/>
        </p:nvSpPr>
        <p:spPr>
          <a:xfrm>
            <a:off x="6186594" y="3555683"/>
            <a:ext cx="4251113" cy="430424"/>
          </a:xfrm>
          <a:prstGeom prst="wedgeRoundRectCallout">
            <a:avLst>
              <a:gd name="adj1" fmla="val -61441"/>
              <a:gd name="adj2" fmla="val 2104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 from the result port of the </a:t>
            </a:r>
            <a:r>
              <a:rPr lang="en-US" sz="1400" i="1" dirty="0"/>
              <a:t>first</a:t>
            </a:r>
            <a:r>
              <a:rPr lang="en-US" sz="1400" dirty="0"/>
              <a:t> p:add-attribute</a:t>
            </a:r>
            <a:endParaRPr lang="en-NL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A57A02-749D-4A8E-BC2B-5072DD4060AE}"/>
              </a:ext>
            </a:extLst>
          </p:cNvPr>
          <p:cNvSpPr/>
          <p:nvPr/>
        </p:nvSpPr>
        <p:spPr>
          <a:xfrm>
            <a:off x="6356773" y="5500263"/>
            <a:ext cx="1314026" cy="640932"/>
          </a:xfrm>
          <a:prstGeom prst="ellipse">
            <a:avLst/>
          </a:prstGeom>
          <a:solidFill>
            <a:srgbClr val="FFFF00">
              <a:alpha val="32000"/>
            </a:srgbClr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1B02C051-E3A3-4DE0-B7F5-90498183DB3E}"/>
              </a:ext>
            </a:extLst>
          </p:cNvPr>
          <p:cNvSpPr/>
          <p:nvPr/>
        </p:nvSpPr>
        <p:spPr>
          <a:xfrm>
            <a:off x="9801013" y="4676987"/>
            <a:ext cx="2282614" cy="1296721"/>
          </a:xfrm>
          <a:prstGeom prst="wedgeEllipseCallout">
            <a:avLst>
              <a:gd name="adj1" fmla="val 30357"/>
              <a:gd name="adj2" fmla="val 947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Awkward and verbose. I don’t like it!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188145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14" y="109433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Connect ports using the pipe attribute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318345" y="1788161"/>
            <a:ext cx="9069493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-pipeline"&gt;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pipe="result@add-attribute-1"/&gt;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name="add-attribute-1"&gt;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 pipe="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source@add-attribute-pipeline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select="'/*'"/&gt;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-name" select="'timestamp'"/&gt;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select="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current-dateTime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01B39E2-85AD-46BE-8564-CD2AD7FB06BB}"/>
              </a:ext>
            </a:extLst>
          </p:cNvPr>
          <p:cNvSpPr/>
          <p:nvPr/>
        </p:nvSpPr>
        <p:spPr>
          <a:xfrm>
            <a:off x="6312747" y="2120108"/>
            <a:ext cx="3793069" cy="430424"/>
          </a:xfrm>
          <a:prstGeom prst="wedgeRoundRectCallout">
            <a:avLst>
              <a:gd name="adj1" fmla="val -63810"/>
              <a:gd name="adj2" fmla="val 1726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 a shorthand pipe=“</a:t>
            </a:r>
            <a:r>
              <a:rPr lang="en-US" sz="1400" dirty="0" err="1"/>
              <a:t>port@step</a:t>
            </a:r>
            <a:r>
              <a:rPr lang="en-US" sz="1400" dirty="0"/>
              <a:t>” notation</a:t>
            </a:r>
            <a:endParaRPr lang="en-NL" sz="1400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A5576E50-7CE6-464E-BDCC-B89F5CC8167C}"/>
              </a:ext>
            </a:extLst>
          </p:cNvPr>
          <p:cNvSpPr/>
          <p:nvPr/>
        </p:nvSpPr>
        <p:spPr>
          <a:xfrm>
            <a:off x="9200728" y="2632445"/>
            <a:ext cx="1474045" cy="430424"/>
          </a:xfrm>
          <a:prstGeom prst="wedgeRoundRectCallout">
            <a:avLst>
              <a:gd name="adj1" fmla="val -117041"/>
              <a:gd name="adj2" fmla="val 2230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 here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284995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278023"/>
            <a:ext cx="10515600" cy="1325563"/>
          </a:xfrm>
        </p:spPr>
        <p:txBody>
          <a:bodyPr/>
          <a:lstStyle/>
          <a:p>
            <a:r>
              <a:rPr lang="en-US" b="1" dirty="0"/>
              <a:t>Hands-on: Add a second attribute using the pipe attribute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2408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exercises/03-add-attribute-2/</a:t>
            </a:r>
          </a:p>
          <a:p>
            <a:r>
              <a:rPr lang="en-GB" dirty="0"/>
              <a:t>Try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run.bat </a:t>
            </a:r>
            <a:r>
              <a:rPr lang="en-GB" dirty="0"/>
              <a:t>or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run.sh. </a:t>
            </a:r>
          </a:p>
          <a:p>
            <a:r>
              <a:rPr lang="en-GB" dirty="0"/>
              <a:t>Change the pipeline and add a second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p:add-attribute </a:t>
            </a:r>
            <a:r>
              <a:rPr lang="en-GB" dirty="0"/>
              <a:t>step that also adds an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enabled=“true” </a:t>
            </a:r>
            <a:r>
              <a:rPr lang="en-GB" dirty="0"/>
              <a:t>attribute to the root element.</a:t>
            </a:r>
          </a:p>
          <a:p>
            <a:pPr lvl="1"/>
            <a:r>
              <a:rPr lang="en-GB" dirty="0"/>
              <a:t>Connect the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GB" dirty="0"/>
              <a:t> port of your new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p:add-attribute </a:t>
            </a:r>
            <a:r>
              <a:rPr lang="en-GB" dirty="0"/>
              <a:t>explicitly to the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GB" dirty="0"/>
              <a:t> port of the existing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p:add-attribute </a:t>
            </a:r>
            <a:r>
              <a:rPr lang="en-GB" dirty="0"/>
              <a:t>using a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pipe </a:t>
            </a:r>
            <a:r>
              <a:rPr lang="en-GB" dirty="0"/>
              <a:t>attribute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GB" dirty="0"/>
          </a:p>
          <a:p>
            <a:r>
              <a:rPr lang="en-GB" dirty="0"/>
              <a:t>Try it!</a:t>
            </a: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4836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750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14" y="109433"/>
            <a:ext cx="11617960" cy="8608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Add a second attribute using the pipe attribute -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487679" y="993145"/>
            <a:ext cx="9069493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-pipeline"&gt;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pipe="result@add-attribute-2"/&gt;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name="add-attribute-1"&gt;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 pipe="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source@add-attribute-pipeline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select="'/*'"/&gt;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-name" select="'timestamp'"/&gt;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select="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current-dateTime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name="add-attribute-2"&gt;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 pipe="result@add-attribute-1"/&gt;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select="'/*'"/&gt;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-name" select="'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select="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1B02C051-E3A3-4DE0-B7F5-90498183DB3E}"/>
              </a:ext>
            </a:extLst>
          </p:cNvPr>
          <p:cNvSpPr/>
          <p:nvPr/>
        </p:nvSpPr>
        <p:spPr>
          <a:xfrm>
            <a:off x="9116908" y="3259668"/>
            <a:ext cx="3014134" cy="2694092"/>
          </a:xfrm>
          <a:prstGeom prst="wedgeEllipseCallout">
            <a:avLst>
              <a:gd name="adj1" fmla="val 33903"/>
              <a:gd name="adj2" fmla="val 731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Better, shorter, but still… </a:t>
            </a:r>
          </a:p>
          <a:p>
            <a:pPr algn="ctr"/>
            <a:r>
              <a:rPr lang="en-US" sz="1600" dirty="0"/>
              <a:t>Why would I need to explicitly connect ports </a:t>
            </a:r>
            <a:r>
              <a:rPr lang="en-US" sz="1600" i="1" dirty="0"/>
              <a:t>at all</a:t>
            </a:r>
            <a:r>
              <a:rPr lang="en-US" sz="1600" dirty="0"/>
              <a:t> if its clear that they should connect anyway?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157944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9E39-AC31-4065-84F2-01C2DA93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09" y="243732"/>
            <a:ext cx="10515600" cy="948902"/>
          </a:xfrm>
        </p:spPr>
        <p:txBody>
          <a:bodyPr/>
          <a:lstStyle/>
          <a:p>
            <a:r>
              <a:rPr lang="en-US" b="1" dirty="0"/>
              <a:t>Who Am I?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338D2-8565-4AF9-91CE-CD583FB0E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33" y="1314028"/>
            <a:ext cx="759614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Erik Siegel</a:t>
            </a:r>
          </a:p>
          <a:p>
            <a:r>
              <a:rPr lang="en-US" dirty="0"/>
              <a:t>Content Engineer, XML Specialist, Technical Writer</a:t>
            </a:r>
          </a:p>
          <a:p>
            <a:r>
              <a:rPr lang="en-US" dirty="0"/>
              <a:t>One-man company: Xatapult</a:t>
            </a:r>
          </a:p>
          <a:p>
            <a:pPr lvl="1"/>
            <a:r>
              <a:rPr lang="en-US" dirty="0"/>
              <a:t>Groningen, The Netherlands</a:t>
            </a:r>
          </a:p>
          <a:p>
            <a:pPr lvl="1"/>
            <a:r>
              <a:rPr lang="en-US" dirty="0"/>
              <a:t>Customers mostly in publishing and standardization</a:t>
            </a:r>
          </a:p>
          <a:p>
            <a:r>
              <a:rPr lang="en-US" dirty="0"/>
              <a:t>Part of the XProc 3.0 editing committee</a:t>
            </a:r>
          </a:p>
          <a:p>
            <a:r>
              <a:rPr lang="en-US" dirty="0"/>
              <a:t>Writer of the XProc 3.0 Programmer Reference</a:t>
            </a:r>
          </a:p>
          <a:p>
            <a:r>
              <a:rPr lang="en-US" dirty="0"/>
              <a:t>Contact: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erik@xatapult.nl</a:t>
            </a:r>
            <a:br>
              <a:rPr lang="en-US" dirty="0"/>
            </a:br>
            <a:r>
              <a:rPr lang="en-US" dirty="0">
                <a:hlinkClick r:id="rId3"/>
              </a:rPr>
              <a:t>www.xatapult.com</a:t>
            </a:r>
            <a:br>
              <a:rPr lang="en-US" dirty="0"/>
            </a:br>
            <a:r>
              <a:rPr lang="nl-NL" dirty="0">
                <a:hlinkClick r:id="rId4"/>
              </a:rPr>
              <a:t>www.linkedin.com/in/esiegel/</a:t>
            </a:r>
            <a:br>
              <a:rPr lang="en-US" dirty="0"/>
            </a:br>
            <a:r>
              <a:rPr lang="en-US" sz="2200" dirty="0"/>
              <a:t>+31 6 53260792</a:t>
            </a:r>
            <a:endParaRPr lang="en-NL" dirty="0"/>
          </a:p>
        </p:txBody>
      </p:sp>
      <p:pic>
        <p:nvPicPr>
          <p:cNvPr id="5" name="Picture 4" descr="A picture containing person, tree, outdoor, plant&#10;&#10;Description automatically generated">
            <a:extLst>
              <a:ext uri="{FF2B5EF4-FFF2-40B4-BE49-F238E27FC236}">
                <a16:creationId xmlns:a16="http://schemas.microsoft.com/office/drawing/2014/main" id="{3FF018FF-B684-4C34-8584-00C9F7DBB5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23217" y="683781"/>
            <a:ext cx="2549239" cy="19119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A48229B-4A12-469F-8AC5-7A26768867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7824">
            <a:off x="7246928" y="2925754"/>
            <a:ext cx="3638738" cy="383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4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75" y="176634"/>
            <a:ext cx="6471577" cy="706299"/>
          </a:xfrm>
        </p:spPr>
        <p:txBody>
          <a:bodyPr>
            <a:normAutofit/>
          </a:bodyPr>
          <a:lstStyle/>
          <a:p>
            <a:r>
              <a:rPr lang="en-US" b="1" dirty="0"/>
              <a:t>Primary ports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5552536" y="3190700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p:something</a:t>
            </a:r>
          </a:p>
        </p:txBody>
      </p:sp>
      <p:sp>
        <p:nvSpPr>
          <p:cNvPr id="40" name="Pijl: links 39">
            <a:extLst>
              <a:ext uri="{FF2B5EF4-FFF2-40B4-BE49-F238E27FC236}">
                <a16:creationId xmlns:a16="http://schemas.microsoft.com/office/drawing/2014/main" id="{9DF171E0-188C-449C-9AB3-7E6B529B4AD2}"/>
              </a:ext>
            </a:extLst>
          </p:cNvPr>
          <p:cNvSpPr/>
          <p:nvPr/>
        </p:nvSpPr>
        <p:spPr>
          <a:xfrm>
            <a:off x="7407202" y="3392036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5040560" y="2094993"/>
            <a:ext cx="1960717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source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5137620" y="4799059"/>
            <a:ext cx="1766596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resul</a:t>
            </a:r>
            <a:r>
              <a:rPr lang="en-US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54" name="Pijl: links 53">
            <a:extLst>
              <a:ext uri="{FF2B5EF4-FFF2-40B4-BE49-F238E27FC236}">
                <a16:creationId xmlns:a16="http://schemas.microsoft.com/office/drawing/2014/main" id="{019E684F-99E2-4FCB-8047-E2E2A2DEA319}"/>
              </a:ext>
            </a:extLst>
          </p:cNvPr>
          <p:cNvSpPr/>
          <p:nvPr/>
        </p:nvSpPr>
        <p:spPr>
          <a:xfrm>
            <a:off x="7405269" y="3950395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xplosie: 14 punten 4">
            <a:extLst>
              <a:ext uri="{FF2B5EF4-FFF2-40B4-BE49-F238E27FC236}">
                <a16:creationId xmlns:a16="http://schemas.microsoft.com/office/drawing/2014/main" id="{51CA4A1C-54DB-450C-9F28-1D7B1FDFB428}"/>
              </a:ext>
            </a:extLst>
          </p:cNvPr>
          <p:cNvSpPr/>
          <p:nvPr/>
        </p:nvSpPr>
        <p:spPr>
          <a:xfrm>
            <a:off x="2049432" y="2439396"/>
            <a:ext cx="3093853" cy="2142565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Primary ports</a:t>
            </a:r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69766418-475F-4C6A-B487-6954626ADB75}"/>
              </a:ext>
            </a:extLst>
          </p:cNvPr>
          <p:cNvCxnSpPr/>
          <p:nvPr/>
        </p:nvCxnSpPr>
        <p:spPr>
          <a:xfrm flipV="1">
            <a:off x="4327496" y="1833654"/>
            <a:ext cx="1454750" cy="9195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2793EA31-BD68-4C66-8EB8-90D829BD1A80}"/>
              </a:ext>
            </a:extLst>
          </p:cNvPr>
          <p:cNvCxnSpPr/>
          <p:nvPr/>
        </p:nvCxnSpPr>
        <p:spPr>
          <a:xfrm>
            <a:off x="4067520" y="4270783"/>
            <a:ext cx="1714726" cy="1010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2CB09215-1417-432E-939C-E794B1941865}"/>
              </a:ext>
            </a:extLst>
          </p:cNvPr>
          <p:cNvSpPr txBox="1"/>
          <p:nvPr/>
        </p:nvSpPr>
        <p:spPr>
          <a:xfrm>
            <a:off x="1250021" y="5018349"/>
            <a:ext cx="3503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port names </a:t>
            </a:r>
            <a:r>
              <a:rPr lang="en-US" sz="2400" b="1" i="1" dirty="0"/>
              <a:t>source</a:t>
            </a:r>
            <a:r>
              <a:rPr lang="en-US" sz="2400" dirty="0"/>
              <a:t> and </a:t>
            </a:r>
            <a:r>
              <a:rPr lang="en-US" sz="2400" b="1" i="1" dirty="0"/>
              <a:t>result</a:t>
            </a:r>
            <a:r>
              <a:rPr lang="en-US" sz="2400" dirty="0"/>
              <a:t> for the primary ports are a </a:t>
            </a:r>
            <a:r>
              <a:rPr lang="en-US" sz="2400" i="1" dirty="0"/>
              <a:t>convention</a:t>
            </a:r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A14525C4-3B8D-446E-BF13-4E5869BA2898}"/>
              </a:ext>
            </a:extLst>
          </p:cNvPr>
          <p:cNvSpPr/>
          <p:nvPr/>
        </p:nvSpPr>
        <p:spPr>
          <a:xfrm>
            <a:off x="10146453" y="5085324"/>
            <a:ext cx="1794935" cy="1200330"/>
          </a:xfrm>
          <a:prstGeom prst="wedgeEllipseCallout">
            <a:avLst>
              <a:gd name="adj1" fmla="val 33903"/>
              <a:gd name="adj2" fmla="val 731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Not all ports are created equal…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400101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xplosie: 8 punten 5">
            <a:extLst>
              <a:ext uri="{FF2B5EF4-FFF2-40B4-BE49-F238E27FC236}">
                <a16:creationId xmlns:a16="http://schemas.microsoft.com/office/drawing/2014/main" id="{3E81F641-36B0-4D47-988D-F9AA944295F1}"/>
              </a:ext>
            </a:extLst>
          </p:cNvPr>
          <p:cNvSpPr/>
          <p:nvPr/>
        </p:nvSpPr>
        <p:spPr>
          <a:xfrm>
            <a:off x="3849712" y="2611669"/>
            <a:ext cx="2449585" cy="1969670"/>
          </a:xfrm>
          <a:prstGeom prst="irregularSeal1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Click!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99" y="143329"/>
            <a:ext cx="5210262" cy="1925073"/>
          </a:xfrm>
        </p:spPr>
        <p:txBody>
          <a:bodyPr>
            <a:normAutofit/>
          </a:bodyPr>
          <a:lstStyle/>
          <a:p>
            <a:r>
              <a:rPr lang="en-US" sz="4000" b="1" dirty="0"/>
              <a:t>Primary ports,</a:t>
            </a:r>
            <a:br>
              <a:rPr lang="en-US" sz="4000" b="1" dirty="0"/>
            </a:br>
            <a:r>
              <a:rPr lang="en-US" sz="4000" b="1" dirty="0"/>
              <a:t>implicit connections</a:t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1F3420FE-98A4-44D7-8566-ED3B2A1C01FC}"/>
              </a:ext>
            </a:extLst>
          </p:cNvPr>
          <p:cNvSpPr/>
          <p:nvPr/>
        </p:nvSpPr>
        <p:spPr>
          <a:xfrm>
            <a:off x="5176886" y="5004593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p:something-else</a:t>
            </a:r>
          </a:p>
        </p:txBody>
      </p:sp>
      <p:sp>
        <p:nvSpPr>
          <p:cNvPr id="3" name="Pijl: rechts 2">
            <a:extLst>
              <a:ext uri="{FF2B5EF4-FFF2-40B4-BE49-F238E27FC236}">
                <a16:creationId xmlns:a16="http://schemas.microsoft.com/office/drawing/2014/main" id="{1D3C9148-062A-4017-898F-093C3141194F}"/>
              </a:ext>
            </a:extLst>
          </p:cNvPr>
          <p:cNvSpPr/>
          <p:nvPr/>
        </p:nvSpPr>
        <p:spPr>
          <a:xfrm rot="5400000">
            <a:off x="4941574" y="4185550"/>
            <a:ext cx="140738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26" name="Pijl: rechts 25">
            <a:extLst>
              <a:ext uri="{FF2B5EF4-FFF2-40B4-BE49-F238E27FC236}">
                <a16:creationId xmlns:a16="http://schemas.microsoft.com/office/drawing/2014/main" id="{D3A01ED6-EC7B-4F8E-8384-946306D7BA7A}"/>
              </a:ext>
            </a:extLst>
          </p:cNvPr>
          <p:cNvSpPr/>
          <p:nvPr/>
        </p:nvSpPr>
        <p:spPr>
          <a:xfrm rot="5400000">
            <a:off x="4966744" y="6408178"/>
            <a:ext cx="135704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resul</a:t>
            </a:r>
            <a:r>
              <a:rPr lang="en-US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5176886" y="1348019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p:something</a:t>
            </a:r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4941574" y="528976"/>
            <a:ext cx="140738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source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5015274" y="2703074"/>
            <a:ext cx="125998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resul</a:t>
            </a:r>
            <a:r>
              <a:rPr lang="en-US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2" name="Bijschrift: gebogen lijn 21">
            <a:extLst>
              <a:ext uri="{FF2B5EF4-FFF2-40B4-BE49-F238E27FC236}">
                <a16:creationId xmlns:a16="http://schemas.microsoft.com/office/drawing/2014/main" id="{F01527BF-E7F2-49AB-B1DE-A820D123C148}"/>
              </a:ext>
            </a:extLst>
          </p:cNvPr>
          <p:cNvSpPr/>
          <p:nvPr/>
        </p:nvSpPr>
        <p:spPr>
          <a:xfrm>
            <a:off x="827511" y="4607164"/>
            <a:ext cx="3449294" cy="1080084"/>
          </a:xfrm>
          <a:prstGeom prst="borderCallout2">
            <a:avLst>
              <a:gd name="adj1" fmla="val 21663"/>
              <a:gd name="adj2" fmla="val 102239"/>
              <a:gd name="adj3" fmla="val -8436"/>
              <a:gd name="adj4" fmla="val 103744"/>
              <a:gd name="adj5" fmla="val -33663"/>
              <a:gd name="adj6" fmla="val 1070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Primary ports implicitly connect</a:t>
            </a: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A59B9666-BE04-47A3-B10C-B1BCAC858E7F}"/>
              </a:ext>
            </a:extLst>
          </p:cNvPr>
          <p:cNvSpPr/>
          <p:nvPr/>
        </p:nvSpPr>
        <p:spPr>
          <a:xfrm>
            <a:off x="8906933" y="4928605"/>
            <a:ext cx="3034455" cy="1357049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Think of primary ports having little magnets that </a:t>
            </a:r>
            <a:r>
              <a:rPr lang="en-US" sz="1600" i="1" dirty="0"/>
              <a:t>snap</a:t>
            </a:r>
            <a:r>
              <a:rPr lang="en-US" sz="1600" dirty="0"/>
              <a:t> automagically together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140324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1">
            <a:extLst>
              <a:ext uri="{FF2B5EF4-FFF2-40B4-BE49-F238E27FC236}">
                <a16:creationId xmlns:a16="http://schemas.microsoft.com/office/drawing/2014/main" id="{99540E6E-C318-4E3D-BB68-7477D838AD83}"/>
              </a:ext>
            </a:extLst>
          </p:cNvPr>
          <p:cNvSpPr txBox="1"/>
          <p:nvPr/>
        </p:nvSpPr>
        <p:spPr>
          <a:xfrm>
            <a:off x="2778885" y="1811094"/>
            <a:ext cx="7055995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 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Pijl: gekromd rechts 2">
            <a:extLst>
              <a:ext uri="{FF2B5EF4-FFF2-40B4-BE49-F238E27FC236}">
                <a16:creationId xmlns:a16="http://schemas.microsoft.com/office/drawing/2014/main" id="{F6C37C3A-D2D3-4249-813C-1AB7E12C5AB9}"/>
              </a:ext>
            </a:extLst>
          </p:cNvPr>
          <p:cNvSpPr/>
          <p:nvPr/>
        </p:nvSpPr>
        <p:spPr>
          <a:xfrm>
            <a:off x="2534121" y="3872651"/>
            <a:ext cx="548640" cy="103909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6" name="Pijl: gekromd rechts 3">
            <a:extLst>
              <a:ext uri="{FF2B5EF4-FFF2-40B4-BE49-F238E27FC236}">
                <a16:creationId xmlns:a16="http://schemas.microsoft.com/office/drawing/2014/main" id="{13049085-82C1-436A-9D1B-E8762DE52C1E}"/>
              </a:ext>
            </a:extLst>
          </p:cNvPr>
          <p:cNvSpPr/>
          <p:nvPr/>
        </p:nvSpPr>
        <p:spPr>
          <a:xfrm rot="10800000">
            <a:off x="6646611" y="2664244"/>
            <a:ext cx="714895" cy="281801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7" name="Tekstvak 4">
            <a:extLst>
              <a:ext uri="{FF2B5EF4-FFF2-40B4-BE49-F238E27FC236}">
                <a16:creationId xmlns:a16="http://schemas.microsoft.com/office/drawing/2014/main" id="{A683EEDB-93E8-47D1-B43C-5DE1A72B9592}"/>
              </a:ext>
            </a:extLst>
          </p:cNvPr>
          <p:cNvSpPr txBox="1"/>
          <p:nvPr/>
        </p:nvSpPr>
        <p:spPr>
          <a:xfrm>
            <a:off x="1312150" y="3972949"/>
            <a:ext cx="1221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Implicit connection of steps</a:t>
            </a:r>
            <a:endParaRPr lang="nl-NL" dirty="0"/>
          </a:p>
        </p:txBody>
      </p:sp>
      <p:sp>
        <p:nvSpPr>
          <p:cNvPr id="8" name="Tekstvak 5">
            <a:extLst>
              <a:ext uri="{FF2B5EF4-FFF2-40B4-BE49-F238E27FC236}">
                <a16:creationId xmlns:a16="http://schemas.microsoft.com/office/drawing/2014/main" id="{28D3A3DD-F425-48DB-913A-6C76AB062DC2}"/>
              </a:ext>
            </a:extLst>
          </p:cNvPr>
          <p:cNvSpPr txBox="1"/>
          <p:nvPr/>
        </p:nvSpPr>
        <p:spPr>
          <a:xfrm>
            <a:off x="7361506" y="2564746"/>
            <a:ext cx="2261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Implicit connection of last step to primary output port</a:t>
            </a:r>
            <a:endParaRPr lang="nl-NL" dirty="0"/>
          </a:p>
        </p:txBody>
      </p:sp>
      <p:sp>
        <p:nvSpPr>
          <p:cNvPr id="9" name="Pijl: gekromd rechts 2">
            <a:extLst>
              <a:ext uri="{FF2B5EF4-FFF2-40B4-BE49-F238E27FC236}">
                <a16:creationId xmlns:a16="http://schemas.microsoft.com/office/drawing/2014/main" id="{A8366929-E33A-4987-B628-4A6D32A856BB}"/>
              </a:ext>
            </a:extLst>
          </p:cNvPr>
          <p:cNvSpPr/>
          <p:nvPr/>
        </p:nvSpPr>
        <p:spPr>
          <a:xfrm>
            <a:off x="2484244" y="2448985"/>
            <a:ext cx="548640" cy="103909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2" name="Tekstvak 5">
            <a:extLst>
              <a:ext uri="{FF2B5EF4-FFF2-40B4-BE49-F238E27FC236}">
                <a16:creationId xmlns:a16="http://schemas.microsoft.com/office/drawing/2014/main" id="{62A63E95-2A17-4474-8AAC-323EBA4F875E}"/>
              </a:ext>
            </a:extLst>
          </p:cNvPr>
          <p:cNvSpPr txBox="1"/>
          <p:nvPr/>
        </p:nvSpPr>
        <p:spPr>
          <a:xfrm>
            <a:off x="181619" y="2397639"/>
            <a:ext cx="2261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Implicit connection of</a:t>
            </a:r>
          </a:p>
          <a:p>
            <a:pPr algn="r"/>
            <a:r>
              <a:rPr lang="en-US" dirty="0"/>
              <a:t>primary input port to first step</a:t>
            </a:r>
            <a:endParaRPr lang="nl-NL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E6AB3F70-704A-4537-AEDE-86712D44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" y="-75612"/>
            <a:ext cx="10965301" cy="1259989"/>
          </a:xfrm>
        </p:spPr>
        <p:txBody>
          <a:bodyPr>
            <a:normAutofit/>
          </a:bodyPr>
          <a:lstStyle/>
          <a:p>
            <a:r>
              <a:rPr lang="en-US" b="1" dirty="0"/>
              <a:t>Primary ports, implicit connections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5FC91034-E28E-4D0C-83A8-D5CAE92E08F2}"/>
              </a:ext>
            </a:extLst>
          </p:cNvPr>
          <p:cNvSpPr/>
          <p:nvPr/>
        </p:nvSpPr>
        <p:spPr>
          <a:xfrm>
            <a:off x="6635947" y="809401"/>
            <a:ext cx="5527039" cy="958994"/>
          </a:xfrm>
          <a:prstGeom prst="wedgeRoundRectCallout">
            <a:avLst>
              <a:gd name="adj1" fmla="val -62707"/>
              <a:gd name="adj2" fmla="val 1154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If a step has only a single input or output port, they’re primary by default. But you can set the primary status </a:t>
            </a:r>
            <a:r>
              <a:rPr lang="en-US" sz="1400" i="1" dirty="0"/>
              <a:t>explicitly</a:t>
            </a:r>
            <a:r>
              <a:rPr lang="en-US" sz="1400" dirty="0"/>
              <a:t> using a primary=“true/false” attribute here.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16481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  <p:bldP spid="12" grpId="0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14" y="109433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Connect ports implicitly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318345" y="1788161"/>
            <a:ext cx="9069493" cy="32932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select="'/*'"/&gt;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-name" select="'timestamp'"/&gt;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select="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current-dateTime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172C3E3B-5B92-4FDB-A31F-BCB6021BAA91}"/>
              </a:ext>
            </a:extLst>
          </p:cNvPr>
          <p:cNvSpPr/>
          <p:nvPr/>
        </p:nvSpPr>
        <p:spPr>
          <a:xfrm>
            <a:off x="9672320" y="5195147"/>
            <a:ext cx="2269068" cy="1090507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Huh? Where are the name attributes?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67303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278023"/>
            <a:ext cx="10515600" cy="1325563"/>
          </a:xfrm>
        </p:spPr>
        <p:txBody>
          <a:bodyPr/>
          <a:lstStyle/>
          <a:p>
            <a:r>
              <a:rPr lang="en-US" b="1" dirty="0"/>
              <a:t>Hands-on: Add a second attribute using implicit connections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24082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exercises/04-add-attribute-3/</a:t>
            </a:r>
          </a:p>
          <a:p>
            <a:r>
              <a:rPr lang="en-GB" dirty="0"/>
              <a:t>Try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run.bat </a:t>
            </a:r>
            <a:r>
              <a:rPr lang="en-GB" dirty="0"/>
              <a:t>or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run.sh. </a:t>
            </a:r>
          </a:p>
          <a:p>
            <a:r>
              <a:rPr lang="en-GB" dirty="0"/>
              <a:t>Change the pipeline and add a second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p:attribute </a:t>
            </a:r>
            <a:r>
              <a:rPr lang="en-GB" dirty="0"/>
              <a:t>step that also adds an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enabled=“true” </a:t>
            </a:r>
            <a:r>
              <a:rPr lang="en-GB" dirty="0"/>
              <a:t>attribute to the root element.</a:t>
            </a:r>
          </a:p>
          <a:p>
            <a:pPr lvl="1"/>
            <a:r>
              <a:rPr lang="en-GB" dirty="0"/>
              <a:t>Use the primary ports </a:t>
            </a:r>
            <a:r>
              <a:rPr lang="en-GB" i="1" dirty="0"/>
              <a:t>implicit</a:t>
            </a:r>
            <a:r>
              <a:rPr lang="en-GB" dirty="0"/>
              <a:t> connections</a:t>
            </a:r>
          </a:p>
          <a:p>
            <a:r>
              <a:rPr lang="en-GB" dirty="0"/>
              <a:t>Try it!</a:t>
            </a: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4836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41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14" y="109433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Connect ports implicitly -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84478" y="970281"/>
            <a:ext cx="9069493" cy="47705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select="'/*'"/&gt;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-name" select="'timestamp'"/&gt;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select="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current-dateTime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select="'/*'"/&gt;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name="attribute-name" select="'enabled'"/&gt;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name="attribute-value" select="true()"/&gt;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172C3E3B-5B92-4FDB-A31F-BCB6021BAA91}"/>
              </a:ext>
            </a:extLst>
          </p:cNvPr>
          <p:cNvSpPr/>
          <p:nvPr/>
        </p:nvSpPr>
        <p:spPr>
          <a:xfrm>
            <a:off x="9353971" y="4795521"/>
            <a:ext cx="2587417" cy="1490134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It’s getting better. But can’t we make it a tad more concise still?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28084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DF6DF-5EB0-4DF6-8BC9-487D213F6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33" y="240453"/>
            <a:ext cx="10515600" cy="881168"/>
          </a:xfrm>
        </p:spPr>
        <p:txBody>
          <a:bodyPr/>
          <a:lstStyle/>
          <a:p>
            <a:r>
              <a:rPr lang="en-US" b="1" dirty="0"/>
              <a:t>Setting options using attributes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2FC3B3-370F-4B64-A98B-2F18050F750B}"/>
              </a:ext>
            </a:extLst>
          </p:cNvPr>
          <p:cNvSpPr txBox="1"/>
          <p:nvPr/>
        </p:nvSpPr>
        <p:spPr>
          <a:xfrm>
            <a:off x="521545" y="2365588"/>
            <a:ext cx="9069493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-name="timestamp"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current-dateTime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()}"/&gt;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0B7A7F7D-A3BB-46D2-820C-1DF2F63EB836}"/>
              </a:ext>
            </a:extLst>
          </p:cNvPr>
          <p:cNvSpPr/>
          <p:nvPr/>
        </p:nvSpPr>
        <p:spPr>
          <a:xfrm>
            <a:off x="6805278" y="2685614"/>
            <a:ext cx="2785760" cy="673959"/>
          </a:xfrm>
          <a:prstGeom prst="wedgeRoundRectCallout">
            <a:avLst>
              <a:gd name="adj1" fmla="val -74621"/>
              <a:gd name="adj2" fmla="val 1224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 can specify option values as attributes on the step invocation</a:t>
            </a:r>
            <a:endParaRPr lang="en-NL" sz="1400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CF753A8B-64B7-4F2F-B19A-5A648E82B4EF}"/>
              </a:ext>
            </a:extLst>
          </p:cNvPr>
          <p:cNvSpPr/>
          <p:nvPr/>
        </p:nvSpPr>
        <p:spPr>
          <a:xfrm>
            <a:off x="6805278" y="4978387"/>
            <a:ext cx="2333279" cy="731170"/>
          </a:xfrm>
          <a:prstGeom prst="wedgeRoundRectCallout">
            <a:avLst>
              <a:gd name="adj1" fmla="val -101018"/>
              <a:gd name="adj2" fmla="val -1336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 compute stuff use Attribute-Value-Templates (AVTs), just like in XSLT.</a:t>
            </a:r>
            <a:endParaRPr lang="en-NL" sz="1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48CF2A-A69E-4E2E-A741-A12FCAABD5B9}"/>
              </a:ext>
            </a:extLst>
          </p:cNvPr>
          <p:cNvSpPr/>
          <p:nvPr/>
        </p:nvSpPr>
        <p:spPr>
          <a:xfrm>
            <a:off x="3488267" y="3705013"/>
            <a:ext cx="958426" cy="492236"/>
          </a:xfrm>
          <a:prstGeom prst="ellipse">
            <a:avLst/>
          </a:prstGeom>
          <a:solidFill>
            <a:srgbClr val="FFFF00">
              <a:alpha val="32000"/>
            </a:srgbClr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223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278023"/>
            <a:ext cx="9917853" cy="1325563"/>
          </a:xfrm>
        </p:spPr>
        <p:txBody>
          <a:bodyPr/>
          <a:lstStyle/>
          <a:p>
            <a:r>
              <a:rPr lang="en-US" b="1" dirty="0"/>
              <a:t>Hands-on: Add a second attribute using option values set by attributes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24082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exercises/05-add-attribute-4/</a:t>
            </a:r>
          </a:p>
          <a:p>
            <a:r>
              <a:rPr lang="en-GB" dirty="0"/>
              <a:t>Try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run.bat </a:t>
            </a:r>
            <a:r>
              <a:rPr lang="en-GB" dirty="0"/>
              <a:t>or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run.sh. </a:t>
            </a:r>
          </a:p>
          <a:p>
            <a:r>
              <a:rPr lang="en-GB" dirty="0"/>
              <a:t>Change the pipeline and add a second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p:add-attribute </a:t>
            </a:r>
            <a:r>
              <a:rPr lang="en-GB" dirty="0"/>
              <a:t>step that also adds an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enabled=“true” </a:t>
            </a:r>
            <a:r>
              <a:rPr lang="en-GB" dirty="0"/>
              <a:t>attribute to the root element.</a:t>
            </a:r>
          </a:p>
          <a:p>
            <a:pPr lvl="1"/>
            <a:r>
              <a:rPr lang="en-GB" dirty="0"/>
              <a:t>Set all the options by attributes</a:t>
            </a:r>
          </a:p>
          <a:p>
            <a:r>
              <a:rPr lang="en-GB" dirty="0"/>
              <a:t>Try it!</a:t>
            </a: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483604"/>
            <a:ext cx="914400" cy="914400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05890DBE-1660-4AC0-9271-7BF4A08AF31F}"/>
              </a:ext>
            </a:extLst>
          </p:cNvPr>
          <p:cNvSpPr/>
          <p:nvPr/>
        </p:nvSpPr>
        <p:spPr>
          <a:xfrm>
            <a:off x="9029700" y="5071747"/>
            <a:ext cx="2911688" cy="1213908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Zzzzzzzz</a:t>
            </a:r>
            <a:r>
              <a:rPr lang="en-US" sz="1600" dirty="0"/>
              <a:t>……</a:t>
            </a:r>
          </a:p>
          <a:p>
            <a:pPr algn="ctr"/>
            <a:r>
              <a:rPr lang="en-US" sz="1600" dirty="0"/>
              <a:t>All that attribute adding is </a:t>
            </a:r>
            <a:r>
              <a:rPr lang="en-US" sz="1600" i="1" dirty="0"/>
              <a:t>so</a:t>
            </a:r>
            <a:r>
              <a:rPr lang="en-US" sz="1600" dirty="0"/>
              <a:t> boring, time to move on!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1933691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14" y="109433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Set options using attributes -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433491" y="1715348"/>
            <a:ext cx="9069493" cy="32932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-name="timestamp"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current-dateTime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()}"/&gt;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172C3E3B-5B92-4FDB-A31F-BCB6021BAA91}"/>
              </a:ext>
            </a:extLst>
          </p:cNvPr>
          <p:cNvSpPr/>
          <p:nvPr/>
        </p:nvSpPr>
        <p:spPr>
          <a:xfrm>
            <a:off x="9353971" y="4795521"/>
            <a:ext cx="2587417" cy="1490134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Short, concise and intuitively clear. That’s how I like it!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32267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307A-DE4A-4A9D-9AF4-D8B1716C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71" y="120196"/>
            <a:ext cx="8206108" cy="881289"/>
          </a:xfrm>
        </p:spPr>
        <p:txBody>
          <a:bodyPr>
            <a:normAutofit/>
          </a:bodyPr>
          <a:lstStyle/>
          <a:p>
            <a:r>
              <a:rPr lang="en-US" b="1" dirty="0"/>
              <a:t>Intermezzo 1: Your own options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38992-5E1D-4307-9820-73E396B0D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8440"/>
            <a:ext cx="10515600" cy="1962603"/>
          </a:xfrm>
        </p:spPr>
        <p:txBody>
          <a:bodyPr/>
          <a:lstStyle/>
          <a:p>
            <a:r>
              <a:rPr lang="en-US" dirty="0"/>
              <a:t>We’ve seen that built-in steps can have options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attribute-name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</a:p>
          <a:p>
            <a:r>
              <a:rPr lang="en-US" dirty="0"/>
              <a:t>What if you want to add an option to your own step?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53DC5-83F4-4B92-B083-E42001DF7DBB}"/>
              </a:ext>
            </a:extLst>
          </p:cNvPr>
          <p:cNvSpPr txBox="1"/>
          <p:nvPr/>
        </p:nvSpPr>
        <p:spPr>
          <a:xfrm>
            <a:off x="178645" y="3123297"/>
            <a:ext cx="8525451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name=“username"/&gt;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-name=“username"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-case($username)}"/&gt;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8B4C3EF-6AAF-415B-819D-46B5A8DB26FB}"/>
              </a:ext>
            </a:extLst>
          </p:cNvPr>
          <p:cNvSpPr/>
          <p:nvPr/>
        </p:nvSpPr>
        <p:spPr>
          <a:xfrm>
            <a:off x="4549260" y="3480271"/>
            <a:ext cx="2101911" cy="673959"/>
          </a:xfrm>
          <a:prstGeom prst="wedgeRoundRectCallout">
            <a:avLst>
              <a:gd name="adj1" fmla="val -81271"/>
              <a:gd name="adj2" fmla="val 998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Declare the option in the prolog of your step</a:t>
            </a:r>
            <a:endParaRPr lang="en-NL" sz="1400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A1527EC-5F97-4280-8429-F8BB0F47ABAC}"/>
              </a:ext>
            </a:extLst>
          </p:cNvPr>
          <p:cNvSpPr/>
          <p:nvPr/>
        </p:nvSpPr>
        <p:spPr>
          <a:xfrm>
            <a:off x="5703145" y="5472359"/>
            <a:ext cx="2101911" cy="673959"/>
          </a:xfrm>
          <a:prstGeom prst="wedgeRoundRectCallout">
            <a:avLst>
              <a:gd name="adj1" fmla="val -94569"/>
              <a:gd name="adj2" fmla="val -616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Reference the option using the $... notation, just like XSLT and XQuery</a:t>
            </a:r>
            <a:endParaRPr lang="en-NL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28C12D-DF37-4418-8398-68AC541BCEDA}"/>
              </a:ext>
            </a:extLst>
          </p:cNvPr>
          <p:cNvSpPr txBox="1"/>
          <p:nvPr/>
        </p:nvSpPr>
        <p:spPr>
          <a:xfrm>
            <a:off x="1044060" y="6281038"/>
            <a:ext cx="3996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See: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exercises/06-own-option/</a:t>
            </a:r>
          </a:p>
          <a:p>
            <a:endParaRPr lang="en-NL" dirty="0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8CB69328-A21C-42A9-B885-70CBE7F4487F}"/>
              </a:ext>
            </a:extLst>
          </p:cNvPr>
          <p:cNvSpPr/>
          <p:nvPr/>
        </p:nvSpPr>
        <p:spPr>
          <a:xfrm>
            <a:off x="9321313" y="4790904"/>
            <a:ext cx="2587417" cy="1490134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You can make an option required, set a datatype, supply a default, etc.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302596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0687-9FA5-4319-911B-AD25E7C55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50" y="155596"/>
            <a:ext cx="10515600" cy="1325563"/>
          </a:xfrm>
        </p:spPr>
        <p:txBody>
          <a:bodyPr/>
          <a:lstStyle/>
          <a:p>
            <a:r>
              <a:rPr lang="en-US" b="1" dirty="0"/>
              <a:t>XProc?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59DFE-054C-462C-8123-0C8D2411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043" y="1481159"/>
            <a:ext cx="10515600" cy="3241153"/>
          </a:xfrm>
        </p:spPr>
        <p:txBody>
          <a:bodyPr/>
          <a:lstStyle/>
          <a:p>
            <a:r>
              <a:rPr lang="en-US" dirty="0"/>
              <a:t>XProc is an XML based programming language for complex data processing - pipelining</a:t>
            </a:r>
          </a:p>
          <a:p>
            <a:r>
              <a:rPr lang="en-US" dirty="0"/>
              <a:t>Extensible set of small, sharp tools for creating and transforming XML and other documents</a:t>
            </a:r>
          </a:p>
          <a:p>
            <a:r>
              <a:rPr lang="en-US" dirty="0"/>
              <a:t>V1.0 available (two processor implementations to run your pipelines)</a:t>
            </a:r>
          </a:p>
          <a:p>
            <a:r>
              <a:rPr lang="en-US" dirty="0"/>
              <a:t>Specification and implementation V3.0 under development</a:t>
            </a:r>
          </a:p>
          <a:p>
            <a:endParaRPr lang="en-NL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2721F1B1-1297-4F86-95C5-A246308E3BA4}"/>
              </a:ext>
            </a:extLst>
          </p:cNvPr>
          <p:cNvSpPr/>
          <p:nvPr/>
        </p:nvSpPr>
        <p:spPr>
          <a:xfrm>
            <a:off x="6220691" y="4648200"/>
            <a:ext cx="4520377" cy="1680619"/>
          </a:xfrm>
          <a:prstGeom prst="wedgeEllipseCallout">
            <a:avLst>
              <a:gd name="adj1" fmla="val 69006"/>
              <a:gd name="adj2" fmla="val 68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 my name is </a:t>
            </a:r>
            <a:r>
              <a:rPr lang="en-US" dirty="0" err="1"/>
              <a:t>Kanava</a:t>
            </a:r>
            <a:r>
              <a:rPr lang="en-US" dirty="0"/>
              <a:t> (which is Finnish for… pipeline)</a:t>
            </a:r>
          </a:p>
          <a:p>
            <a:pPr algn="ctr"/>
            <a:r>
              <a:rPr lang="en-US" dirty="0"/>
              <a:t>I’m proud to be the XProc logo!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45629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307A-DE4A-4A9D-9AF4-D8B1716C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71" y="120196"/>
            <a:ext cx="5834743" cy="881289"/>
          </a:xfrm>
        </p:spPr>
        <p:txBody>
          <a:bodyPr/>
          <a:lstStyle/>
          <a:p>
            <a:r>
              <a:rPr lang="en-US" b="1" dirty="0"/>
              <a:t>Intermezzo 2: Variables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53DC5-83F4-4B92-B083-E42001DF7DBB}"/>
              </a:ext>
            </a:extLst>
          </p:cNvPr>
          <p:cNvSpPr txBox="1"/>
          <p:nvPr/>
        </p:nvSpPr>
        <p:spPr>
          <a:xfrm>
            <a:off x="666566" y="1140336"/>
            <a:ext cx="10447748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name="username"/&gt;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p:variable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select="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-case($username) || '-' ||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p:system-property('p:episode')" 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="{$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8B4C3EF-6AAF-415B-819D-46B5A8DB26FB}"/>
              </a:ext>
            </a:extLst>
          </p:cNvPr>
          <p:cNvSpPr/>
          <p:nvPr/>
        </p:nvSpPr>
        <p:spPr>
          <a:xfrm>
            <a:off x="6241988" y="1786192"/>
            <a:ext cx="2101911" cy="673959"/>
          </a:xfrm>
          <a:prstGeom prst="wedgeRoundRectCallout">
            <a:avLst>
              <a:gd name="adj1" fmla="val -126587"/>
              <a:gd name="adj2" fmla="val 1063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Declare the variable anywhere</a:t>
            </a:r>
            <a:endParaRPr lang="en-NL" sz="1400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A1527EC-5F97-4280-8429-F8BB0F47ABAC}"/>
              </a:ext>
            </a:extLst>
          </p:cNvPr>
          <p:cNvSpPr/>
          <p:nvPr/>
        </p:nvSpPr>
        <p:spPr>
          <a:xfrm>
            <a:off x="6818932" y="4453924"/>
            <a:ext cx="2101911" cy="673959"/>
          </a:xfrm>
          <a:prstGeom prst="wedgeRoundRectCallout">
            <a:avLst>
              <a:gd name="adj1" fmla="val 54418"/>
              <a:gd name="adj2" fmla="val -1294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Reference the variable using the $... notation, just like XSLT and XQuery</a:t>
            </a:r>
            <a:endParaRPr lang="en-NL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28C12D-DF37-4418-8398-68AC541BCEDA}"/>
              </a:ext>
            </a:extLst>
          </p:cNvPr>
          <p:cNvSpPr txBox="1"/>
          <p:nvPr/>
        </p:nvSpPr>
        <p:spPr>
          <a:xfrm>
            <a:off x="162318" y="6281038"/>
            <a:ext cx="3996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See: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exercises/07-variables/</a:t>
            </a:r>
          </a:p>
          <a:p>
            <a:endParaRPr lang="en-NL" dirty="0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8CB69328-A21C-42A9-B885-70CBE7F4487F}"/>
              </a:ext>
            </a:extLst>
          </p:cNvPr>
          <p:cNvSpPr/>
          <p:nvPr/>
        </p:nvSpPr>
        <p:spPr>
          <a:xfrm>
            <a:off x="8816601" y="5269624"/>
            <a:ext cx="3213081" cy="1060109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Variables can be of </a:t>
            </a:r>
            <a:r>
              <a:rPr lang="en-US" sz="1600" i="1" dirty="0"/>
              <a:t>any</a:t>
            </a:r>
            <a:r>
              <a:rPr lang="en-US" sz="1600" dirty="0"/>
              <a:t> datatype, just like in XSLT or XQuery</a:t>
            </a:r>
            <a:endParaRPr lang="en-NL" sz="16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670E29-4B8E-44BD-A1EE-B2CD8E4821CE}"/>
              </a:ext>
            </a:extLst>
          </p:cNvPr>
          <p:cNvSpPr/>
          <p:nvPr/>
        </p:nvSpPr>
        <p:spPr>
          <a:xfrm>
            <a:off x="1191382" y="2960904"/>
            <a:ext cx="4251476" cy="680357"/>
          </a:xfrm>
          <a:prstGeom prst="ellipse">
            <a:avLst/>
          </a:prstGeom>
          <a:solidFill>
            <a:srgbClr val="FFFF00">
              <a:alpha val="32000"/>
            </a:srgbClr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7770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307A-DE4A-4A9D-9AF4-D8B1716C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71" y="120196"/>
            <a:ext cx="5834743" cy="881289"/>
          </a:xfrm>
        </p:spPr>
        <p:txBody>
          <a:bodyPr/>
          <a:lstStyle/>
          <a:p>
            <a:r>
              <a:rPr lang="en-US" b="1" dirty="0"/>
              <a:t>Intermezzo 2: Variables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53DC5-83F4-4B92-B083-E42001DF7DBB}"/>
              </a:ext>
            </a:extLst>
          </p:cNvPr>
          <p:cNvSpPr txBox="1"/>
          <p:nvPr/>
        </p:nvSpPr>
        <p:spPr>
          <a:xfrm>
            <a:off x="594166" y="3677059"/>
            <a:ext cx="1044774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p:variable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name="status" select="/*/@status" /&gt;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8B4C3EF-6AAF-415B-819D-46B5A8DB26FB}"/>
              </a:ext>
            </a:extLst>
          </p:cNvPr>
          <p:cNvSpPr/>
          <p:nvPr/>
        </p:nvSpPr>
        <p:spPr>
          <a:xfrm>
            <a:off x="6924902" y="2653424"/>
            <a:ext cx="3033209" cy="673959"/>
          </a:xfrm>
          <a:prstGeom prst="wedgeRoundRectCallout">
            <a:avLst>
              <a:gd name="adj1" fmla="val -100331"/>
              <a:gd name="adj2" fmla="val 1054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 values from the document flowing through!</a:t>
            </a:r>
            <a:endParaRPr lang="en-NL" sz="1400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8B96F955-EBB4-4B16-B147-15644F5B9304}"/>
              </a:ext>
            </a:extLst>
          </p:cNvPr>
          <p:cNvSpPr/>
          <p:nvPr/>
        </p:nvSpPr>
        <p:spPr>
          <a:xfrm>
            <a:off x="7940532" y="5091143"/>
            <a:ext cx="3968199" cy="1209367"/>
          </a:xfrm>
          <a:prstGeom prst="wedgeEllipseCallout">
            <a:avLst>
              <a:gd name="adj1" fmla="val 41303"/>
              <a:gd name="adj2" fmla="val 706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You can even base its value on something flowing from another output port</a:t>
            </a:r>
            <a:endParaRPr lang="en-NL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382953-55E3-4092-AD42-94F757324089}"/>
              </a:ext>
            </a:extLst>
          </p:cNvPr>
          <p:cNvSpPr txBox="1"/>
          <p:nvPr/>
        </p:nvSpPr>
        <p:spPr>
          <a:xfrm>
            <a:off x="1796243" y="1992618"/>
            <a:ext cx="358397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-root status="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p:some-root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AE8EEB35-0B67-43EF-A7EE-3B8287F00166}"/>
              </a:ext>
            </a:extLst>
          </p:cNvPr>
          <p:cNvSpPr/>
          <p:nvPr/>
        </p:nvSpPr>
        <p:spPr>
          <a:xfrm>
            <a:off x="3020470" y="2990403"/>
            <a:ext cx="253672" cy="5787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2209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2F0EBACE-7E05-4D8B-BE38-103C177C6E7D}"/>
              </a:ext>
            </a:extLst>
          </p:cNvPr>
          <p:cNvSpPr/>
          <p:nvPr/>
        </p:nvSpPr>
        <p:spPr>
          <a:xfrm>
            <a:off x="4061707" y="2248756"/>
            <a:ext cx="1484008" cy="2008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options</a:t>
            </a:r>
            <a:endParaRPr lang="en-NL" sz="1400" i="1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4" y="101139"/>
            <a:ext cx="6838315" cy="706299"/>
          </a:xfrm>
        </p:spPr>
        <p:txBody>
          <a:bodyPr>
            <a:normAutofit/>
          </a:bodyPr>
          <a:lstStyle/>
          <a:p>
            <a:r>
              <a:rPr lang="en-US" b="1" dirty="0"/>
              <a:t>The p:insert step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1951875" y="2954944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p:insert</a:t>
            </a:r>
          </a:p>
        </p:txBody>
      </p:sp>
      <p:sp>
        <p:nvSpPr>
          <p:cNvPr id="40" name="Pijl: links 39">
            <a:extLst>
              <a:ext uri="{FF2B5EF4-FFF2-40B4-BE49-F238E27FC236}">
                <a16:creationId xmlns:a16="http://schemas.microsoft.com/office/drawing/2014/main" id="{9DF171E0-188C-449C-9AB3-7E6B529B4AD2}"/>
              </a:ext>
            </a:extLst>
          </p:cNvPr>
          <p:cNvSpPr/>
          <p:nvPr/>
        </p:nvSpPr>
        <p:spPr>
          <a:xfrm>
            <a:off x="3806541" y="3156280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1716566" y="2135903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42" name="Pijl: rechts 41">
            <a:extLst>
              <a:ext uri="{FF2B5EF4-FFF2-40B4-BE49-F238E27FC236}">
                <a16:creationId xmlns:a16="http://schemas.microsoft.com/office/drawing/2014/main" id="{97080643-B7A5-405E-B720-1EB273C80072}"/>
              </a:ext>
            </a:extLst>
          </p:cNvPr>
          <p:cNvSpPr/>
          <p:nvPr/>
        </p:nvSpPr>
        <p:spPr>
          <a:xfrm rot="5400000">
            <a:off x="2707166" y="2140690"/>
            <a:ext cx="1407387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insertion</a:t>
            </a: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1716565" y="4383698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1C99A299-0FAA-4650-B11B-96F90436B899}"/>
              </a:ext>
            </a:extLst>
          </p:cNvPr>
          <p:cNvSpPr txBox="1"/>
          <p:nvPr/>
        </p:nvSpPr>
        <p:spPr>
          <a:xfrm>
            <a:off x="4416880" y="3060124"/>
            <a:ext cx="1451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match</a:t>
            </a:r>
          </a:p>
        </p:txBody>
      </p:sp>
      <p:sp>
        <p:nvSpPr>
          <p:cNvPr id="46" name="Rechthoek: ezelsoor 45">
            <a:extLst>
              <a:ext uri="{FF2B5EF4-FFF2-40B4-BE49-F238E27FC236}">
                <a16:creationId xmlns:a16="http://schemas.microsoft.com/office/drawing/2014/main" id="{EBF29E64-D29D-4B09-8550-24BD4ACBBE36}"/>
              </a:ext>
            </a:extLst>
          </p:cNvPr>
          <p:cNvSpPr/>
          <p:nvPr/>
        </p:nvSpPr>
        <p:spPr>
          <a:xfrm>
            <a:off x="874940" y="1267117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47" name="Boog 46">
            <a:extLst>
              <a:ext uri="{FF2B5EF4-FFF2-40B4-BE49-F238E27FC236}">
                <a16:creationId xmlns:a16="http://schemas.microsoft.com/office/drawing/2014/main" id="{159E1A10-BD20-4511-B435-7811C3EEFE5A}"/>
              </a:ext>
            </a:extLst>
          </p:cNvPr>
          <p:cNvSpPr/>
          <p:nvPr/>
        </p:nvSpPr>
        <p:spPr>
          <a:xfrm>
            <a:off x="1583459" y="1172413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hoek: ezelsoor 47">
            <a:extLst>
              <a:ext uri="{FF2B5EF4-FFF2-40B4-BE49-F238E27FC236}">
                <a16:creationId xmlns:a16="http://schemas.microsoft.com/office/drawing/2014/main" id="{C1FBA8A5-0A0B-4EF7-A4AB-EBB5A671A8BC}"/>
              </a:ext>
            </a:extLst>
          </p:cNvPr>
          <p:cNvSpPr/>
          <p:nvPr/>
        </p:nvSpPr>
        <p:spPr>
          <a:xfrm>
            <a:off x="3952936" y="1267117"/>
            <a:ext cx="1186633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 to insert</a:t>
            </a:r>
          </a:p>
        </p:txBody>
      </p:sp>
      <p:sp>
        <p:nvSpPr>
          <p:cNvPr id="49" name="Boog 48">
            <a:extLst>
              <a:ext uri="{FF2B5EF4-FFF2-40B4-BE49-F238E27FC236}">
                <a16:creationId xmlns:a16="http://schemas.microsoft.com/office/drawing/2014/main" id="{F5B64633-DC70-4AA4-B7A7-7383BDEE7F8F}"/>
              </a:ext>
            </a:extLst>
          </p:cNvPr>
          <p:cNvSpPr/>
          <p:nvPr/>
        </p:nvSpPr>
        <p:spPr>
          <a:xfrm flipH="1">
            <a:off x="3387088" y="1138509"/>
            <a:ext cx="893020" cy="828626"/>
          </a:xfrm>
          <a:prstGeom prst="arc">
            <a:avLst>
              <a:gd name="adj1" fmla="val 14279023"/>
              <a:gd name="adj2" fmla="val 267972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hoek: ezelsoor 49">
            <a:extLst>
              <a:ext uri="{FF2B5EF4-FFF2-40B4-BE49-F238E27FC236}">
                <a16:creationId xmlns:a16="http://schemas.microsoft.com/office/drawing/2014/main" id="{A724BDD8-DFBE-4C66-9EE6-2CE5F0C83F0B}"/>
              </a:ext>
            </a:extLst>
          </p:cNvPr>
          <p:cNvSpPr/>
          <p:nvPr/>
        </p:nvSpPr>
        <p:spPr>
          <a:xfrm>
            <a:off x="818372" y="5295013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Combined document</a:t>
            </a:r>
          </a:p>
        </p:txBody>
      </p:sp>
      <p:sp>
        <p:nvSpPr>
          <p:cNvPr id="53" name="Boog 52">
            <a:extLst>
              <a:ext uri="{FF2B5EF4-FFF2-40B4-BE49-F238E27FC236}">
                <a16:creationId xmlns:a16="http://schemas.microsoft.com/office/drawing/2014/main" id="{80CFCE8D-BEC7-4828-BB56-0FFF5E68470E}"/>
              </a:ext>
            </a:extLst>
          </p:cNvPr>
          <p:cNvSpPr/>
          <p:nvPr/>
        </p:nvSpPr>
        <p:spPr>
          <a:xfrm flipV="1">
            <a:off x="1687616" y="4995534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ijl: links 53">
            <a:extLst>
              <a:ext uri="{FF2B5EF4-FFF2-40B4-BE49-F238E27FC236}">
                <a16:creationId xmlns:a16="http://schemas.microsoft.com/office/drawing/2014/main" id="{019E684F-99E2-4FCB-8047-E2E2A2DEA319}"/>
              </a:ext>
            </a:extLst>
          </p:cNvPr>
          <p:cNvSpPr/>
          <p:nvPr/>
        </p:nvSpPr>
        <p:spPr>
          <a:xfrm>
            <a:off x="3804608" y="3714639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81970CD1-8F3D-410A-B532-B47C13D79713}"/>
              </a:ext>
            </a:extLst>
          </p:cNvPr>
          <p:cNvSpPr txBox="1"/>
          <p:nvPr/>
        </p:nvSpPr>
        <p:spPr>
          <a:xfrm>
            <a:off x="4413921" y="3580896"/>
            <a:ext cx="1451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16020-2D29-41C5-8CCA-0CA2038558FE}"/>
              </a:ext>
            </a:extLst>
          </p:cNvPr>
          <p:cNvSpPr txBox="1"/>
          <p:nvPr/>
        </p:nvSpPr>
        <p:spPr>
          <a:xfrm>
            <a:off x="3952936" y="4301640"/>
            <a:ext cx="25013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Possible values for position: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first-child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last-child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before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after</a:t>
            </a:r>
            <a:endParaRPr lang="en-NL" sz="1400" dirty="0"/>
          </a:p>
        </p:txBody>
      </p:sp>
      <p:sp>
        <p:nvSpPr>
          <p:cNvPr id="44" name="Speech Bubble: Oval 43">
            <a:extLst>
              <a:ext uri="{FF2B5EF4-FFF2-40B4-BE49-F238E27FC236}">
                <a16:creationId xmlns:a16="http://schemas.microsoft.com/office/drawing/2014/main" id="{8F44D0E6-F61B-4993-9025-5057AD0F23BA}"/>
              </a:ext>
            </a:extLst>
          </p:cNvPr>
          <p:cNvSpPr/>
          <p:nvPr/>
        </p:nvSpPr>
        <p:spPr>
          <a:xfrm>
            <a:off x="7203112" y="4995534"/>
            <a:ext cx="4880515" cy="978174"/>
          </a:xfrm>
          <a:prstGeom prst="wedgeEllipseCallout">
            <a:avLst>
              <a:gd name="adj1" fmla="val 39903"/>
              <a:gd name="adj2" fmla="val 112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source and result port are primary, the insertion port is not…</a:t>
            </a:r>
            <a:endParaRPr lang="en-NL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6505F-7B20-414E-B693-308813436284}"/>
              </a:ext>
            </a:extLst>
          </p:cNvPr>
          <p:cNvSpPr txBox="1"/>
          <p:nvPr/>
        </p:nvSpPr>
        <p:spPr>
          <a:xfrm>
            <a:off x="6206121" y="654828"/>
            <a:ext cx="5226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http://spec.xproc.org/master/head/steps/#c.insert</a:t>
            </a:r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3927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0" grpId="0" animBg="1"/>
      <p:bldP spid="41" grpId="0" animBg="1"/>
      <p:bldP spid="42" grpId="0" animBg="1"/>
      <p:bldP spid="43" grpId="0" animBg="1"/>
      <p:bldP spid="45" grpId="0"/>
      <p:bldP spid="46" grpId="0" animBg="1"/>
      <p:bldP spid="47" grpId="0" animBg="1"/>
      <p:bldP spid="48" grpId="0" animBg="1"/>
      <p:bldP spid="49" grpId="0" animBg="1"/>
      <p:bldP spid="50" grpId="0" animBg="1"/>
      <p:bldP spid="53" grpId="0" animBg="1"/>
      <p:bldP spid="54" grpId="0" animBg="1"/>
      <p:bldP spid="55" grpId="0"/>
      <p:bldP spid="6" grpId="0"/>
      <p:bldP spid="4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Connect a port to an inline document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707703" y="2351165"/>
            <a:ext cx="4666610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port="port-name"&gt;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p:inline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... (inline document) ...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p:inline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117CF69-997A-40EE-AE26-05AF95ECBE5A}"/>
              </a:ext>
            </a:extLst>
          </p:cNvPr>
          <p:cNvSpPr/>
          <p:nvPr/>
        </p:nvSpPr>
        <p:spPr>
          <a:xfrm>
            <a:off x="4100909" y="1766195"/>
            <a:ext cx="2665651" cy="673959"/>
          </a:xfrm>
          <a:prstGeom prst="wedgeRoundRectCallout">
            <a:avLst>
              <a:gd name="adj1" fmla="val -111204"/>
              <a:gd name="adj2" fmla="val 1523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 most cases you can leave out the &lt;</a:t>
            </a:r>
            <a:r>
              <a:rPr lang="en-US" sz="1400" dirty="0" err="1"/>
              <a:t>p:inline</a:t>
            </a:r>
            <a:r>
              <a:rPr lang="en-US" sz="1400" dirty="0"/>
              <a:t>&gt; wrapper</a:t>
            </a:r>
            <a:endParaRPr lang="en-NL" sz="1400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ABDC155D-688E-4A0A-9CE0-63D1A5325A22}"/>
              </a:ext>
            </a:extLst>
          </p:cNvPr>
          <p:cNvSpPr/>
          <p:nvPr/>
        </p:nvSpPr>
        <p:spPr>
          <a:xfrm>
            <a:off x="6972911" y="3334440"/>
            <a:ext cx="2665651" cy="673959"/>
          </a:xfrm>
          <a:prstGeom prst="wedgeRoundRectCallout">
            <a:avLst>
              <a:gd name="adj1" fmla="val -137097"/>
              <a:gd name="adj2" fmla="val -296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 can use expressions between curly braces {…} in your inline document</a:t>
            </a:r>
            <a:endParaRPr lang="en-NL" sz="1400" dirty="0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72204B1B-9188-4DBC-B186-4FF87CAA2C01}"/>
              </a:ext>
            </a:extLst>
          </p:cNvPr>
          <p:cNvSpPr/>
          <p:nvPr/>
        </p:nvSpPr>
        <p:spPr>
          <a:xfrm>
            <a:off x="7154386" y="5085645"/>
            <a:ext cx="4968351" cy="1213908"/>
          </a:xfrm>
          <a:prstGeom prst="wedgeEllipseCallout">
            <a:avLst>
              <a:gd name="adj1" fmla="val 39665"/>
              <a:gd name="adj2" fmla="val 701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Expressions between curly braces are called TVTs (Text-Value-Templates and AVTs (Attribute-Value-Templates)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168724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278023"/>
            <a:ext cx="9917853" cy="1325563"/>
          </a:xfrm>
        </p:spPr>
        <p:txBody>
          <a:bodyPr/>
          <a:lstStyle/>
          <a:p>
            <a:r>
              <a:rPr lang="en-US" b="1" dirty="0"/>
              <a:t>Hands-on: Add an additional child element using an inline document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60799" cy="4548771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exercises/08-connect-inline/</a:t>
            </a:r>
          </a:p>
          <a:p>
            <a:r>
              <a:rPr lang="en-GB" dirty="0"/>
              <a:t>Finish the pipeline so it adds a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&lt;location&gt;Berlin 2019&lt;/location&gt; </a:t>
            </a:r>
            <a:r>
              <a:rPr lang="en-GB" dirty="0"/>
              <a:t>element after the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&lt;presenter&gt; </a:t>
            </a:r>
            <a:r>
              <a:rPr lang="en-GB" dirty="0"/>
              <a:t>element.</a:t>
            </a:r>
          </a:p>
          <a:p>
            <a:pPr lvl="1"/>
            <a:r>
              <a:rPr lang="en-GB" dirty="0"/>
              <a:t>Use the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p:insert </a:t>
            </a:r>
            <a:r>
              <a:rPr lang="en-GB" dirty="0"/>
              <a:t>step</a:t>
            </a:r>
          </a:p>
          <a:p>
            <a:pPr lvl="1"/>
            <a:r>
              <a:rPr lang="en-GB" dirty="0"/>
              <a:t>Use a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p:inline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/>
              <a:t>wrapper</a:t>
            </a:r>
          </a:p>
          <a:p>
            <a:r>
              <a:rPr lang="en-GB" dirty="0"/>
              <a:t>Compute the current year using a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  <a:r>
              <a:rPr lang="en-GB" dirty="0"/>
              <a:t> construction</a:t>
            </a:r>
          </a:p>
          <a:p>
            <a:pPr lvl="1"/>
            <a:r>
              <a:rPr lang="en-GB" sz="2000" dirty="0"/>
              <a:t>XPath cheat:</a:t>
            </a:r>
            <a:r>
              <a:rPr lang="en-GB" dirty="0"/>
              <a:t>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year-from-date(current-date())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Try it with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run.bat </a:t>
            </a:r>
            <a:r>
              <a:rPr lang="en-GB" dirty="0"/>
              <a:t>or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run.sh</a:t>
            </a:r>
          </a:p>
          <a:p>
            <a:r>
              <a:rPr lang="en-GB" dirty="0"/>
              <a:t>Remove the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p:inline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/>
              <a:t>wrapper and try again. </a:t>
            </a:r>
            <a:br>
              <a:rPr lang="en-GB" dirty="0"/>
            </a:br>
            <a:r>
              <a:rPr lang="en-GB" dirty="0"/>
              <a:t>Any differences?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483604"/>
            <a:ext cx="914400" cy="914400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05890DBE-1660-4AC0-9271-7BF4A08AF31F}"/>
              </a:ext>
            </a:extLst>
          </p:cNvPr>
          <p:cNvSpPr/>
          <p:nvPr/>
        </p:nvSpPr>
        <p:spPr>
          <a:xfrm>
            <a:off x="9029700" y="5071747"/>
            <a:ext cx="2911688" cy="1213908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Now you’re on your own writing XProc, scary…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272048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14" y="109433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Insert inline document -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867155" y="1857253"/>
            <a:ext cx="9069493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="last-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p:inline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&gt;Berlin {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-date(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-date())}&lt;/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p:inline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37664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Connect a port to an external document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707702" y="2351165"/>
            <a:ext cx="6312529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port="port-name"&gt;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p:document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="reference-to-document"/&gt;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AEEC5B8-E8AA-4B9B-A99C-2D140DDFCBEE}"/>
              </a:ext>
            </a:extLst>
          </p:cNvPr>
          <p:cNvSpPr/>
          <p:nvPr/>
        </p:nvSpPr>
        <p:spPr>
          <a:xfrm>
            <a:off x="8158681" y="3429000"/>
            <a:ext cx="2665651" cy="818535"/>
          </a:xfrm>
          <a:prstGeom prst="wedgeRoundRectCallout">
            <a:avLst>
              <a:gd name="adj1" fmla="val -135769"/>
              <a:gd name="adj2" fmla="val -533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</a:t>
            </a:r>
            <a:r>
              <a:rPr lang="en-US" sz="1400" dirty="0" err="1"/>
              <a:t>href</a:t>
            </a:r>
            <a:r>
              <a:rPr lang="en-US" sz="1400" dirty="0"/>
              <a:t> attribute is an AVT: You can use expressions between curly braces {…} inside</a:t>
            </a:r>
            <a:endParaRPr lang="en-NL" sz="1400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D286900-9124-480C-8C6A-40F68541E6EF}"/>
              </a:ext>
            </a:extLst>
          </p:cNvPr>
          <p:cNvSpPr/>
          <p:nvPr/>
        </p:nvSpPr>
        <p:spPr>
          <a:xfrm>
            <a:off x="7020231" y="1562183"/>
            <a:ext cx="3946670" cy="673959"/>
          </a:xfrm>
          <a:prstGeom prst="wedgeRoundRectCallout">
            <a:avLst>
              <a:gd name="adj1" fmla="val -107010"/>
              <a:gd name="adj2" fmla="val 1401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 most cases you can put the </a:t>
            </a:r>
            <a:r>
              <a:rPr lang="en-US" sz="1400" dirty="0" err="1"/>
              <a:t>href</a:t>
            </a:r>
            <a:r>
              <a:rPr lang="en-US" sz="1400" dirty="0"/>
              <a:t> attribute directly on the &lt;</a:t>
            </a:r>
            <a:r>
              <a:rPr lang="en-US" sz="1400" dirty="0" err="1"/>
              <a:t>p:with-input</a:t>
            </a:r>
            <a:r>
              <a:rPr lang="en-US" sz="1400" dirty="0"/>
              <a:t>&gt;, no need for a &lt;</a:t>
            </a:r>
            <a:r>
              <a:rPr lang="en-US" sz="1400" dirty="0" err="1"/>
              <a:t>p:document</a:t>
            </a:r>
            <a:r>
              <a:rPr lang="en-US" sz="1400" dirty="0"/>
              <a:t>&gt; then!</a:t>
            </a:r>
            <a:endParaRPr lang="en-NL" sz="1400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F9F4853-1F17-4E02-BB3B-0A659F25AE56}"/>
              </a:ext>
            </a:extLst>
          </p:cNvPr>
          <p:cNvSpPr/>
          <p:nvPr/>
        </p:nvSpPr>
        <p:spPr>
          <a:xfrm>
            <a:off x="7946431" y="5071747"/>
            <a:ext cx="3994957" cy="1213908"/>
          </a:xfrm>
          <a:prstGeom prst="wedgeEllipseCallout">
            <a:avLst>
              <a:gd name="adj1" fmla="val 41576"/>
              <a:gd name="adj2" fmla="val 74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 have no means to add the current year now, like we did in the last exercise…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93383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278023"/>
            <a:ext cx="9917853" cy="1325563"/>
          </a:xfrm>
        </p:spPr>
        <p:txBody>
          <a:bodyPr/>
          <a:lstStyle/>
          <a:p>
            <a:r>
              <a:rPr lang="en-US" b="1" dirty="0"/>
              <a:t>Hands-on: Add an additional child element using an external document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435468" cy="4548771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exercises/09-connect-external/</a:t>
            </a:r>
          </a:p>
          <a:p>
            <a:r>
              <a:rPr lang="en-GB" dirty="0"/>
              <a:t>Finish the pipeline so it adds the contents of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insert.xml</a:t>
            </a:r>
            <a:r>
              <a:rPr lang="en-GB" dirty="0"/>
              <a:t> after the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&lt;presenter&gt; </a:t>
            </a:r>
            <a:r>
              <a:rPr lang="en-GB" dirty="0"/>
              <a:t>element.</a:t>
            </a:r>
          </a:p>
          <a:p>
            <a:pPr lvl="1"/>
            <a:r>
              <a:rPr lang="en-GB" dirty="0"/>
              <a:t>Use the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p:insert </a:t>
            </a:r>
            <a:r>
              <a:rPr lang="en-GB" dirty="0"/>
              <a:t>step</a:t>
            </a:r>
          </a:p>
          <a:p>
            <a:pPr lvl="1"/>
            <a:r>
              <a:rPr lang="en-GB" dirty="0"/>
              <a:t>Use a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p:document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/>
              <a:t>element</a:t>
            </a:r>
          </a:p>
          <a:p>
            <a:r>
              <a:rPr lang="en-GB" dirty="0"/>
              <a:t>Try it with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run.bat </a:t>
            </a:r>
            <a:r>
              <a:rPr lang="en-GB" dirty="0"/>
              <a:t>or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run.sh</a:t>
            </a:r>
          </a:p>
          <a:p>
            <a:r>
              <a:rPr lang="en-GB" dirty="0"/>
              <a:t>Put the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dirty="0"/>
              <a:t> attribute directly on the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/>
              <a:t>Any differences?</a:t>
            </a:r>
          </a:p>
          <a:p>
            <a:r>
              <a:rPr lang="en-GB" dirty="0"/>
              <a:t>Can you add a variable with the name of the file and use that to reference it?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4836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441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14" y="109433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Insert external document -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867155" y="1857253"/>
            <a:ext cx="9069493" cy="32932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="last-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p:document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="insert.xml"/&gt;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4738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41C05-8B1C-478B-95C5-65E87011D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89" y="22306"/>
            <a:ext cx="9398877" cy="822470"/>
          </a:xfrm>
        </p:spPr>
        <p:txBody>
          <a:bodyPr>
            <a:normAutofit/>
          </a:bodyPr>
          <a:lstStyle/>
          <a:p>
            <a:r>
              <a:rPr lang="en-US" b="1" dirty="0"/>
              <a:t>Intermezzo: Documents flowing through </a:t>
            </a:r>
            <a:endParaRPr lang="en-NL" b="1" dirty="0"/>
          </a:p>
        </p:txBody>
      </p:sp>
      <p:sp>
        <p:nvSpPr>
          <p:cNvPr id="4" name="Pijl: rechts 8">
            <a:extLst>
              <a:ext uri="{FF2B5EF4-FFF2-40B4-BE49-F238E27FC236}">
                <a16:creationId xmlns:a16="http://schemas.microsoft.com/office/drawing/2014/main" id="{EE810D9D-8233-4418-BB8B-A38383B854A2}"/>
              </a:ext>
            </a:extLst>
          </p:cNvPr>
          <p:cNvSpPr/>
          <p:nvPr/>
        </p:nvSpPr>
        <p:spPr>
          <a:xfrm rot="5400000">
            <a:off x="2889634" y="3907365"/>
            <a:ext cx="5246705" cy="52822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Flow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6" name="Rechthoek 9">
            <a:extLst>
              <a:ext uri="{FF2B5EF4-FFF2-40B4-BE49-F238E27FC236}">
                <a16:creationId xmlns:a16="http://schemas.microsoft.com/office/drawing/2014/main" id="{340F8845-23B8-4945-A317-8C1254A19EF0}"/>
              </a:ext>
            </a:extLst>
          </p:cNvPr>
          <p:cNvSpPr/>
          <p:nvPr/>
        </p:nvSpPr>
        <p:spPr>
          <a:xfrm>
            <a:off x="3274291" y="2160682"/>
            <a:ext cx="8820728" cy="40393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2800" b="1" dirty="0">
                <a:solidFill>
                  <a:schemeClr val="tx1"/>
                </a:solidFill>
              </a:rPr>
              <a:t>Document</a:t>
            </a:r>
            <a:endParaRPr lang="nl-NL" sz="2800" b="1" dirty="0">
              <a:solidFill>
                <a:schemeClr val="tx1"/>
              </a:solidFill>
            </a:endParaRPr>
          </a:p>
        </p:txBody>
      </p:sp>
      <p:sp>
        <p:nvSpPr>
          <p:cNvPr id="7" name="Rol: verticaal 1">
            <a:extLst>
              <a:ext uri="{FF2B5EF4-FFF2-40B4-BE49-F238E27FC236}">
                <a16:creationId xmlns:a16="http://schemas.microsoft.com/office/drawing/2014/main" id="{9F1345BC-ABE9-48C9-B908-51E1829F7947}"/>
              </a:ext>
            </a:extLst>
          </p:cNvPr>
          <p:cNvSpPr/>
          <p:nvPr/>
        </p:nvSpPr>
        <p:spPr>
          <a:xfrm>
            <a:off x="3346836" y="2635637"/>
            <a:ext cx="3231472" cy="3462291"/>
          </a:xfrm>
          <a:prstGeom prst="vertic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Representation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(contents)</a:t>
            </a:r>
          </a:p>
          <a:p>
            <a:pPr algn="ctr"/>
            <a:endParaRPr lang="en-US" sz="2400" b="1" dirty="0">
              <a:solidFill>
                <a:schemeClr val="bg1"/>
              </a:solidFill>
            </a:endParaRPr>
          </a:p>
          <a:p>
            <a:endParaRPr lang="nl-NL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el 2">
            <a:extLst>
              <a:ext uri="{FF2B5EF4-FFF2-40B4-BE49-F238E27FC236}">
                <a16:creationId xmlns:a16="http://schemas.microsoft.com/office/drawing/2014/main" id="{9D641438-4E63-4E21-81DE-81E85D084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911385"/>
              </p:ext>
            </p:extLst>
          </p:nvPr>
        </p:nvGraphicFramePr>
        <p:xfrm>
          <a:off x="6844639" y="3625103"/>
          <a:ext cx="4998128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3199">
                  <a:extLst>
                    <a:ext uri="{9D8B030D-6E8A-4147-A177-3AD203B41FA5}">
                      <a16:colId xmlns:a16="http://schemas.microsoft.com/office/drawing/2014/main" val="1581479234"/>
                    </a:ext>
                  </a:extLst>
                </a:gridCol>
                <a:gridCol w="3174929">
                  <a:extLst>
                    <a:ext uri="{9D8B030D-6E8A-4147-A177-3AD203B41FA5}">
                      <a16:colId xmlns:a16="http://schemas.microsoft.com/office/drawing/2014/main" val="3272122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Name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Value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182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content-type</a:t>
                      </a:r>
                      <a:endParaRPr lang="nl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application/xml</a:t>
                      </a:r>
                      <a:endParaRPr lang="nl-NL" sz="16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283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base-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uri</a:t>
                      </a:r>
                      <a:endParaRPr lang="nl-NL" sz="16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600" u="none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file:///C:/data/doc.xml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799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…</a:t>
                      </a:r>
                      <a:endParaRPr lang="nl-NL" sz="16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…</a:t>
                      </a:r>
                      <a:endParaRPr lang="nl-NL" sz="16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310144"/>
                  </a:ext>
                </a:extLst>
              </a:tr>
            </a:tbl>
          </a:graphicData>
        </a:graphic>
      </p:graphicFrame>
      <p:cxnSp>
        <p:nvCxnSpPr>
          <p:cNvPr id="9" name="Rechte verbindingslijn 4">
            <a:extLst>
              <a:ext uri="{FF2B5EF4-FFF2-40B4-BE49-F238E27FC236}">
                <a16:creationId xmlns:a16="http://schemas.microsoft.com/office/drawing/2014/main" id="{00489512-7184-418B-B58F-ED705520EE0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174374" y="4366783"/>
            <a:ext cx="670265" cy="0"/>
          </a:xfrm>
          <a:prstGeom prst="line">
            <a:avLst/>
          </a:prstGeom>
          <a:ln w="2476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6">
            <a:extLst>
              <a:ext uri="{FF2B5EF4-FFF2-40B4-BE49-F238E27FC236}">
                <a16:creationId xmlns:a16="http://schemas.microsoft.com/office/drawing/2014/main" id="{AB702993-DDD4-4FED-A4AE-0C410333335C}"/>
              </a:ext>
            </a:extLst>
          </p:cNvPr>
          <p:cNvSpPr txBox="1"/>
          <p:nvPr/>
        </p:nvSpPr>
        <p:spPr>
          <a:xfrm>
            <a:off x="6782494" y="3255771"/>
            <a:ext cx="18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Properties</a:t>
            </a:r>
            <a:r>
              <a:rPr lang="en-US" dirty="0"/>
              <a:t>:</a:t>
            </a:r>
            <a:endParaRPr lang="nl-NL" dirty="0"/>
          </a:p>
        </p:txBody>
      </p:sp>
      <p:sp>
        <p:nvSpPr>
          <p:cNvPr id="12" name="Tekstvak 4">
            <a:extLst>
              <a:ext uri="{FF2B5EF4-FFF2-40B4-BE49-F238E27FC236}">
                <a16:creationId xmlns:a16="http://schemas.microsoft.com/office/drawing/2014/main" id="{4B040496-334A-4824-8C9D-D2E6284205AD}"/>
              </a:ext>
            </a:extLst>
          </p:cNvPr>
          <p:cNvSpPr txBox="1"/>
          <p:nvPr/>
        </p:nvSpPr>
        <p:spPr>
          <a:xfrm>
            <a:off x="8108314" y="918347"/>
            <a:ext cx="4258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All documents carry an adaptable properties map</a:t>
            </a:r>
          </a:p>
        </p:txBody>
      </p:sp>
      <p:cxnSp>
        <p:nvCxnSpPr>
          <p:cNvPr id="13" name="Rechte verbindingslijn met pijl 7">
            <a:extLst>
              <a:ext uri="{FF2B5EF4-FFF2-40B4-BE49-F238E27FC236}">
                <a16:creationId xmlns:a16="http://schemas.microsoft.com/office/drawing/2014/main" id="{78073CEF-67FB-46FA-9356-16581F7A4562}"/>
              </a:ext>
            </a:extLst>
          </p:cNvPr>
          <p:cNvCxnSpPr>
            <a:cxnSpLocks/>
          </p:cNvCxnSpPr>
          <p:nvPr/>
        </p:nvCxnSpPr>
        <p:spPr>
          <a:xfrm flipH="1">
            <a:off x="7994072" y="1749344"/>
            <a:ext cx="877455" cy="168658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35C445C-3116-4CDD-85BA-0B3B200C00C6}"/>
              </a:ext>
            </a:extLst>
          </p:cNvPr>
          <p:cNvSpPr txBox="1"/>
          <p:nvPr/>
        </p:nvSpPr>
        <p:spPr>
          <a:xfrm>
            <a:off x="409648" y="1006520"/>
            <a:ext cx="3231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Native document types: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ABCAB4-31C5-4D38-B5C0-629CEE4394D3}"/>
              </a:ext>
            </a:extLst>
          </p:cNvPr>
          <p:cNvSpPr txBox="1"/>
          <p:nvPr/>
        </p:nvSpPr>
        <p:spPr>
          <a:xfrm>
            <a:off x="266642" y="4599286"/>
            <a:ext cx="25277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is also possible to flow multiple documents or none at all.</a:t>
            </a:r>
          </a:p>
        </p:txBody>
      </p:sp>
    </p:spTree>
    <p:extLst>
      <p:ext uri="{BB962C8B-B14F-4D97-AF65-F5344CB8AC3E}">
        <p14:creationId xmlns:p14="http://schemas.microsoft.com/office/powerpoint/2010/main" val="411848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5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2F04C-64E6-4073-BD78-F756A1AF1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67" y="89552"/>
            <a:ext cx="10515600" cy="1325563"/>
          </a:xfrm>
        </p:spPr>
        <p:txBody>
          <a:bodyPr/>
          <a:lstStyle/>
          <a:p>
            <a:r>
              <a:rPr lang="en-US" b="1" dirty="0"/>
              <a:t>Why should I bother?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31072-9F3A-4533-98E6-F13BF85D6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85" y="1656524"/>
            <a:ext cx="8869471" cy="4351338"/>
          </a:xfrm>
        </p:spPr>
        <p:txBody>
          <a:bodyPr/>
          <a:lstStyle/>
          <a:p>
            <a:r>
              <a:rPr lang="en-US" dirty="0"/>
              <a:t>Pipelines are ubiquitous all around us</a:t>
            </a:r>
          </a:p>
          <a:p>
            <a:r>
              <a:rPr lang="en-US" dirty="0"/>
              <a:t>Solve problems with a set of small, sharp tools that combine in many ways</a:t>
            </a:r>
          </a:p>
          <a:p>
            <a:pPr lvl="1"/>
            <a:r>
              <a:rPr lang="en-US" dirty="0"/>
              <a:t>Like the UNIX command line</a:t>
            </a:r>
          </a:p>
          <a:p>
            <a:r>
              <a:rPr lang="en-US" dirty="0"/>
              <a:t>Very natural choice for document processing</a:t>
            </a:r>
          </a:p>
          <a:p>
            <a:r>
              <a:rPr lang="en-US" dirty="0"/>
              <a:t>Compose small tools into something bigger, pipelines…</a:t>
            </a:r>
          </a:p>
          <a:p>
            <a:r>
              <a:rPr lang="en-US" dirty="0"/>
              <a:t>XProc beats the alternatives</a:t>
            </a:r>
            <a:endParaRPr lang="en-NL" dirty="0"/>
          </a:p>
        </p:txBody>
      </p:sp>
      <p:pic>
        <p:nvPicPr>
          <p:cNvPr id="7" name="Picture 6" descr="A factory next to a fence&#10;&#10;Description automatically generated">
            <a:extLst>
              <a:ext uri="{FF2B5EF4-FFF2-40B4-BE49-F238E27FC236}">
                <a16:creationId xmlns:a16="http://schemas.microsoft.com/office/drawing/2014/main" id="{5A6F02A3-55AE-406D-9533-E86CE4C49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913" y="70437"/>
            <a:ext cx="3270144" cy="18394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FE5053B-0583-41D9-8FB2-4432BE4FB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057" y="1596134"/>
            <a:ext cx="2170576" cy="135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BBE5BE1E-FB12-471A-88C9-6C5F44060095}"/>
              </a:ext>
            </a:extLst>
          </p:cNvPr>
          <p:cNvSpPr/>
          <p:nvPr/>
        </p:nvSpPr>
        <p:spPr>
          <a:xfrm>
            <a:off x="3720231" y="5505189"/>
            <a:ext cx="7478038" cy="1213111"/>
          </a:xfrm>
          <a:prstGeom prst="wedgeEllipseCallout">
            <a:avLst>
              <a:gd name="adj1" fmla="val 55382"/>
              <a:gd name="adj2" fmla="val 42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 successful example of large-scale application of XProc (1.0) pipelines doing document engineering: </a:t>
            </a:r>
          </a:p>
          <a:p>
            <a:pPr algn="ctr"/>
            <a:r>
              <a:rPr lang="en-US" sz="1600" dirty="0"/>
              <a:t>https://www.le-tex.de/en/transpect.html</a:t>
            </a:r>
            <a:endParaRPr lang="en-NL" sz="1600" dirty="0"/>
          </a:p>
        </p:txBody>
      </p:sp>
      <p:pic>
        <p:nvPicPr>
          <p:cNvPr id="1028" name="Picture 4" descr="Afbeeldingsresultaat voor automotive industry">
            <a:extLst>
              <a:ext uri="{FF2B5EF4-FFF2-40B4-BE49-F238E27FC236}">
                <a16:creationId xmlns:a16="http://schemas.microsoft.com/office/drawing/2014/main" id="{9AED3A8E-A72F-4225-9963-5DFF255EE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938" y="2990665"/>
            <a:ext cx="2464301" cy="16428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1735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A095C-EE14-4C64-A02D-B32CC9B6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60" y="202806"/>
            <a:ext cx="10515600" cy="1117393"/>
          </a:xfrm>
        </p:spPr>
        <p:txBody>
          <a:bodyPr/>
          <a:lstStyle/>
          <a:p>
            <a:r>
              <a:rPr lang="en-US" b="1" dirty="0"/>
              <a:t>Intermezzo: The step libraries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1E13D-132A-46FD-877C-B13B078D0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830" y="1722822"/>
            <a:ext cx="11287069" cy="4351338"/>
          </a:xfrm>
        </p:spPr>
        <p:txBody>
          <a:bodyPr/>
          <a:lstStyle/>
          <a:p>
            <a:r>
              <a:rPr lang="en-US" dirty="0"/>
              <a:t>Standard steps, see </a:t>
            </a:r>
            <a:r>
              <a:rPr lang="nl-NL" dirty="0">
                <a:hlinkClick r:id="rId3"/>
              </a:rPr>
              <a:t>http://spec.xproc.org/master/head/steps/</a:t>
            </a:r>
            <a:endParaRPr lang="nl-NL" dirty="0"/>
          </a:p>
          <a:p>
            <a:pPr lvl="1"/>
            <a:r>
              <a:rPr lang="nl-NL" dirty="0"/>
              <a:t>These steps </a:t>
            </a:r>
            <a:r>
              <a:rPr lang="nl-NL" i="1" dirty="0"/>
              <a:t>must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 in a </a:t>
            </a:r>
            <a:r>
              <a:rPr lang="nl-NL" dirty="0" err="1"/>
              <a:t>conformant</a:t>
            </a:r>
            <a:r>
              <a:rPr lang="nl-NL" dirty="0"/>
              <a:t> XProc processor!</a:t>
            </a:r>
          </a:p>
          <a:p>
            <a:pPr lvl="1"/>
            <a:endParaRPr lang="nl-NL" dirty="0"/>
          </a:p>
          <a:p>
            <a:r>
              <a:rPr lang="nl-NL" dirty="0" err="1"/>
              <a:t>Additional</a:t>
            </a:r>
            <a:r>
              <a:rPr lang="nl-NL" dirty="0"/>
              <a:t> steps,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>
                <a:hlinkClick r:id="rId4"/>
              </a:rPr>
              <a:t>http://spec.xproc.org/master/head/#steps/</a:t>
            </a:r>
            <a:endParaRPr lang="nl-NL" dirty="0"/>
          </a:p>
          <a:p>
            <a:pPr lvl="1"/>
            <a:r>
              <a:rPr lang="nl-NL" dirty="0" err="1"/>
              <a:t>Implementation</a:t>
            </a:r>
            <a:r>
              <a:rPr lang="nl-NL" dirty="0"/>
              <a:t> is </a:t>
            </a:r>
            <a:r>
              <a:rPr lang="nl-NL" dirty="0" err="1"/>
              <a:t>optional</a:t>
            </a:r>
            <a:r>
              <a:rPr lang="nl-NL" dirty="0"/>
              <a:t> (but </a:t>
            </a:r>
            <a:r>
              <a:rPr lang="nl-NL" dirty="0" err="1"/>
              <a:t>recommended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such</a:t>
            </a:r>
            <a:r>
              <a:rPr lang="nl-NL" dirty="0"/>
              <a:t> a step is </a:t>
            </a:r>
            <a:r>
              <a:rPr lang="nl-NL" dirty="0" err="1"/>
              <a:t>implemented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must conform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written</a:t>
            </a:r>
            <a:r>
              <a:rPr lang="nl-NL" dirty="0"/>
              <a:t> </a:t>
            </a:r>
            <a:r>
              <a:rPr lang="nl-NL" dirty="0" err="1"/>
              <a:t>there</a:t>
            </a:r>
            <a:endParaRPr lang="en-NL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8767B247-4A83-4338-AE98-EDEB14D8EFCE}"/>
              </a:ext>
            </a:extLst>
          </p:cNvPr>
          <p:cNvSpPr/>
          <p:nvPr/>
        </p:nvSpPr>
        <p:spPr>
          <a:xfrm>
            <a:off x="9081287" y="5093390"/>
            <a:ext cx="2900190" cy="1213908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There are over 45 standard steps!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33666330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A0F1-ED9A-40A0-95DF-22F0282A7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59" y="179274"/>
            <a:ext cx="10515600" cy="1003525"/>
          </a:xfrm>
        </p:spPr>
        <p:txBody>
          <a:bodyPr/>
          <a:lstStyle/>
          <a:p>
            <a:r>
              <a:rPr lang="en-US" b="1" dirty="0"/>
              <a:t>Intermezzo: The core (or compound) steps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3A97B-AC9E-41EC-80B6-66BF8274F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dirty="0"/>
              <a:t>: loop over multiple documents or parts of a document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p:choose / p:when / p:otherwise</a:t>
            </a:r>
            <a:r>
              <a:rPr lang="en-US" dirty="0"/>
              <a:t>: Make choices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p:if</a:t>
            </a:r>
            <a:r>
              <a:rPr lang="en-US" dirty="0"/>
              <a:t>: Make a single choice (there is no else)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p:viewport</a:t>
            </a:r>
            <a:r>
              <a:rPr lang="en-US" dirty="0"/>
              <a:t>: Work on only a part of a document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p:try / p:cat</a:t>
            </a:r>
            <a:r>
              <a:rPr lang="en-US" dirty="0"/>
              <a:t>ch: Error catching and handling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p:group</a:t>
            </a:r>
            <a:r>
              <a:rPr lang="en-US" dirty="0"/>
              <a:t>: Grouping of instructions</a:t>
            </a:r>
          </a:p>
          <a:p>
            <a:endParaRPr lang="en-NL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E80A68B3-6D41-430C-967D-B56A6ED3999A}"/>
              </a:ext>
            </a:extLst>
          </p:cNvPr>
          <p:cNvSpPr/>
          <p:nvPr/>
        </p:nvSpPr>
        <p:spPr>
          <a:xfrm>
            <a:off x="8206003" y="5071747"/>
            <a:ext cx="3735385" cy="1213908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Regrettably, there is no time to look at them all…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21661076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p:for-each to split a document - Input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432910" y="2678317"/>
            <a:ext cx="6312529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&lt;documents&gt;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&lt;doc filename="output1.xml"&gt;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&lt;contents&gt;This is document number 1&lt;/contents&gt;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&lt;/doc&gt;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&lt;doc filename="output2.xml"&gt;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&lt;contents&gt;This is document number 2&lt;/contents&gt;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&lt;more&gt;It has some more...&lt;/more&gt;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&lt;/doc&gt;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&lt;/documents&gt;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AEEC5B8-E8AA-4B9B-A99C-2D140DDFCBEE}"/>
              </a:ext>
            </a:extLst>
          </p:cNvPr>
          <p:cNvSpPr/>
          <p:nvPr/>
        </p:nvSpPr>
        <p:spPr>
          <a:xfrm>
            <a:off x="7255102" y="3876639"/>
            <a:ext cx="2665651" cy="818535"/>
          </a:xfrm>
          <a:prstGeom prst="wedgeRoundRectCallout">
            <a:avLst>
              <a:gd name="adj1" fmla="val -175958"/>
              <a:gd name="adj2" fmla="val 74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filenames are in filename attributes</a:t>
            </a:r>
            <a:endParaRPr lang="en-NL" sz="1400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D286900-9124-480C-8C6A-40F68541E6EF}"/>
              </a:ext>
            </a:extLst>
          </p:cNvPr>
          <p:cNvSpPr/>
          <p:nvPr/>
        </p:nvSpPr>
        <p:spPr>
          <a:xfrm>
            <a:off x="7317677" y="2341337"/>
            <a:ext cx="2442334" cy="475343"/>
          </a:xfrm>
          <a:prstGeom prst="wedgeRoundRectCallout">
            <a:avLst>
              <a:gd name="adj1" fmla="val -211416"/>
              <a:gd name="adj2" fmla="val 1003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Split this in multiple documents</a:t>
            </a:r>
            <a:endParaRPr lang="en-NL" sz="1400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F9F4853-1F17-4E02-BB3B-0A659F25AE56}"/>
              </a:ext>
            </a:extLst>
          </p:cNvPr>
          <p:cNvSpPr/>
          <p:nvPr/>
        </p:nvSpPr>
        <p:spPr>
          <a:xfrm>
            <a:off x="9663143" y="5663381"/>
            <a:ext cx="2278245" cy="622274"/>
          </a:xfrm>
          <a:prstGeom prst="wedgeEllipseCallout">
            <a:avLst>
              <a:gd name="adj1" fmla="val 36397"/>
              <a:gd name="adj2" fmla="val 967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Boring contents Erik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306941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p:for-each to split a document – Basic pipeline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87020" y="1905506"/>
            <a:ext cx="8824714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version="3.0"&gt;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port="result"/&gt;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select="//doc"/&gt;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p:store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="{/*/@filename}"/&gt;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AEEC5B8-E8AA-4B9B-A99C-2D140DDFCBEE}"/>
              </a:ext>
            </a:extLst>
          </p:cNvPr>
          <p:cNvSpPr/>
          <p:nvPr/>
        </p:nvSpPr>
        <p:spPr>
          <a:xfrm>
            <a:off x="6714037" y="5115678"/>
            <a:ext cx="2665651" cy="818535"/>
          </a:xfrm>
          <a:prstGeom prst="wedgeRoundRectCallout">
            <a:avLst>
              <a:gd name="adj1" fmla="val -203766"/>
              <a:gd name="adj2" fmla="val -1650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p:store stores a document to disk. The </a:t>
            </a:r>
            <a:r>
              <a:rPr lang="en-US" sz="1400" dirty="0" err="1"/>
              <a:t>href</a:t>
            </a:r>
            <a:r>
              <a:rPr lang="en-US" sz="1400" dirty="0"/>
              <a:t> attribute tells it where</a:t>
            </a:r>
            <a:endParaRPr lang="en-NL" sz="1400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D286900-9124-480C-8C6A-40F68541E6EF}"/>
              </a:ext>
            </a:extLst>
          </p:cNvPr>
          <p:cNvSpPr/>
          <p:nvPr/>
        </p:nvSpPr>
        <p:spPr>
          <a:xfrm>
            <a:off x="7317677" y="2341337"/>
            <a:ext cx="2194247" cy="475343"/>
          </a:xfrm>
          <a:prstGeom prst="wedgeRoundRectCallout">
            <a:avLst>
              <a:gd name="adj1" fmla="val -210751"/>
              <a:gd name="adj2" fmla="val 1799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p:for-each has an anonymous input port…</a:t>
            </a:r>
            <a:endParaRPr lang="en-NL" sz="1400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F9F4853-1F17-4E02-BB3B-0A659F25AE56}"/>
              </a:ext>
            </a:extLst>
          </p:cNvPr>
          <p:cNvSpPr/>
          <p:nvPr/>
        </p:nvSpPr>
        <p:spPr>
          <a:xfrm>
            <a:off x="9663143" y="4952494"/>
            <a:ext cx="2278245" cy="1333161"/>
          </a:xfrm>
          <a:prstGeom prst="wedgeEllipseCallout">
            <a:avLst>
              <a:gd name="adj1" fmla="val 36634"/>
              <a:gd name="adj2" fmla="val 769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select is a standard attribute of p:with-input</a:t>
            </a:r>
            <a:endParaRPr lang="en-NL" sz="1600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42CC2B54-345D-4527-9A09-ADB8A79E0969}"/>
              </a:ext>
            </a:extLst>
          </p:cNvPr>
          <p:cNvSpPr/>
          <p:nvPr/>
        </p:nvSpPr>
        <p:spPr>
          <a:xfrm>
            <a:off x="2630550" y="5733973"/>
            <a:ext cx="2665651" cy="818535"/>
          </a:xfrm>
          <a:prstGeom prst="wedgeRoundRectCallout">
            <a:avLst>
              <a:gd name="adj1" fmla="val -83604"/>
              <a:gd name="adj2" fmla="val -2403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p:store emits on its result port the same document as it received on its source port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9310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278023"/>
            <a:ext cx="9917853" cy="1325563"/>
          </a:xfrm>
        </p:spPr>
        <p:txBody>
          <a:bodyPr/>
          <a:lstStyle/>
          <a:p>
            <a:r>
              <a:rPr lang="en-US" b="1" dirty="0"/>
              <a:t>Hands-on: Use p:for-each to split a document 1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60799" cy="4548771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exercises/10-for-each-1/</a:t>
            </a:r>
          </a:p>
          <a:p>
            <a:r>
              <a:rPr lang="en-GB" dirty="0"/>
              <a:t>Try it with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run.bat </a:t>
            </a:r>
            <a:r>
              <a:rPr lang="en-GB" dirty="0"/>
              <a:t>or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run.sh</a:t>
            </a:r>
          </a:p>
          <a:p>
            <a:r>
              <a:rPr lang="en-GB" dirty="0"/>
              <a:t>It does not run… why? What does the error message tell you?</a:t>
            </a:r>
          </a:p>
          <a:p>
            <a:endParaRPr lang="en-GB" dirty="0"/>
          </a:p>
          <a:p>
            <a:r>
              <a:rPr lang="en-GB" dirty="0"/>
              <a:t>Make the output port of the pipeline accept a sequence by adding a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sequence="true" </a:t>
            </a:r>
            <a:r>
              <a:rPr lang="en-GB" dirty="0"/>
              <a:t>attribute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483604"/>
            <a:ext cx="914400" cy="914400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0BBB426B-3706-4560-8D68-84650D789085}"/>
              </a:ext>
            </a:extLst>
          </p:cNvPr>
          <p:cNvSpPr/>
          <p:nvPr/>
        </p:nvSpPr>
        <p:spPr>
          <a:xfrm>
            <a:off x="9663143" y="4952494"/>
            <a:ext cx="2278245" cy="1333161"/>
          </a:xfrm>
          <a:prstGeom prst="wedgeEllipseCallout">
            <a:avLst>
              <a:gd name="adj1" fmla="val 35447"/>
              <a:gd name="adj2" fmla="val 70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 how many documents flow out of this step now?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38554396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p:for-each to split a document 1 –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87020" y="1905506"/>
            <a:ext cx="8824714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version="3.0"&gt;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port="result" sequence=“true"/&gt;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select="//doc"/&gt;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p:store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="{/*/@filename}"/&gt;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D286900-9124-480C-8C6A-40F68541E6EF}"/>
              </a:ext>
            </a:extLst>
          </p:cNvPr>
          <p:cNvSpPr/>
          <p:nvPr/>
        </p:nvSpPr>
        <p:spPr>
          <a:xfrm>
            <a:off x="6949738" y="1266979"/>
            <a:ext cx="2194247" cy="475343"/>
          </a:xfrm>
          <a:prstGeom prst="wedgeRoundRectCallout">
            <a:avLst>
              <a:gd name="adj1" fmla="val -136529"/>
              <a:gd name="adj2" fmla="val 2471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Make the output port accept a sequence</a:t>
            </a:r>
            <a:endParaRPr lang="en-NL" sz="1400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F9F4853-1F17-4E02-BB3B-0A659F25AE56}"/>
              </a:ext>
            </a:extLst>
          </p:cNvPr>
          <p:cNvSpPr/>
          <p:nvPr/>
        </p:nvSpPr>
        <p:spPr>
          <a:xfrm>
            <a:off x="8830181" y="5115678"/>
            <a:ext cx="3111207" cy="1169977"/>
          </a:xfrm>
          <a:prstGeom prst="wedgeEllipseCallout">
            <a:avLst>
              <a:gd name="adj1" fmla="val 38547"/>
              <a:gd name="adj2" fmla="val 76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You can also define what document types a port will accept 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47263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2F0EBACE-7E05-4D8B-BE38-103C177C6E7D}"/>
              </a:ext>
            </a:extLst>
          </p:cNvPr>
          <p:cNvSpPr/>
          <p:nvPr/>
        </p:nvSpPr>
        <p:spPr>
          <a:xfrm>
            <a:off x="4061706" y="2248756"/>
            <a:ext cx="2034293" cy="2008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options</a:t>
            </a:r>
            <a:endParaRPr lang="en-NL" sz="1400" i="1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4" y="101139"/>
            <a:ext cx="6838315" cy="706299"/>
          </a:xfrm>
        </p:spPr>
        <p:txBody>
          <a:bodyPr>
            <a:normAutofit/>
          </a:bodyPr>
          <a:lstStyle/>
          <a:p>
            <a:r>
              <a:rPr lang="en-US" b="1" dirty="0"/>
              <a:t>The p:wrap-sequence step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1951875" y="2954944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p:wrap-sequence</a:t>
            </a:r>
          </a:p>
        </p:txBody>
      </p:sp>
      <p:sp>
        <p:nvSpPr>
          <p:cNvPr id="40" name="Pijl: links 39">
            <a:extLst>
              <a:ext uri="{FF2B5EF4-FFF2-40B4-BE49-F238E27FC236}">
                <a16:creationId xmlns:a16="http://schemas.microsoft.com/office/drawing/2014/main" id="{9DF171E0-188C-449C-9AB3-7E6B529B4AD2}"/>
              </a:ext>
            </a:extLst>
          </p:cNvPr>
          <p:cNvSpPr/>
          <p:nvPr/>
        </p:nvSpPr>
        <p:spPr>
          <a:xfrm>
            <a:off x="3806541" y="3156280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1716566" y="2135903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1716565" y="4383698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1C99A299-0FAA-4650-B11B-96F90436B899}"/>
              </a:ext>
            </a:extLst>
          </p:cNvPr>
          <p:cNvSpPr txBox="1"/>
          <p:nvPr/>
        </p:nvSpPr>
        <p:spPr>
          <a:xfrm>
            <a:off x="4416880" y="3060124"/>
            <a:ext cx="1451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wrapper</a:t>
            </a:r>
          </a:p>
        </p:txBody>
      </p:sp>
      <p:sp>
        <p:nvSpPr>
          <p:cNvPr id="46" name="Rechthoek: ezelsoor 45">
            <a:extLst>
              <a:ext uri="{FF2B5EF4-FFF2-40B4-BE49-F238E27FC236}">
                <a16:creationId xmlns:a16="http://schemas.microsoft.com/office/drawing/2014/main" id="{EBF29E64-D29D-4B09-8550-24BD4ACBBE36}"/>
              </a:ext>
            </a:extLst>
          </p:cNvPr>
          <p:cNvSpPr/>
          <p:nvPr/>
        </p:nvSpPr>
        <p:spPr>
          <a:xfrm>
            <a:off x="874940" y="1267117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Multiple documents</a:t>
            </a:r>
          </a:p>
        </p:txBody>
      </p:sp>
      <p:sp>
        <p:nvSpPr>
          <p:cNvPr id="47" name="Boog 46">
            <a:extLst>
              <a:ext uri="{FF2B5EF4-FFF2-40B4-BE49-F238E27FC236}">
                <a16:creationId xmlns:a16="http://schemas.microsoft.com/office/drawing/2014/main" id="{159E1A10-BD20-4511-B435-7811C3EEFE5A}"/>
              </a:ext>
            </a:extLst>
          </p:cNvPr>
          <p:cNvSpPr/>
          <p:nvPr/>
        </p:nvSpPr>
        <p:spPr>
          <a:xfrm>
            <a:off x="1583459" y="1172413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hoek: ezelsoor 49">
            <a:extLst>
              <a:ext uri="{FF2B5EF4-FFF2-40B4-BE49-F238E27FC236}">
                <a16:creationId xmlns:a16="http://schemas.microsoft.com/office/drawing/2014/main" id="{A724BDD8-DFBE-4C66-9EE6-2CE5F0C83F0B}"/>
              </a:ext>
            </a:extLst>
          </p:cNvPr>
          <p:cNvSpPr/>
          <p:nvPr/>
        </p:nvSpPr>
        <p:spPr>
          <a:xfrm>
            <a:off x="818372" y="5295013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wrapped document(s)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Boog 52">
            <a:extLst>
              <a:ext uri="{FF2B5EF4-FFF2-40B4-BE49-F238E27FC236}">
                <a16:creationId xmlns:a16="http://schemas.microsoft.com/office/drawing/2014/main" id="{80CFCE8D-BEC7-4828-BB56-0FFF5E68470E}"/>
              </a:ext>
            </a:extLst>
          </p:cNvPr>
          <p:cNvSpPr/>
          <p:nvPr/>
        </p:nvSpPr>
        <p:spPr>
          <a:xfrm flipV="1">
            <a:off x="1687616" y="4995534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ijl: links 53">
            <a:extLst>
              <a:ext uri="{FF2B5EF4-FFF2-40B4-BE49-F238E27FC236}">
                <a16:creationId xmlns:a16="http://schemas.microsoft.com/office/drawing/2014/main" id="{019E684F-99E2-4FCB-8047-E2E2A2DEA319}"/>
              </a:ext>
            </a:extLst>
          </p:cNvPr>
          <p:cNvSpPr/>
          <p:nvPr/>
        </p:nvSpPr>
        <p:spPr>
          <a:xfrm>
            <a:off x="3804608" y="3714639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81970CD1-8F3D-410A-B532-B47C13D79713}"/>
              </a:ext>
            </a:extLst>
          </p:cNvPr>
          <p:cNvSpPr txBox="1"/>
          <p:nvPr/>
        </p:nvSpPr>
        <p:spPr>
          <a:xfrm>
            <a:off x="4413920" y="3580896"/>
            <a:ext cx="1864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group-adjacent</a:t>
            </a:r>
          </a:p>
        </p:txBody>
      </p:sp>
      <p:sp>
        <p:nvSpPr>
          <p:cNvPr id="44" name="Speech Bubble: Oval 43">
            <a:extLst>
              <a:ext uri="{FF2B5EF4-FFF2-40B4-BE49-F238E27FC236}">
                <a16:creationId xmlns:a16="http://schemas.microsoft.com/office/drawing/2014/main" id="{8F44D0E6-F61B-4993-9025-5057AD0F23BA}"/>
              </a:ext>
            </a:extLst>
          </p:cNvPr>
          <p:cNvSpPr/>
          <p:nvPr/>
        </p:nvSpPr>
        <p:spPr>
          <a:xfrm>
            <a:off x="7176059" y="4090922"/>
            <a:ext cx="4880515" cy="1601902"/>
          </a:xfrm>
          <a:prstGeom prst="wedgeEllipseCallout">
            <a:avLst>
              <a:gd name="adj1" fmla="val 41012"/>
              <a:gd name="adj2" fmla="val 1052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With the group-adjacent option you can group incoming documents based on an XPath expression. We’re not going to try that now</a:t>
            </a:r>
            <a:endParaRPr lang="en-NL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6505F-7B20-414E-B693-308813436284}"/>
              </a:ext>
            </a:extLst>
          </p:cNvPr>
          <p:cNvSpPr txBox="1"/>
          <p:nvPr/>
        </p:nvSpPr>
        <p:spPr>
          <a:xfrm>
            <a:off x="5818064" y="851358"/>
            <a:ext cx="6373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http://spec.xproc.org/master/head/steps/#c.wrap-sequence</a:t>
            </a:r>
            <a:endParaRPr lang="en-US" dirty="0"/>
          </a:p>
          <a:p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5820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0" grpId="0" animBg="1"/>
      <p:bldP spid="41" grpId="0" animBg="1"/>
      <p:bldP spid="43" grpId="0" animBg="1"/>
      <p:bldP spid="45" grpId="0"/>
      <p:bldP spid="46" grpId="0" animBg="1"/>
      <p:bldP spid="47" grpId="0" animBg="1"/>
      <p:bldP spid="50" grpId="0" animBg="1"/>
      <p:bldP spid="53" grpId="0" animBg="1"/>
      <p:bldP spid="54" grpId="0" animBg="1"/>
      <p:bldP spid="55" grpId="0"/>
      <p:bldP spid="4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278023"/>
            <a:ext cx="9917853" cy="1325563"/>
          </a:xfrm>
        </p:spPr>
        <p:txBody>
          <a:bodyPr/>
          <a:lstStyle/>
          <a:p>
            <a:r>
              <a:rPr lang="en-US" b="1" dirty="0"/>
              <a:t>Hands-on: Use p:for-each to split a document 2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60799" cy="4548771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exercises/10-for-each-2/</a:t>
            </a:r>
          </a:p>
          <a:p>
            <a:r>
              <a:rPr lang="en-GB" dirty="0"/>
              <a:t>Add a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p:wrap-sequence </a:t>
            </a:r>
            <a:r>
              <a:rPr lang="en-GB" dirty="0"/>
              <a:t>step after the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p:for-each </a:t>
            </a:r>
            <a:r>
              <a:rPr lang="en-GB" dirty="0"/>
              <a:t>and use this to wrap the results in a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&lt;result&gt; </a:t>
            </a:r>
            <a:r>
              <a:rPr lang="en-GB" dirty="0"/>
              <a:t>element</a:t>
            </a:r>
          </a:p>
          <a:p>
            <a:r>
              <a:rPr lang="en-GB" dirty="0"/>
              <a:t>Try it with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run.bat </a:t>
            </a:r>
            <a:r>
              <a:rPr lang="en-GB" dirty="0"/>
              <a:t>or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run.sh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4836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207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p:for-each to split a document 2 –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87020" y="1905506"/>
            <a:ext cx="8824714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version="3.0"&gt;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port="result"/&gt;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select="//doc"/&gt;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p:store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="{/*/@filename}"/&gt;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p:wrap-sequence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wrapper="results"/&gt;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D286900-9124-480C-8C6A-40F68541E6EF}"/>
              </a:ext>
            </a:extLst>
          </p:cNvPr>
          <p:cNvSpPr/>
          <p:nvPr/>
        </p:nvSpPr>
        <p:spPr>
          <a:xfrm>
            <a:off x="7279788" y="3387954"/>
            <a:ext cx="2194247" cy="475343"/>
          </a:xfrm>
          <a:prstGeom prst="wedgeRoundRectCallout">
            <a:avLst>
              <a:gd name="adj1" fmla="val -150338"/>
              <a:gd name="adj2" fmla="val 2357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Wrap the results in a &lt;result&gt; element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2100308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F8C1-9C4C-4D54-8868-98D27E15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43" y="148699"/>
            <a:ext cx="10515600" cy="868503"/>
          </a:xfrm>
        </p:spPr>
        <p:txBody>
          <a:bodyPr/>
          <a:lstStyle/>
          <a:p>
            <a:r>
              <a:rPr lang="en-US" b="1" dirty="0"/>
              <a:t>Goodbye and thank the fish!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47546-94E1-423A-8164-617B557A7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755" y="1253331"/>
            <a:ext cx="10515600" cy="5093362"/>
          </a:xfrm>
        </p:spPr>
        <p:txBody>
          <a:bodyPr>
            <a:normAutofit/>
          </a:bodyPr>
          <a:lstStyle/>
          <a:p>
            <a:r>
              <a:rPr lang="en-US" dirty="0"/>
              <a:t>Specification in the making: </a:t>
            </a:r>
            <a:r>
              <a:rPr lang="nl-NL" dirty="0">
                <a:hlinkClick r:id="rId2"/>
              </a:rPr>
              <a:t>http://spec.xproc.org/</a:t>
            </a:r>
            <a:endParaRPr lang="nl-NL" dirty="0"/>
          </a:p>
          <a:p>
            <a:pPr lvl="1"/>
            <a:r>
              <a:rPr lang="en-US" dirty="0"/>
              <a:t>Norman Walsh, Achim </a:t>
            </a:r>
            <a:r>
              <a:rPr lang="en-US" dirty="0" err="1"/>
              <a:t>Berndzen</a:t>
            </a:r>
            <a:r>
              <a:rPr lang="en-US" dirty="0"/>
              <a:t>, Gerrit </a:t>
            </a:r>
            <a:r>
              <a:rPr lang="en-US" dirty="0" err="1"/>
              <a:t>Imsieke</a:t>
            </a:r>
            <a:r>
              <a:rPr lang="en-US" dirty="0"/>
              <a:t>, Erik Siegel</a:t>
            </a:r>
          </a:p>
          <a:p>
            <a:r>
              <a:rPr lang="nl-NL" dirty="0"/>
              <a:t>We hope </a:t>
            </a:r>
            <a:r>
              <a:rPr lang="nl-NL" dirty="0" err="1"/>
              <a:t>to</a:t>
            </a:r>
            <a:r>
              <a:rPr lang="nl-NL" dirty="0"/>
              <a:t> finish </a:t>
            </a:r>
            <a:r>
              <a:rPr lang="nl-NL" dirty="0" err="1"/>
              <a:t>before</a:t>
            </a:r>
            <a:r>
              <a:rPr lang="nl-NL" dirty="0"/>
              <a:t> end 2019</a:t>
            </a:r>
          </a:p>
          <a:p>
            <a:pPr lvl="1"/>
            <a:r>
              <a:rPr lang="en-US" dirty="0"/>
              <a:t>Next meeting of the XProc 3.0 working group: November 9-10, Cologne</a:t>
            </a:r>
            <a:endParaRPr lang="nl-NL" dirty="0"/>
          </a:p>
          <a:p>
            <a:r>
              <a:rPr lang="nl-NL" dirty="0"/>
              <a:t>On </a:t>
            </a:r>
            <a:r>
              <a:rPr lang="nl-NL" dirty="0" err="1"/>
              <a:t>its</a:t>
            </a:r>
            <a:r>
              <a:rPr lang="nl-NL" dirty="0"/>
              <a:t> way, </a:t>
            </a:r>
            <a:r>
              <a:rPr lang="nl-NL" dirty="0" err="1"/>
              <a:t>beside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specification</a:t>
            </a:r>
            <a:r>
              <a:rPr lang="nl-NL" dirty="0"/>
              <a:t>:</a:t>
            </a:r>
          </a:p>
          <a:p>
            <a:pPr lvl="1"/>
            <a:r>
              <a:rPr lang="nl-NL" dirty="0" err="1"/>
              <a:t>Two</a:t>
            </a:r>
            <a:r>
              <a:rPr lang="nl-NL" dirty="0"/>
              <a:t> processor </a:t>
            </a:r>
            <a:r>
              <a:rPr lang="nl-NL" dirty="0" err="1"/>
              <a:t>implementations</a:t>
            </a:r>
            <a:endParaRPr lang="nl-NL" dirty="0"/>
          </a:p>
          <a:p>
            <a:pPr lvl="2"/>
            <a:r>
              <a:rPr lang="nl-NL" dirty="0">
                <a:hlinkClick r:id="rId3"/>
              </a:rPr>
              <a:t>https://www.xml-project.com/</a:t>
            </a:r>
            <a:r>
              <a:rPr lang="nl-NL" dirty="0"/>
              <a:t> (</a:t>
            </a:r>
            <a:r>
              <a:rPr lang="nl-NL" dirty="0" err="1"/>
              <a:t>MorganaXProc</a:t>
            </a:r>
            <a:r>
              <a:rPr lang="nl-NL" dirty="0"/>
              <a:t>)</a:t>
            </a:r>
          </a:p>
          <a:p>
            <a:pPr lvl="2"/>
            <a:r>
              <a:rPr lang="nl-NL" dirty="0">
                <a:hlinkClick r:id="rId4"/>
              </a:rPr>
              <a:t>https://xmlcalabash.com/</a:t>
            </a:r>
            <a:r>
              <a:rPr lang="nl-NL" dirty="0"/>
              <a:t> (XML </a:t>
            </a:r>
            <a:r>
              <a:rPr lang="nl-NL" dirty="0" err="1"/>
              <a:t>Calabash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A Programmer’s Reference Guide </a:t>
            </a:r>
          </a:p>
          <a:p>
            <a:pPr lvl="2"/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published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XML Press </a:t>
            </a:r>
            <a:r>
              <a:rPr lang="nl-NL" dirty="0" err="1"/>
              <a:t>beginning</a:t>
            </a:r>
            <a:r>
              <a:rPr lang="nl-NL" dirty="0"/>
              <a:t> 2020</a:t>
            </a:r>
          </a:p>
          <a:p>
            <a:r>
              <a:rPr lang="nl-NL" dirty="0" err="1"/>
              <a:t>Your</a:t>
            </a:r>
            <a:r>
              <a:rPr lang="nl-NL" dirty="0"/>
              <a:t> guide </a:t>
            </a:r>
            <a:r>
              <a:rPr lang="nl-NL" dirty="0" err="1"/>
              <a:t>today</a:t>
            </a:r>
            <a:r>
              <a:rPr lang="nl-NL" dirty="0"/>
              <a:t>: Erik Siegel – </a:t>
            </a:r>
            <a:r>
              <a:rPr lang="nl-NL" dirty="0">
                <a:hlinkClick r:id="rId5"/>
              </a:rPr>
              <a:t>erik@xatapult.nl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en-NL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75A921EF-31BA-4A7F-95D3-A57EFDE6D66D}"/>
              </a:ext>
            </a:extLst>
          </p:cNvPr>
          <p:cNvSpPr/>
          <p:nvPr/>
        </p:nvSpPr>
        <p:spPr>
          <a:xfrm>
            <a:off x="9079072" y="4860036"/>
            <a:ext cx="2840673" cy="1432552"/>
          </a:xfrm>
          <a:prstGeom prst="wedgeEllipseCallout">
            <a:avLst>
              <a:gd name="adj1" fmla="val 38547"/>
              <a:gd name="adj2" fmla="val 76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Goodbye!</a:t>
            </a:r>
          </a:p>
          <a:p>
            <a:pPr algn="ctr"/>
            <a:r>
              <a:rPr lang="en-US" sz="1600" dirty="0"/>
              <a:t>And remember, </a:t>
            </a:r>
            <a:r>
              <a:rPr lang="en-US" sz="1600" dirty="0" err="1"/>
              <a:t>Kanava</a:t>
            </a:r>
            <a:r>
              <a:rPr lang="en-US" sz="1600" dirty="0"/>
              <a:t> says: </a:t>
            </a:r>
          </a:p>
          <a:p>
            <a:pPr algn="ctr"/>
            <a:r>
              <a:rPr lang="en-US" b="1" i="1" dirty="0"/>
              <a:t>XProc</a:t>
            </a:r>
            <a:r>
              <a:rPr lang="en-US" sz="1600" b="1" i="1" dirty="0"/>
              <a:t> </a:t>
            </a:r>
            <a:r>
              <a:rPr lang="en-US" b="1" i="1" dirty="0"/>
              <a:t>rocks…</a:t>
            </a:r>
            <a:r>
              <a:rPr lang="en-US" sz="1600" b="1" i="1" dirty="0"/>
              <a:t> </a:t>
            </a:r>
            <a:endParaRPr lang="en-NL" sz="1600" b="1" i="1" dirty="0"/>
          </a:p>
        </p:txBody>
      </p:sp>
    </p:spTree>
    <p:extLst>
      <p:ext uri="{BB962C8B-B14F-4D97-AF65-F5344CB8AC3E}">
        <p14:creationId xmlns:p14="http://schemas.microsoft.com/office/powerpoint/2010/main" val="303603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AD67-E54A-40D0-A15F-3F579D4D0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" y="107739"/>
            <a:ext cx="10515600" cy="942128"/>
          </a:xfrm>
        </p:spPr>
        <p:txBody>
          <a:bodyPr/>
          <a:lstStyle/>
          <a:p>
            <a:r>
              <a:rPr lang="en-US" b="1" dirty="0"/>
              <a:t>Links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A328A-E273-474A-8854-196F42022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947" y="1049867"/>
            <a:ext cx="10515600" cy="359981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XProc 3.0:</a:t>
            </a:r>
          </a:p>
          <a:p>
            <a:pPr lvl="1"/>
            <a:r>
              <a:rPr lang="en-US" sz="3000" b="1" dirty="0"/>
              <a:t>Specification: </a:t>
            </a:r>
            <a:r>
              <a:rPr lang="en-US" sz="3500" b="1" dirty="0">
                <a:hlinkClick r:id="rId3"/>
              </a:rPr>
              <a:t>http://spec.xproc.org</a:t>
            </a:r>
            <a:endParaRPr lang="en-US" sz="3000" b="1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https://github.com/xproc/</a:t>
            </a:r>
            <a:endParaRPr lang="en-US" dirty="0"/>
          </a:p>
          <a:p>
            <a:pPr lvl="1"/>
            <a:r>
              <a:rPr lang="en-US" dirty="0"/>
              <a:t>W3C: </a:t>
            </a:r>
            <a:r>
              <a:rPr lang="en-US" dirty="0">
                <a:hlinkClick r:id="rId5"/>
              </a:rPr>
              <a:t>https://www.w3.org/community/xproc-next/</a:t>
            </a: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XProc 1.0:</a:t>
            </a:r>
          </a:p>
          <a:p>
            <a:pPr lvl="1"/>
            <a:r>
              <a:rPr lang="en-US" sz="2000" dirty="0"/>
              <a:t>Specification: </a:t>
            </a:r>
            <a:r>
              <a:rPr lang="nl-NL" sz="2000" dirty="0">
                <a:hlinkClick r:id="rId6"/>
              </a:rPr>
              <a:t>https://www.w3.org/TR/xproc/</a:t>
            </a:r>
            <a:endParaRPr lang="nl-NL" sz="2000" dirty="0"/>
          </a:p>
          <a:p>
            <a:pPr lvl="1"/>
            <a:r>
              <a:rPr lang="en-US" sz="2000" dirty="0"/>
              <a:t>XML Calabash processor: </a:t>
            </a:r>
            <a:r>
              <a:rPr lang="nl-NL" sz="2000" dirty="0">
                <a:hlinkClick r:id="rId7"/>
              </a:rPr>
              <a:t>https://xmlcalabash.com/</a:t>
            </a:r>
            <a:endParaRPr lang="nl-NL" sz="2000" dirty="0"/>
          </a:p>
          <a:p>
            <a:pPr lvl="1"/>
            <a:r>
              <a:rPr lang="nl-NL" sz="2000" dirty="0" err="1"/>
              <a:t>Morgana</a:t>
            </a:r>
            <a:r>
              <a:rPr lang="nl-NL" sz="2000" dirty="0"/>
              <a:t> XProc processor: </a:t>
            </a:r>
            <a:r>
              <a:rPr lang="nl-NL" sz="2000" dirty="0">
                <a:hlinkClick r:id="rId8"/>
              </a:rPr>
              <a:t>https://www.xml-project.com/</a:t>
            </a:r>
            <a:endParaRPr lang="en-US" sz="2000" dirty="0"/>
          </a:p>
          <a:p>
            <a:endParaRPr lang="en-US" dirty="0"/>
          </a:p>
          <a:p>
            <a:endParaRPr lang="en-NL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00C0B11-8C08-47AD-B619-F9BD9A5DDCAD}"/>
              </a:ext>
            </a:extLst>
          </p:cNvPr>
          <p:cNvSpPr/>
          <p:nvPr/>
        </p:nvSpPr>
        <p:spPr>
          <a:xfrm>
            <a:off x="2934554" y="1001376"/>
            <a:ext cx="4499571" cy="1120877"/>
          </a:xfrm>
          <a:prstGeom prst="ellipse">
            <a:avLst/>
          </a:prstGeom>
          <a:solidFill>
            <a:srgbClr val="FFFF00">
              <a:alpha val="32000"/>
            </a:srgbClr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4658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278023"/>
            <a:ext cx="10515600" cy="1325563"/>
          </a:xfrm>
        </p:spPr>
        <p:txBody>
          <a:bodyPr/>
          <a:lstStyle/>
          <a:p>
            <a:r>
              <a:rPr lang="en-US" b="1" dirty="0"/>
              <a:t>Hands-on: Installation and pre-flight check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979"/>
            <a:ext cx="10515600" cy="30240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Go to </a:t>
            </a:r>
            <a:r>
              <a:rPr lang="nl-NL" dirty="0">
                <a:hlinkClick r:id="rId3"/>
              </a:rPr>
              <a:t>https://github.com/eriksiegel/DocEng-2019-XProc/releases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download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latest</a:t>
            </a:r>
            <a:r>
              <a:rPr lang="nl-NL" dirty="0"/>
              <a:t> release zip</a:t>
            </a:r>
          </a:p>
          <a:p>
            <a:r>
              <a:rPr lang="en-GB" dirty="0"/>
              <a:t>Unzip this somewhere on your machine</a:t>
            </a:r>
          </a:p>
          <a:p>
            <a:r>
              <a:rPr lang="en-GB" dirty="0"/>
              <a:t>JRE (V1.8.x works, maybe others too…) must be installed! </a:t>
            </a:r>
            <a:r>
              <a:rPr lang="en-GB" dirty="0">
                <a:hlinkClick r:id="rId4"/>
              </a:rPr>
              <a:t>https://www.java.com/en/download/</a:t>
            </a:r>
            <a:endParaRPr lang="en-GB" dirty="0"/>
          </a:p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exercises/01-hello-xproc/</a:t>
            </a:r>
          </a:p>
          <a:p>
            <a:r>
              <a:rPr lang="en-GB" dirty="0"/>
              <a:t>Try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run.bat </a:t>
            </a:r>
            <a:r>
              <a:rPr lang="en-GB" dirty="0"/>
              <a:t>or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run.sh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3C473F-80A6-47CC-A3C4-E03F0C6BB990}"/>
              </a:ext>
            </a:extLst>
          </p:cNvPr>
          <p:cNvSpPr txBox="1"/>
          <p:nvPr/>
        </p:nvSpPr>
        <p:spPr>
          <a:xfrm>
            <a:off x="1551093" y="4849707"/>
            <a:ext cx="6698827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</a:t>
            </a:r>
          </a:p>
          <a:p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MorganaXProc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-III 0.8.21-alpha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Copyright 2011-2019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-project /&gt;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Achim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Berndzen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hello-xproc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timestamp="2019-08-22T11:37:55+01:00"/&gt;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200" y="483604"/>
            <a:ext cx="914400" cy="914400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9ADD017C-D2AE-45FC-8BCB-B62CB128022C}"/>
              </a:ext>
            </a:extLst>
          </p:cNvPr>
          <p:cNvSpPr/>
          <p:nvPr/>
        </p:nvSpPr>
        <p:spPr>
          <a:xfrm>
            <a:off x="8608906" y="5140960"/>
            <a:ext cx="2101427" cy="1151467"/>
          </a:xfrm>
          <a:prstGeom prst="wedgeEllipseCallout">
            <a:avLst>
              <a:gd name="adj1" fmla="val 91462"/>
              <a:gd name="adj2" fmla="val 748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If it works you’ve just run your first XProc pipeline!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1696218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C415A-1753-49AB-AFDB-461D3814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XProc fundamentals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267C7A55-D10E-4B31-8EA1-A2862C5A74A4}"/>
              </a:ext>
            </a:extLst>
          </p:cNvPr>
          <p:cNvSpPr/>
          <p:nvPr/>
        </p:nvSpPr>
        <p:spPr>
          <a:xfrm>
            <a:off x="4443307" y="4016587"/>
            <a:ext cx="6570133" cy="1463040"/>
          </a:xfrm>
          <a:prstGeom prst="wedgeEllipseCallout">
            <a:avLst>
              <a:gd name="adj1" fmla="val 58136"/>
              <a:gd name="adj2" fmla="val 1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need to understand this!</a:t>
            </a:r>
            <a:endParaRPr lang="en-N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4F4E14-D642-436F-BCD7-8C86DCC1E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62" y="1901681"/>
            <a:ext cx="2857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102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01D3E-9B58-4C53-836D-EEC985D2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41" y="98907"/>
            <a:ext cx="10515600" cy="1325563"/>
          </a:xfrm>
        </p:spPr>
        <p:txBody>
          <a:bodyPr/>
          <a:lstStyle/>
          <a:p>
            <a:r>
              <a:rPr lang="en-US" dirty="0"/>
              <a:t>Pipelines, steps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DC6CD82-D952-433F-AEE5-6CE27B3AC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34" y="1424470"/>
            <a:ext cx="8095243" cy="3561144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1F46E14B-CD14-450C-A38D-FCC280DF5F23}"/>
              </a:ext>
            </a:extLst>
          </p:cNvPr>
          <p:cNvSpPr txBox="1"/>
          <p:nvPr/>
        </p:nvSpPr>
        <p:spPr>
          <a:xfrm>
            <a:off x="5161368" y="761688"/>
            <a:ext cx="7143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Document(s)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Process the data flowing through using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Produce output(s)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53DF9EDA-9C82-44FF-9505-8E5C36E8D839}"/>
              </a:ext>
            </a:extLst>
          </p:cNvPr>
          <p:cNvSpPr/>
          <p:nvPr/>
        </p:nvSpPr>
        <p:spPr>
          <a:xfrm>
            <a:off x="8589461" y="4702010"/>
            <a:ext cx="3149600" cy="1463040"/>
          </a:xfrm>
          <a:prstGeom prst="wedgeEllipseCallout">
            <a:avLst>
              <a:gd name="adj1" fmla="val 44650"/>
              <a:gd name="adj2" fmla="val 806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Documents can be of any type, not just XML!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80104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01D3E-9B58-4C53-836D-EEC985D2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41" y="98907"/>
            <a:ext cx="10515600" cy="1325563"/>
          </a:xfrm>
        </p:spPr>
        <p:txBody>
          <a:bodyPr/>
          <a:lstStyle/>
          <a:p>
            <a:r>
              <a:rPr lang="en-US" dirty="0"/>
              <a:t>Pipelines, steps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0A5AF0D-FD98-4C39-8A22-3CF32A2AB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55" y="1882588"/>
            <a:ext cx="11297689" cy="3729318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B9362F13-7288-415F-8738-93EE24B2EC83}"/>
              </a:ext>
            </a:extLst>
          </p:cNvPr>
          <p:cNvSpPr/>
          <p:nvPr/>
        </p:nvSpPr>
        <p:spPr>
          <a:xfrm>
            <a:off x="626301" y="5110619"/>
            <a:ext cx="4803731" cy="1283917"/>
          </a:xfrm>
          <a:prstGeom prst="wedgeEllipseCallout">
            <a:avLst>
              <a:gd name="adj1" fmla="val 178149"/>
              <a:gd name="adj2" fmla="val 662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XProc, a pipeline and a step are essentially the same. The terms can be used interchangeably!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6811661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3175</TotalTime>
  <Words>4827</Words>
  <Application>Microsoft Office PowerPoint</Application>
  <PresentationFormat>Widescreen</PresentationFormat>
  <Paragraphs>674</Paragraphs>
  <Slides>49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Courier New</vt:lpstr>
      <vt:lpstr>Kantoorthema</vt:lpstr>
      <vt:lpstr>Introduction to XProc 3.0</vt:lpstr>
      <vt:lpstr>Who Am I?</vt:lpstr>
      <vt:lpstr>XProc?</vt:lpstr>
      <vt:lpstr>Why should I bother?</vt:lpstr>
      <vt:lpstr>Links</vt:lpstr>
      <vt:lpstr>Hands-on: Installation and pre-flight check</vt:lpstr>
      <vt:lpstr>XProc fundamentals</vt:lpstr>
      <vt:lpstr>Pipelines, steps</vt:lpstr>
      <vt:lpstr>Pipelines, steps</vt:lpstr>
      <vt:lpstr>Steps/pipelines, ports, options</vt:lpstr>
      <vt:lpstr>Step/pipeline that adds an attribute -  root</vt:lpstr>
      <vt:lpstr>Step/pipeline that adds an attribute -  in/output ports</vt:lpstr>
      <vt:lpstr>Step/pipeline that adds an attribute -  connect a port</vt:lpstr>
      <vt:lpstr>Step/pipeline that adds an attribute -  set options</vt:lpstr>
      <vt:lpstr>Hands-on: Add a second attribute</vt:lpstr>
      <vt:lpstr>Add a second attribute - solution</vt:lpstr>
      <vt:lpstr>Connect ports using the pipe attribute</vt:lpstr>
      <vt:lpstr>Hands-on: Add a second attribute using the pipe attribute</vt:lpstr>
      <vt:lpstr>Add a second attribute using the pipe attribute - solution</vt:lpstr>
      <vt:lpstr>Primary ports</vt:lpstr>
      <vt:lpstr>Primary ports, implicit connections </vt:lpstr>
      <vt:lpstr>Primary ports, implicit connections</vt:lpstr>
      <vt:lpstr>Connect ports implicitly</vt:lpstr>
      <vt:lpstr>Hands-on: Add a second attribute using implicit connections</vt:lpstr>
      <vt:lpstr>Connect ports implicitly - solution</vt:lpstr>
      <vt:lpstr>Setting options using attributes</vt:lpstr>
      <vt:lpstr>Hands-on: Add a second attribute using option values set by attributes</vt:lpstr>
      <vt:lpstr>Set options using attributes - solution</vt:lpstr>
      <vt:lpstr>Intermezzo 1: Your own options</vt:lpstr>
      <vt:lpstr>Intermezzo 2: Variables</vt:lpstr>
      <vt:lpstr>Intermezzo 2: Variables</vt:lpstr>
      <vt:lpstr>The p:insert step</vt:lpstr>
      <vt:lpstr>Connect a port to an inline document</vt:lpstr>
      <vt:lpstr>Hands-on: Add an additional child element using an inline document</vt:lpstr>
      <vt:lpstr>Insert inline document - solution</vt:lpstr>
      <vt:lpstr>Connect a port to an external document</vt:lpstr>
      <vt:lpstr>Hands-on: Add an additional child element using an external document</vt:lpstr>
      <vt:lpstr>Insert external document - solution</vt:lpstr>
      <vt:lpstr>Intermezzo: Documents flowing through </vt:lpstr>
      <vt:lpstr>Intermezzo: The step libraries</vt:lpstr>
      <vt:lpstr>Intermezzo: The core (or compound) steps</vt:lpstr>
      <vt:lpstr>Use p:for-each to split a document - Input</vt:lpstr>
      <vt:lpstr>Use p:for-each to split a document – Basic pipeline</vt:lpstr>
      <vt:lpstr>Hands-on: Use p:for-each to split a document 1</vt:lpstr>
      <vt:lpstr>Use p:for-each to split a document 1 – Solution</vt:lpstr>
      <vt:lpstr>The p:wrap-sequence step</vt:lpstr>
      <vt:lpstr>Hands-on: Use p:for-each to split a document 2</vt:lpstr>
      <vt:lpstr>Use p:for-each to split a document 2 – Solution</vt:lpstr>
      <vt:lpstr>Goodbye and thank the fish!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Erik Siegel</dc:creator>
  <cp:lastModifiedBy>Erik Siegel</cp:lastModifiedBy>
  <cp:revision>158</cp:revision>
  <dcterms:created xsi:type="dcterms:W3CDTF">2018-12-04T10:13:22Z</dcterms:created>
  <dcterms:modified xsi:type="dcterms:W3CDTF">2020-05-11T07:04:57Z</dcterms:modified>
</cp:coreProperties>
</file>