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2" r:id="rId3"/>
    <p:sldId id="290" r:id="rId4"/>
    <p:sldId id="291" r:id="rId5"/>
    <p:sldId id="293" r:id="rId6"/>
    <p:sldId id="294" r:id="rId7"/>
    <p:sldId id="261" r:id="rId8"/>
    <p:sldId id="262" r:id="rId9"/>
    <p:sldId id="295" r:id="rId10"/>
    <p:sldId id="334" r:id="rId11"/>
    <p:sldId id="266" r:id="rId12"/>
    <p:sldId id="267" r:id="rId13"/>
    <p:sldId id="280" r:id="rId14"/>
    <p:sldId id="315" r:id="rId15"/>
    <p:sldId id="335" r:id="rId16"/>
    <p:sldId id="336" r:id="rId17"/>
    <p:sldId id="339" r:id="rId18"/>
    <p:sldId id="337" r:id="rId19"/>
    <p:sldId id="338" r:id="rId20"/>
    <p:sldId id="330" r:id="rId21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81880" autoAdjust="0"/>
  </p:normalViewPr>
  <p:slideViewPr>
    <p:cSldViewPr snapToGrid="0">
      <p:cViewPr varScale="1">
        <p:scale>
          <a:sx n="76" d="100"/>
          <a:sy n="76" d="100"/>
        </p:scale>
        <p:origin x="20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01/06/2020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01/06/2020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406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759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7AAFD8-6C29-453D-AFED-B437EB7A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472E0B-B1A3-4D22-8926-EDCB6AA0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618D37-DCB0-4EB6-A26D-07E1E453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inser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s://www.linkedin.com/in/esiegel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.xproc.org/" TargetMode="External"/><Relationship Id="rId7" Type="http://schemas.openxmlformats.org/officeDocument/2006/relationships/hyperlink" Target="https://xmlpress.net/publications/xproc-3-0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ml.com/" TargetMode="External"/><Relationship Id="rId5" Type="http://schemas.openxmlformats.org/officeDocument/2006/relationships/hyperlink" Target="https://xmlcalabash.com/" TargetMode="External"/><Relationship Id="rId4" Type="http://schemas.openxmlformats.org/officeDocument/2006/relationships/hyperlink" Target="https://www.xml-projec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xml.com/" TargetMode="External"/><Relationship Id="rId3" Type="http://schemas.openxmlformats.org/officeDocument/2006/relationships/hyperlink" Target="http://spec.xproc.org/master/head/" TargetMode="External"/><Relationship Id="rId7" Type="http://schemas.openxmlformats.org/officeDocument/2006/relationships/hyperlink" Target="https://github.com/xatapult/markupuk-202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ml-project.com/" TargetMode="External"/><Relationship Id="rId11" Type="http://schemas.openxmlformats.org/officeDocument/2006/relationships/hyperlink" Target="https://www.xml-project.com/morganaxproc/" TargetMode="External"/><Relationship Id="rId5" Type="http://schemas.openxmlformats.org/officeDocument/2006/relationships/hyperlink" Target="https://www.w3.org/community/xproc-next/" TargetMode="External"/><Relationship Id="rId10" Type="http://schemas.openxmlformats.org/officeDocument/2006/relationships/hyperlink" Target="https://xmlcalabash.com/" TargetMode="External"/><Relationship Id="rId4" Type="http://schemas.openxmlformats.org/officeDocument/2006/relationships/hyperlink" Target="https://github.com/xproc/" TargetMode="External"/><Relationship Id="rId9" Type="http://schemas.openxmlformats.org/officeDocument/2006/relationships/hyperlink" Target="https://www.w3.org/TR/xproc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-projec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22" y="555912"/>
            <a:ext cx="10439978" cy="1016145"/>
          </a:xfrm>
        </p:spPr>
        <p:txBody>
          <a:bodyPr>
            <a:normAutofit/>
          </a:bodyPr>
          <a:lstStyle/>
          <a:p>
            <a:r>
              <a:rPr lang="en-US" b="1" dirty="0"/>
              <a:t>Introduction to XProc 3.0 – Part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20" y="1671631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025489"/>
            <a:ext cx="4835047" cy="1578280"/>
          </a:xfrm>
          <a:prstGeom prst="wedgeEllipseCallout">
            <a:avLst>
              <a:gd name="adj1" fmla="val 58071"/>
              <a:gd name="adj2" fmla="val 6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Markup UK 2020</a:t>
            </a:r>
          </a:p>
          <a:p>
            <a:pPr algn="ctr"/>
            <a:r>
              <a:rPr lang="en-US" sz="2800" dirty="0"/>
              <a:t>Webinar</a:t>
            </a:r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72422"/>
            <a:ext cx="10515600" cy="8286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markupuk-2020/101-A/example-1/example-1.xpl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3578804" y="302624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an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3831807" y="206458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990181" y="1195801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3698700" y="1101097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6334704" y="302624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timestamp attribute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6549606" y="4604482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5651413" y="5515797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6520657" y="5216318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5273256" y="3308320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0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5" y="176634"/>
            <a:ext cx="6471577" cy="706299"/>
          </a:xfrm>
        </p:spPr>
        <p:txBody>
          <a:bodyPr>
            <a:normAutofit/>
          </a:bodyPr>
          <a:lstStyle/>
          <a:p>
            <a:r>
              <a:rPr lang="en-US" b="1" dirty="0"/>
              <a:t>Primary ports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552536" y="319070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7407202" y="339203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5040560" y="2094993"/>
            <a:ext cx="1960717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137620" y="4799059"/>
            <a:ext cx="1766596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7405269" y="3950395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e: 14 punten 4">
            <a:extLst>
              <a:ext uri="{FF2B5EF4-FFF2-40B4-BE49-F238E27FC236}">
                <a16:creationId xmlns:a16="http://schemas.microsoft.com/office/drawing/2014/main" id="{51CA4A1C-54DB-450C-9F28-1D7B1FDFB428}"/>
              </a:ext>
            </a:extLst>
          </p:cNvPr>
          <p:cNvSpPr/>
          <p:nvPr/>
        </p:nvSpPr>
        <p:spPr>
          <a:xfrm>
            <a:off x="2049432" y="2439396"/>
            <a:ext cx="3093853" cy="21425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Primary ports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9766418-475F-4C6A-B487-6954626ADB75}"/>
              </a:ext>
            </a:extLst>
          </p:cNvPr>
          <p:cNvCxnSpPr/>
          <p:nvPr/>
        </p:nvCxnSpPr>
        <p:spPr>
          <a:xfrm flipV="1">
            <a:off x="4327496" y="1833654"/>
            <a:ext cx="1454750" cy="919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793EA31-BD68-4C66-8EB8-90D829BD1A80}"/>
              </a:ext>
            </a:extLst>
          </p:cNvPr>
          <p:cNvCxnSpPr/>
          <p:nvPr/>
        </p:nvCxnSpPr>
        <p:spPr>
          <a:xfrm>
            <a:off x="4067520" y="4270783"/>
            <a:ext cx="1714726" cy="1010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2CB09215-1417-432E-939C-E794B1941865}"/>
              </a:ext>
            </a:extLst>
          </p:cNvPr>
          <p:cNvSpPr txBox="1"/>
          <p:nvPr/>
        </p:nvSpPr>
        <p:spPr>
          <a:xfrm>
            <a:off x="1250021" y="5018349"/>
            <a:ext cx="350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port names </a:t>
            </a:r>
            <a:r>
              <a:rPr lang="en-US" sz="2400" b="1" i="1" dirty="0"/>
              <a:t>source</a:t>
            </a:r>
            <a:r>
              <a:rPr lang="en-US" sz="2400" dirty="0"/>
              <a:t> and </a:t>
            </a:r>
            <a:r>
              <a:rPr lang="en-US" sz="2400" b="1" i="1" dirty="0"/>
              <a:t>result</a:t>
            </a:r>
            <a:r>
              <a:rPr lang="en-US" sz="2400" dirty="0"/>
              <a:t> for the primary ports are a </a:t>
            </a:r>
            <a:r>
              <a:rPr lang="en-US" sz="2400" i="1" dirty="0"/>
              <a:t>convention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A14525C4-3B8D-446E-BF13-4E5869BA2898}"/>
              </a:ext>
            </a:extLst>
          </p:cNvPr>
          <p:cNvSpPr/>
          <p:nvPr/>
        </p:nvSpPr>
        <p:spPr>
          <a:xfrm>
            <a:off x="10146453" y="5085324"/>
            <a:ext cx="1794935" cy="1200330"/>
          </a:xfrm>
          <a:prstGeom prst="wedgeEllipseCallout">
            <a:avLst>
              <a:gd name="adj1" fmla="val 33903"/>
              <a:gd name="adj2" fmla="val 7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all ports are created equal…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400101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e: 8 punten 5">
            <a:extLst>
              <a:ext uri="{FF2B5EF4-FFF2-40B4-BE49-F238E27FC236}">
                <a16:creationId xmlns:a16="http://schemas.microsoft.com/office/drawing/2014/main" id="{3E81F641-36B0-4D47-988D-F9AA944295F1}"/>
              </a:ext>
            </a:extLst>
          </p:cNvPr>
          <p:cNvSpPr/>
          <p:nvPr/>
        </p:nvSpPr>
        <p:spPr>
          <a:xfrm>
            <a:off x="3849712" y="2611669"/>
            <a:ext cx="2449585" cy="1969670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Click!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9" y="143329"/>
            <a:ext cx="5210262" cy="1925073"/>
          </a:xfrm>
        </p:spPr>
        <p:txBody>
          <a:bodyPr>
            <a:normAutofit/>
          </a:bodyPr>
          <a:lstStyle/>
          <a:p>
            <a:r>
              <a:rPr lang="en-US" sz="4000" b="1" dirty="0"/>
              <a:t>Primary ports,</a:t>
            </a:r>
            <a:br>
              <a:rPr lang="en-US" sz="4000" b="1" dirty="0"/>
            </a:br>
            <a:r>
              <a:rPr lang="en-US" sz="4000" b="1" dirty="0"/>
              <a:t>implicit connections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5176886" y="500459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p:something-else</a:t>
            </a: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4941574" y="4185550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4966744" y="6408178"/>
            <a:ext cx="135704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176886" y="134801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4941574" y="528976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015274" y="2703074"/>
            <a:ext cx="12599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Bijschrift: gebogen lijn 21">
            <a:extLst>
              <a:ext uri="{FF2B5EF4-FFF2-40B4-BE49-F238E27FC236}">
                <a16:creationId xmlns:a16="http://schemas.microsoft.com/office/drawing/2014/main" id="{F01527BF-E7F2-49AB-B1DE-A820D123C148}"/>
              </a:ext>
            </a:extLst>
          </p:cNvPr>
          <p:cNvSpPr/>
          <p:nvPr/>
        </p:nvSpPr>
        <p:spPr>
          <a:xfrm>
            <a:off x="827511" y="4607164"/>
            <a:ext cx="3449294" cy="1080084"/>
          </a:xfrm>
          <a:prstGeom prst="borderCallout2">
            <a:avLst>
              <a:gd name="adj1" fmla="val 21663"/>
              <a:gd name="adj2" fmla="val 102239"/>
              <a:gd name="adj3" fmla="val -8436"/>
              <a:gd name="adj4" fmla="val 103744"/>
              <a:gd name="adj5" fmla="val -33663"/>
              <a:gd name="adj6" fmla="val 1070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ports implicitly connect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59B9666-BE04-47A3-B10C-B1BCAC858E7F}"/>
              </a:ext>
            </a:extLst>
          </p:cNvPr>
          <p:cNvSpPr/>
          <p:nvPr/>
        </p:nvSpPr>
        <p:spPr>
          <a:xfrm>
            <a:off x="7896024" y="3723322"/>
            <a:ext cx="4188038" cy="2361354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Think of primary ports as having little </a:t>
            </a:r>
            <a:r>
              <a:rPr lang="en-US" sz="2000" i="1" dirty="0"/>
              <a:t>magnets</a:t>
            </a:r>
            <a:r>
              <a:rPr lang="en-US" sz="2000" dirty="0"/>
              <a:t> that </a:t>
            </a:r>
            <a:r>
              <a:rPr lang="en-US" sz="2000" i="1" dirty="0"/>
              <a:t>snap</a:t>
            </a:r>
            <a:r>
              <a:rPr lang="en-US" sz="2000" dirty="0"/>
              <a:t> automagically together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140324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1">
            <a:extLst>
              <a:ext uri="{FF2B5EF4-FFF2-40B4-BE49-F238E27FC236}">
                <a16:creationId xmlns:a16="http://schemas.microsoft.com/office/drawing/2014/main" id="{99540E6E-C318-4E3D-BB68-7477D838AD83}"/>
              </a:ext>
            </a:extLst>
          </p:cNvPr>
          <p:cNvSpPr txBox="1"/>
          <p:nvPr/>
        </p:nvSpPr>
        <p:spPr>
          <a:xfrm>
            <a:off x="2778885" y="1811094"/>
            <a:ext cx="7055995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p:wrap-sequence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Pijl: gekromd rechts 2">
            <a:extLst>
              <a:ext uri="{FF2B5EF4-FFF2-40B4-BE49-F238E27FC236}">
                <a16:creationId xmlns:a16="http://schemas.microsoft.com/office/drawing/2014/main" id="{F6C37C3A-D2D3-4249-813C-1AB7E12C5AB9}"/>
              </a:ext>
            </a:extLst>
          </p:cNvPr>
          <p:cNvSpPr/>
          <p:nvPr/>
        </p:nvSpPr>
        <p:spPr>
          <a:xfrm>
            <a:off x="2504565" y="3595247"/>
            <a:ext cx="548640" cy="100258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Pijl: gekromd rechts 3">
            <a:extLst>
              <a:ext uri="{FF2B5EF4-FFF2-40B4-BE49-F238E27FC236}">
                <a16:creationId xmlns:a16="http://schemas.microsoft.com/office/drawing/2014/main" id="{13049085-82C1-436A-9D1B-E8762DE52C1E}"/>
              </a:ext>
            </a:extLst>
          </p:cNvPr>
          <p:cNvSpPr/>
          <p:nvPr/>
        </p:nvSpPr>
        <p:spPr>
          <a:xfrm rot="10800000">
            <a:off x="6578598" y="2622086"/>
            <a:ext cx="909905" cy="243251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Tekstvak 4">
            <a:extLst>
              <a:ext uri="{FF2B5EF4-FFF2-40B4-BE49-F238E27FC236}">
                <a16:creationId xmlns:a16="http://schemas.microsoft.com/office/drawing/2014/main" id="{A683EEDB-93E8-47D1-B43C-5DE1A72B9592}"/>
              </a:ext>
            </a:extLst>
          </p:cNvPr>
          <p:cNvSpPr txBox="1"/>
          <p:nvPr/>
        </p:nvSpPr>
        <p:spPr>
          <a:xfrm>
            <a:off x="1145434" y="3674499"/>
            <a:ext cx="12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 steps</a:t>
            </a:r>
            <a:endParaRPr lang="nl-NL" dirty="0"/>
          </a:p>
        </p:txBody>
      </p:sp>
      <p:sp>
        <p:nvSpPr>
          <p:cNvPr id="8" name="Tekstvak 5">
            <a:extLst>
              <a:ext uri="{FF2B5EF4-FFF2-40B4-BE49-F238E27FC236}">
                <a16:creationId xmlns:a16="http://schemas.microsoft.com/office/drawing/2014/main" id="{28D3A3DD-F425-48DB-913A-6C76AB062DC2}"/>
              </a:ext>
            </a:extLst>
          </p:cNvPr>
          <p:cNvSpPr txBox="1"/>
          <p:nvPr/>
        </p:nvSpPr>
        <p:spPr>
          <a:xfrm>
            <a:off x="7361506" y="2564746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 connection of last step to primary output port</a:t>
            </a:r>
            <a:endParaRPr lang="nl-NL" dirty="0"/>
          </a:p>
        </p:txBody>
      </p:sp>
      <p:sp>
        <p:nvSpPr>
          <p:cNvPr id="9" name="Pijl: gekromd rechts 2">
            <a:extLst>
              <a:ext uri="{FF2B5EF4-FFF2-40B4-BE49-F238E27FC236}">
                <a16:creationId xmlns:a16="http://schemas.microsoft.com/office/drawing/2014/main" id="{A8366929-E33A-4987-B628-4A6D32A856BB}"/>
              </a:ext>
            </a:extLst>
          </p:cNvPr>
          <p:cNvSpPr/>
          <p:nvPr/>
        </p:nvSpPr>
        <p:spPr>
          <a:xfrm>
            <a:off x="2484244" y="2448985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Tekstvak 5">
            <a:extLst>
              <a:ext uri="{FF2B5EF4-FFF2-40B4-BE49-F238E27FC236}">
                <a16:creationId xmlns:a16="http://schemas.microsoft.com/office/drawing/2014/main" id="{62A63E95-2A17-4474-8AAC-323EBA4F875E}"/>
              </a:ext>
            </a:extLst>
          </p:cNvPr>
          <p:cNvSpPr txBox="1"/>
          <p:nvPr/>
        </p:nvSpPr>
        <p:spPr>
          <a:xfrm>
            <a:off x="181619" y="2397639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</a:t>
            </a:r>
          </a:p>
          <a:p>
            <a:pPr algn="r"/>
            <a:r>
              <a:rPr lang="en-US" dirty="0"/>
              <a:t>primary input port to first step</a:t>
            </a:r>
            <a:endParaRPr lang="nl-NL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E6AB3F70-704A-4537-AEDE-86712D44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" y="-75612"/>
            <a:ext cx="10965301" cy="1259989"/>
          </a:xfrm>
        </p:spPr>
        <p:txBody>
          <a:bodyPr>
            <a:normAutofit/>
          </a:bodyPr>
          <a:lstStyle/>
          <a:p>
            <a:r>
              <a:rPr lang="en-US" b="1" dirty="0"/>
              <a:t>Primary ports, implicit connections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FC91034-E28E-4D0C-83A8-D5CAE92E08F2}"/>
              </a:ext>
            </a:extLst>
          </p:cNvPr>
          <p:cNvSpPr/>
          <p:nvPr/>
        </p:nvSpPr>
        <p:spPr>
          <a:xfrm>
            <a:off x="6635947" y="809401"/>
            <a:ext cx="5527039" cy="958994"/>
          </a:xfrm>
          <a:prstGeom prst="wedgeRoundRectCallout">
            <a:avLst>
              <a:gd name="adj1" fmla="val -62707"/>
              <a:gd name="adj2" fmla="val 115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a step has only a single input or output port, they’re primary by default. But you can set the primary status </a:t>
            </a:r>
            <a:r>
              <a:rPr lang="en-US" sz="1400" i="1" dirty="0"/>
              <a:t>explicitly</a:t>
            </a:r>
            <a:r>
              <a:rPr lang="en-US" sz="1400" dirty="0"/>
              <a:t> using a primary=“true/false” attribute here.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1648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2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7" y="2248756"/>
            <a:ext cx="1484008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p:insert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p:insert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hoek: ezelsoor 47">
            <a:extLst>
              <a:ext uri="{FF2B5EF4-FFF2-40B4-BE49-F238E27FC236}">
                <a16:creationId xmlns:a16="http://schemas.microsoft.com/office/drawing/2014/main" id="{C1FBA8A5-0A0B-4EF7-A4AB-EBB5A671A8BC}"/>
              </a:ext>
            </a:extLst>
          </p:cNvPr>
          <p:cNvSpPr/>
          <p:nvPr/>
        </p:nvSpPr>
        <p:spPr>
          <a:xfrm>
            <a:off x="3952936" y="1267117"/>
            <a:ext cx="1186633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 to insert</a:t>
            </a:r>
          </a:p>
        </p:txBody>
      </p:sp>
      <p:sp>
        <p:nvSpPr>
          <p:cNvPr id="49" name="Boog 48">
            <a:extLst>
              <a:ext uri="{FF2B5EF4-FFF2-40B4-BE49-F238E27FC236}">
                <a16:creationId xmlns:a16="http://schemas.microsoft.com/office/drawing/2014/main" id="{F5B64633-DC70-4AA4-B7A7-7383BDEE7F8F}"/>
              </a:ext>
            </a:extLst>
          </p:cNvPr>
          <p:cNvSpPr/>
          <p:nvPr/>
        </p:nvSpPr>
        <p:spPr>
          <a:xfrm flipH="1">
            <a:off x="3387088" y="1138509"/>
            <a:ext cx="893020" cy="828626"/>
          </a:xfrm>
          <a:prstGeom prst="arc">
            <a:avLst>
              <a:gd name="adj1" fmla="val 14279023"/>
              <a:gd name="adj2" fmla="val 267972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Combined document</a:t>
            </a: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1" y="3580896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16020-2D29-41C5-8CCA-0CA2038558FE}"/>
              </a:ext>
            </a:extLst>
          </p:cNvPr>
          <p:cNvSpPr txBox="1"/>
          <p:nvPr/>
        </p:nvSpPr>
        <p:spPr>
          <a:xfrm>
            <a:off x="3952936" y="4301640"/>
            <a:ext cx="25013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values for position: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</a:t>
            </a:r>
            <a:endParaRPr lang="en-NL" sz="1400" dirty="0"/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6454264" y="4419600"/>
            <a:ext cx="5629364" cy="1554108"/>
          </a:xfrm>
          <a:prstGeom prst="wedgeEllipseCallout">
            <a:avLst>
              <a:gd name="adj1" fmla="val 41631"/>
              <a:gd name="adj2" fmla="val 87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source and result ports are primary, the insertion port is not…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6206121" y="654828"/>
            <a:ext cx="522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http://spec.xproc.org/master/head/steps/#c.insert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92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/>
      <p:bldP spid="6" grpId="0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72422"/>
            <a:ext cx="11245850" cy="8286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markupuk-2020/101-A/example-2/example-2a.xpl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851537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&lt;text&gt; 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1104540" y="196988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62914" y="110109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971433" y="100639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3">
            <a:extLst>
              <a:ext uri="{FF2B5EF4-FFF2-40B4-BE49-F238E27FC236}">
                <a16:creationId xmlns:a16="http://schemas.microsoft.com/office/drawing/2014/main" id="{F4DE4996-5D06-42C7-BA13-7FC3BB5B3CCC}"/>
              </a:ext>
            </a:extLst>
          </p:cNvPr>
          <p:cNvSpPr/>
          <p:nvPr/>
        </p:nvSpPr>
        <p:spPr>
          <a:xfrm>
            <a:off x="3689106" y="2931536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&lt;doc&gt;  element</a:t>
            </a:r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a &lt;title&gt; element</a:t>
            </a:r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2517453" y="3213614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DFC57FDD-0FCA-4992-9785-8E6505639EF3}"/>
              </a:ext>
            </a:extLst>
          </p:cNvPr>
          <p:cNvSpPr/>
          <p:nvPr/>
        </p:nvSpPr>
        <p:spPr>
          <a:xfrm>
            <a:off x="5573771" y="321361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71380-420B-4C7E-BBB2-EF8247177E0A}"/>
              </a:ext>
            </a:extLst>
          </p:cNvPr>
          <p:cNvSpPr txBox="1"/>
          <p:nvPr/>
        </p:nvSpPr>
        <p:spPr>
          <a:xfrm>
            <a:off x="7947157" y="1239978"/>
            <a:ext cx="29993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42945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04" y="342229"/>
            <a:ext cx="11245850" cy="51592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markupuk-2020/101-A/example-4/example-3a.xpl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851537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&lt;text&gt; 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1104540" y="196988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62914" y="110109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971433" y="100639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3">
            <a:extLst>
              <a:ext uri="{FF2B5EF4-FFF2-40B4-BE49-F238E27FC236}">
                <a16:creationId xmlns:a16="http://schemas.microsoft.com/office/drawing/2014/main" id="{F4DE4996-5D06-42C7-BA13-7FC3BB5B3CCC}"/>
              </a:ext>
            </a:extLst>
          </p:cNvPr>
          <p:cNvSpPr/>
          <p:nvPr/>
        </p:nvSpPr>
        <p:spPr>
          <a:xfrm>
            <a:off x="3689106" y="2931536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&lt;doc&gt;  element</a:t>
            </a:r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the &lt;title&gt; element</a:t>
            </a:r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2517453" y="3213614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DFC57FDD-0FCA-4992-9785-8E6505639EF3}"/>
              </a:ext>
            </a:extLst>
          </p:cNvPr>
          <p:cNvSpPr/>
          <p:nvPr/>
        </p:nvSpPr>
        <p:spPr>
          <a:xfrm>
            <a:off x="5573771" y="321361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6" name="Rechthoek: ezelsoor 17">
            <a:extLst>
              <a:ext uri="{FF2B5EF4-FFF2-40B4-BE49-F238E27FC236}">
                <a16:creationId xmlns:a16="http://schemas.microsoft.com/office/drawing/2014/main" id="{25175C43-0F86-4661-9921-CF8C62055D17}"/>
              </a:ext>
            </a:extLst>
          </p:cNvPr>
          <p:cNvSpPr/>
          <p:nvPr/>
        </p:nvSpPr>
        <p:spPr>
          <a:xfrm>
            <a:off x="7121528" y="695526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Title XML: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Hi there!</a:t>
            </a:r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115666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04" y="385104"/>
            <a:ext cx="11245850" cy="51592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4: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markupuk-2020/101-A/example-4/example-4a.xpl</a:t>
            </a:r>
            <a:br>
              <a:rPr lang="en-GB" dirty="0"/>
            </a:br>
            <a:endParaRPr lang="en-GB" dirty="0"/>
          </a:p>
        </p:txBody>
      </p:sp>
      <p:sp>
        <p:nvSpPr>
          <p:cNvPr id="9" name="Rechthoek: afgeronde hoeken 3">
            <a:extLst>
              <a:ext uri="{FF2B5EF4-FFF2-40B4-BE49-F238E27FC236}">
                <a16:creationId xmlns:a16="http://schemas.microsoft.com/office/drawing/2014/main" id="{5CB65450-154B-4F7C-94EE-091306D54B01}"/>
              </a:ext>
            </a:extLst>
          </p:cNvPr>
          <p:cNvSpPr/>
          <p:nvPr/>
        </p:nvSpPr>
        <p:spPr>
          <a:xfrm>
            <a:off x="851537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&lt;text&gt;  element</a:t>
            </a:r>
          </a:p>
        </p:txBody>
      </p:sp>
      <p:sp>
        <p:nvSpPr>
          <p:cNvPr id="10" name="Pijl: rechts 2">
            <a:extLst>
              <a:ext uri="{FF2B5EF4-FFF2-40B4-BE49-F238E27FC236}">
                <a16:creationId xmlns:a16="http://schemas.microsoft.com/office/drawing/2014/main" id="{A31126C7-C720-4FE1-B165-01B8C24CAE10}"/>
              </a:ext>
            </a:extLst>
          </p:cNvPr>
          <p:cNvSpPr/>
          <p:nvPr/>
        </p:nvSpPr>
        <p:spPr>
          <a:xfrm rot="5400000">
            <a:off x="1104540" y="196988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5F97F3F1-82D9-4E4E-A0EA-CE6E6FD8D019}"/>
              </a:ext>
            </a:extLst>
          </p:cNvPr>
          <p:cNvSpPr/>
          <p:nvPr/>
        </p:nvSpPr>
        <p:spPr>
          <a:xfrm>
            <a:off x="262914" y="110109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document</a:t>
            </a:r>
          </a:p>
        </p:txBody>
      </p:sp>
      <p:sp>
        <p:nvSpPr>
          <p:cNvPr id="12" name="Boog 20">
            <a:extLst>
              <a:ext uri="{FF2B5EF4-FFF2-40B4-BE49-F238E27FC236}">
                <a16:creationId xmlns:a16="http://schemas.microsoft.com/office/drawing/2014/main" id="{BB8B44B1-321C-4239-9129-A504C9499A99}"/>
              </a:ext>
            </a:extLst>
          </p:cNvPr>
          <p:cNvSpPr/>
          <p:nvPr/>
        </p:nvSpPr>
        <p:spPr>
          <a:xfrm>
            <a:off x="971433" y="100639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3">
            <a:extLst>
              <a:ext uri="{FF2B5EF4-FFF2-40B4-BE49-F238E27FC236}">
                <a16:creationId xmlns:a16="http://schemas.microsoft.com/office/drawing/2014/main" id="{F4DE4996-5D06-42C7-BA13-7FC3BB5B3CCC}"/>
              </a:ext>
            </a:extLst>
          </p:cNvPr>
          <p:cNvSpPr/>
          <p:nvPr/>
        </p:nvSpPr>
        <p:spPr>
          <a:xfrm>
            <a:off x="3689106" y="2931536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&lt;doc&gt;  element</a:t>
            </a:r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the &lt;title&gt; element</a:t>
            </a:r>
          </a:p>
        </p:txBody>
      </p:sp>
      <p:sp>
        <p:nvSpPr>
          <p:cNvPr id="17" name="Pijl: rechts 25">
            <a:extLst>
              <a:ext uri="{FF2B5EF4-FFF2-40B4-BE49-F238E27FC236}">
                <a16:creationId xmlns:a16="http://schemas.microsoft.com/office/drawing/2014/main" id="{EF541A19-DCB6-42E2-8B5D-03ACDC17DAA1}"/>
              </a:ext>
            </a:extLst>
          </p:cNvPr>
          <p:cNvSpPr/>
          <p:nvPr/>
        </p:nvSpPr>
        <p:spPr>
          <a:xfrm>
            <a:off x="2517453" y="3213614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DFC57FDD-0FCA-4992-9785-8E6505639EF3}"/>
              </a:ext>
            </a:extLst>
          </p:cNvPr>
          <p:cNvSpPr/>
          <p:nvPr/>
        </p:nvSpPr>
        <p:spPr>
          <a:xfrm>
            <a:off x="5573771" y="321361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5" name="Rechthoek: afgeronde hoeken 3">
            <a:extLst>
              <a:ext uri="{FF2B5EF4-FFF2-40B4-BE49-F238E27FC236}">
                <a16:creationId xmlns:a16="http://schemas.microsoft.com/office/drawing/2014/main" id="{35E35CA7-CA4D-4D28-B651-9321E7086341}"/>
              </a:ext>
            </a:extLst>
          </p:cNvPr>
          <p:cNvSpPr/>
          <p:nvPr/>
        </p:nvSpPr>
        <p:spPr>
          <a:xfrm>
            <a:off x="6764142" y="64569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it in a &lt;title&gt;  element</a:t>
            </a:r>
          </a:p>
        </p:txBody>
      </p:sp>
      <p:sp>
        <p:nvSpPr>
          <p:cNvPr id="26" name="Rechthoek: ezelsoor 17">
            <a:extLst>
              <a:ext uri="{FF2B5EF4-FFF2-40B4-BE49-F238E27FC236}">
                <a16:creationId xmlns:a16="http://schemas.microsoft.com/office/drawing/2014/main" id="{25175C43-0F86-4661-9921-CF8C62055D17}"/>
              </a:ext>
            </a:extLst>
          </p:cNvPr>
          <p:cNvSpPr/>
          <p:nvPr/>
        </p:nvSpPr>
        <p:spPr>
          <a:xfrm>
            <a:off x="4717967" y="1524152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Title text: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Hi there!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E017DBDA-5F8D-4DB3-9035-46D2E1B16E9C}"/>
              </a:ext>
            </a:extLst>
          </p:cNvPr>
          <p:cNvSpPr/>
          <p:nvPr/>
        </p:nvSpPr>
        <p:spPr>
          <a:xfrm>
            <a:off x="5953329" y="927770"/>
            <a:ext cx="985736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Boog 20">
            <a:extLst>
              <a:ext uri="{FF2B5EF4-FFF2-40B4-BE49-F238E27FC236}">
                <a16:creationId xmlns:a16="http://schemas.microsoft.com/office/drawing/2014/main" id="{0719E20B-61C7-45FE-955B-1E3EE1BA10B7}"/>
              </a:ext>
            </a:extLst>
          </p:cNvPr>
          <p:cNvSpPr/>
          <p:nvPr/>
        </p:nvSpPr>
        <p:spPr>
          <a:xfrm rot="18330535">
            <a:off x="5188612" y="1116431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152087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CAEE-C43B-458C-9DA5-5EFEB02C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04" y="335302"/>
            <a:ext cx="11245850" cy="51592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5: </a:t>
            </a:r>
            <a:r>
              <a:rPr lang="en-US" sz="27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markupuk-2020/101-A/example-5/example-5.xpl</a:t>
            </a:r>
            <a:br>
              <a:rPr lang="en-GB" dirty="0"/>
            </a:br>
            <a:endParaRPr lang="en-GB" dirty="0"/>
          </a:p>
        </p:txBody>
      </p:sp>
      <p:sp>
        <p:nvSpPr>
          <p:cNvPr id="13" name="Rechthoek: afgeronde hoeken 3">
            <a:extLst>
              <a:ext uri="{FF2B5EF4-FFF2-40B4-BE49-F238E27FC236}">
                <a16:creationId xmlns:a16="http://schemas.microsoft.com/office/drawing/2014/main" id="{F3A69C96-1CDC-4A30-9BAE-3231A9811031}"/>
              </a:ext>
            </a:extLst>
          </p:cNvPr>
          <p:cNvSpPr/>
          <p:nvPr/>
        </p:nvSpPr>
        <p:spPr>
          <a:xfrm>
            <a:off x="9895455" y="2931537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a root timestamp attribute </a:t>
            </a:r>
          </a:p>
        </p:txBody>
      </p:sp>
      <p:sp>
        <p:nvSpPr>
          <p:cNvPr id="14" name="Pijl: rechts 25">
            <a:extLst>
              <a:ext uri="{FF2B5EF4-FFF2-40B4-BE49-F238E27FC236}">
                <a16:creationId xmlns:a16="http://schemas.microsoft.com/office/drawing/2014/main" id="{D2A703A6-0688-4008-9A74-2E3C11C4BF6B}"/>
              </a:ext>
            </a:extLst>
          </p:cNvPr>
          <p:cNvSpPr/>
          <p:nvPr/>
        </p:nvSpPr>
        <p:spPr>
          <a:xfrm rot="5400000">
            <a:off x="10110357" y="4509778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5" name="Rechthoek: ezelsoor 34">
            <a:extLst>
              <a:ext uri="{FF2B5EF4-FFF2-40B4-BE49-F238E27FC236}">
                <a16:creationId xmlns:a16="http://schemas.microsoft.com/office/drawing/2014/main" id="{744CC36F-75BB-452D-9278-ED12D6A57363}"/>
              </a:ext>
            </a:extLst>
          </p:cNvPr>
          <p:cNvSpPr/>
          <p:nvPr/>
        </p:nvSpPr>
        <p:spPr>
          <a:xfrm>
            <a:off x="9212164" y="542109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16" name="Boog 37">
            <a:extLst>
              <a:ext uri="{FF2B5EF4-FFF2-40B4-BE49-F238E27FC236}">
                <a16:creationId xmlns:a16="http://schemas.microsoft.com/office/drawing/2014/main" id="{57676AF8-CC8F-4162-9251-4F983629784C}"/>
              </a:ext>
            </a:extLst>
          </p:cNvPr>
          <p:cNvSpPr/>
          <p:nvPr/>
        </p:nvSpPr>
        <p:spPr>
          <a:xfrm flipV="1">
            <a:off x="10081408" y="512161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hoek: afgeronde hoeken 3">
            <a:extLst>
              <a:ext uri="{FF2B5EF4-FFF2-40B4-BE49-F238E27FC236}">
                <a16:creationId xmlns:a16="http://schemas.microsoft.com/office/drawing/2014/main" id="{4B487A46-9C96-4714-869F-2027BC1FFE4D}"/>
              </a:ext>
            </a:extLst>
          </p:cNvPr>
          <p:cNvSpPr/>
          <p:nvPr/>
        </p:nvSpPr>
        <p:spPr>
          <a:xfrm>
            <a:off x="6703302" y="293153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the &lt;author&gt; element</a:t>
            </a:r>
          </a:p>
        </p:txBody>
      </p:sp>
      <p:sp>
        <p:nvSpPr>
          <p:cNvPr id="21" name="Pijl: rechts 25">
            <a:extLst>
              <a:ext uri="{FF2B5EF4-FFF2-40B4-BE49-F238E27FC236}">
                <a16:creationId xmlns:a16="http://schemas.microsoft.com/office/drawing/2014/main" id="{D2AF38FD-9DB8-49A1-9EEA-5CACEB168E34}"/>
              </a:ext>
            </a:extLst>
          </p:cNvPr>
          <p:cNvSpPr/>
          <p:nvPr/>
        </p:nvSpPr>
        <p:spPr>
          <a:xfrm>
            <a:off x="8552381" y="3213613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DB6-9D68-4499-975D-D859D110C749}"/>
              </a:ext>
            </a:extLst>
          </p:cNvPr>
          <p:cNvSpPr txBox="1"/>
          <p:nvPr/>
        </p:nvSpPr>
        <p:spPr>
          <a:xfrm>
            <a:off x="4670488" y="5326522"/>
            <a:ext cx="4184844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timestamp=“…”&gt;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&gt;Hi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…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5" name="Rechthoek: afgeronde hoeken 3">
            <a:extLst>
              <a:ext uri="{FF2B5EF4-FFF2-40B4-BE49-F238E27FC236}">
                <a16:creationId xmlns:a16="http://schemas.microsoft.com/office/drawing/2014/main" id="{35E35CA7-CA4D-4D28-B651-9321E7086341}"/>
              </a:ext>
            </a:extLst>
          </p:cNvPr>
          <p:cNvSpPr/>
          <p:nvPr/>
        </p:nvSpPr>
        <p:spPr>
          <a:xfrm>
            <a:off x="6764142" y="645691"/>
            <a:ext cx="1913389" cy="10800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in an &lt;author&gt;  element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E017DBDA-5F8D-4DB3-9035-46D2E1B16E9C}"/>
              </a:ext>
            </a:extLst>
          </p:cNvPr>
          <p:cNvSpPr/>
          <p:nvPr/>
        </p:nvSpPr>
        <p:spPr>
          <a:xfrm>
            <a:off x="5953329" y="927770"/>
            <a:ext cx="985736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jl: rechts 2">
            <a:extLst>
              <a:ext uri="{FF2B5EF4-FFF2-40B4-BE49-F238E27FC236}">
                <a16:creationId xmlns:a16="http://schemas.microsoft.com/office/drawing/2014/main" id="{6020A266-7CD7-4221-8832-0736B24F56F7}"/>
              </a:ext>
            </a:extLst>
          </p:cNvPr>
          <p:cNvSpPr/>
          <p:nvPr/>
        </p:nvSpPr>
        <p:spPr>
          <a:xfrm rot="5400000">
            <a:off x="6985503" y="2063917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A802A-6DD9-4CB3-9F91-6F83208890AD}"/>
              </a:ext>
            </a:extLst>
          </p:cNvPr>
          <p:cNvSpPr txBox="1"/>
          <p:nvPr/>
        </p:nvSpPr>
        <p:spPr>
          <a:xfrm>
            <a:off x="3048460" y="1001065"/>
            <a:ext cx="28143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Use the value of the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en-US" dirty="0"/>
              <a:t> option</a:t>
            </a:r>
            <a:endParaRPr lang="en-GB" dirty="0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B95DEE16-4E69-46F2-9871-EFCC33374C8F}"/>
              </a:ext>
            </a:extLst>
          </p:cNvPr>
          <p:cNvSpPr/>
          <p:nvPr/>
        </p:nvSpPr>
        <p:spPr>
          <a:xfrm>
            <a:off x="4634778" y="3266334"/>
            <a:ext cx="2185481" cy="437502"/>
          </a:xfrm>
          <a:prstGeom prst="stripedRightArrow">
            <a:avLst>
              <a:gd name="adj1" fmla="val 52964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D909C-0525-438D-99D8-8DF3FF2A5EF7}"/>
              </a:ext>
            </a:extLst>
          </p:cNvPr>
          <p:cNvSpPr txBox="1"/>
          <p:nvPr/>
        </p:nvSpPr>
        <p:spPr>
          <a:xfrm>
            <a:off x="2653691" y="3119061"/>
            <a:ext cx="18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…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921563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91CF-5B52-4363-8617-5B975E8B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B710-45A2-488E-80EE-BFEC0D4B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089"/>
            <a:ext cx="10515600" cy="4691874"/>
          </a:xfrm>
        </p:spPr>
        <p:txBody>
          <a:bodyPr>
            <a:normAutofit/>
          </a:bodyPr>
          <a:lstStyle/>
          <a:p>
            <a:r>
              <a:rPr lang="en-US" dirty="0"/>
              <a:t>XProc is a </a:t>
            </a:r>
            <a:r>
              <a:rPr lang="en-US" i="1" dirty="0"/>
              <a:t>pipeline</a:t>
            </a:r>
            <a:r>
              <a:rPr lang="en-US" dirty="0"/>
              <a:t> language for documents, it chains </a:t>
            </a:r>
            <a:r>
              <a:rPr lang="en-US" i="1" dirty="0"/>
              <a:t>steps</a:t>
            </a:r>
          </a:p>
          <a:p>
            <a:r>
              <a:rPr lang="en-US" dirty="0"/>
              <a:t>Documents flow in and out of steps through </a:t>
            </a:r>
            <a:r>
              <a:rPr lang="en-US" i="1" dirty="0"/>
              <a:t>ports</a:t>
            </a:r>
          </a:p>
          <a:p>
            <a:r>
              <a:rPr lang="en-US" dirty="0"/>
              <a:t>One input and one output port can be </a:t>
            </a:r>
            <a:r>
              <a:rPr lang="en-US" i="1" dirty="0"/>
              <a:t>primary</a:t>
            </a:r>
            <a:r>
              <a:rPr lang="en-US" dirty="0"/>
              <a:t>: These ports  automatically connect</a:t>
            </a:r>
          </a:p>
          <a:p>
            <a:pPr lvl="1"/>
            <a:r>
              <a:rPr lang="en-US" dirty="0"/>
              <a:t>Primary ports are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/>
              <a:t> by convention</a:t>
            </a:r>
          </a:p>
          <a:p>
            <a:r>
              <a:rPr lang="en-US" dirty="0"/>
              <a:t>You can connect a port to:</a:t>
            </a:r>
          </a:p>
          <a:p>
            <a:pPr lvl="1"/>
            <a:r>
              <a:rPr lang="en-US" dirty="0"/>
              <a:t>Another port (either </a:t>
            </a:r>
            <a:r>
              <a:rPr lang="en-US" i="1" dirty="0"/>
              <a:t>implicit</a:t>
            </a:r>
            <a:r>
              <a:rPr lang="en-US" dirty="0"/>
              <a:t> for primary ports or </a:t>
            </a:r>
            <a:r>
              <a:rPr lang="en-US" i="1" dirty="0"/>
              <a:t>explicit</a:t>
            </a:r>
            <a:r>
              <a:rPr lang="en-US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@pipe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 document stated inline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 document on disk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/>
              <a:t>)</a:t>
            </a:r>
          </a:p>
          <a:p>
            <a:r>
              <a:rPr lang="en-GB" i="1" dirty="0"/>
              <a:t>Options</a:t>
            </a:r>
            <a:r>
              <a:rPr lang="en-GB" dirty="0"/>
              <a:t> are additional switches for the steps and/or your pipelines</a:t>
            </a:r>
          </a:p>
        </p:txBody>
      </p:sp>
    </p:spTree>
    <p:extLst>
      <p:ext uri="{BB962C8B-B14F-4D97-AF65-F5344CB8AC3E}">
        <p14:creationId xmlns:p14="http://schemas.microsoft.com/office/powerpoint/2010/main" val="231868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243732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75961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Engineer, XML Specialist, Technical Writer</a:t>
            </a:r>
          </a:p>
          <a:p>
            <a:r>
              <a:rPr lang="en-US" dirty="0"/>
              <a:t>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pPr lvl="1"/>
            <a:r>
              <a:rPr lang="en-US" dirty="0"/>
              <a:t>Customers mostly in publishing and standardization</a:t>
            </a:r>
          </a:p>
          <a:p>
            <a:r>
              <a:rPr lang="en-US" dirty="0"/>
              <a:t>Member of the XProc 3.0 editing committee</a:t>
            </a:r>
          </a:p>
          <a:p>
            <a:r>
              <a:rPr lang="en-US" dirty="0"/>
              <a:t>Writer of the XProc 3.0 Programmer Reference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3217" y="683781"/>
            <a:ext cx="2549239" cy="1911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A48229B-4A12-469F-8AC5-7A2676886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824">
            <a:off x="7246928" y="2925754"/>
            <a:ext cx="3638738" cy="38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2"/>
              </a:rPr>
              <a:t>erik@xatapult.nl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Specification</a:t>
            </a:r>
            <a:r>
              <a:rPr lang="nl-NL" dirty="0"/>
              <a:t>: </a:t>
            </a:r>
            <a:r>
              <a:rPr lang="en-GB" dirty="0">
                <a:hlinkClick r:id="rId3"/>
              </a:rPr>
              <a:t>https://spec.xproc.org/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Processors:</a:t>
            </a:r>
          </a:p>
          <a:p>
            <a:pPr lvl="1"/>
            <a:r>
              <a:rPr lang="en-GB" dirty="0"/>
              <a:t>Morgana: </a:t>
            </a:r>
            <a:r>
              <a:rPr lang="nl-NL" dirty="0">
                <a:hlinkClick r:id="rId4"/>
              </a:rPr>
              <a:t>https://www.xml-project.com/</a:t>
            </a:r>
            <a:endParaRPr lang="nl-NL" dirty="0"/>
          </a:p>
          <a:p>
            <a:pPr lvl="1"/>
            <a:r>
              <a:rPr lang="nl-NL" dirty="0" err="1"/>
              <a:t>Calabash</a:t>
            </a:r>
            <a:r>
              <a:rPr lang="nl-NL" dirty="0"/>
              <a:t>: </a:t>
            </a:r>
            <a:r>
              <a:rPr lang="en-GB" dirty="0">
                <a:hlinkClick r:id="rId5"/>
              </a:rPr>
              <a:t>https://xmlcalabash.com/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Articles on XProc: </a:t>
            </a:r>
            <a:r>
              <a:rPr lang="en-GB" dirty="0">
                <a:hlinkClick r:id="rId6"/>
              </a:rPr>
              <a:t>https://www.xml.com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Book: </a:t>
            </a:r>
            <a:r>
              <a:rPr lang="en-GB" dirty="0">
                <a:hlinkClick r:id="rId7"/>
              </a:rPr>
              <a:t>https://xmlpress.net/publications/xproc-3-0/</a:t>
            </a:r>
            <a:endParaRPr lang="en-GB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7548663" y="1780162"/>
            <a:ext cx="4364477" cy="2289242"/>
          </a:xfrm>
          <a:prstGeom prst="wedgeEllipseCallout">
            <a:avLst>
              <a:gd name="adj1" fmla="val 43251"/>
              <a:gd name="adj2" fmla="val 159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See you!</a:t>
            </a:r>
          </a:p>
          <a:p>
            <a:pPr algn="ctr"/>
            <a:r>
              <a:rPr lang="en-US" sz="2800" dirty="0"/>
              <a:t>And remember, </a:t>
            </a:r>
            <a:r>
              <a:rPr lang="en-US" sz="2800" dirty="0" err="1"/>
              <a:t>Kanava</a:t>
            </a:r>
            <a:r>
              <a:rPr lang="en-US" sz="2800" dirty="0"/>
              <a:t> says: </a:t>
            </a:r>
          </a:p>
          <a:p>
            <a:pPr algn="ctr"/>
            <a:r>
              <a:rPr lang="en-US" sz="3200" b="1" i="1" dirty="0"/>
              <a:t>XProc</a:t>
            </a:r>
            <a:r>
              <a:rPr lang="en-US" sz="2800" b="1" i="1" dirty="0"/>
              <a:t> </a:t>
            </a:r>
            <a:r>
              <a:rPr lang="en-US" sz="3200" b="1" i="1" dirty="0"/>
              <a:t>rocks…</a:t>
            </a:r>
            <a:r>
              <a:rPr lang="en-US" sz="2800" b="1" i="1" dirty="0"/>
              <a:t> </a:t>
            </a:r>
            <a:endParaRPr lang="en-NL" sz="2800" b="1" i="1" dirty="0"/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50" y="155596"/>
            <a:ext cx="10515600" cy="1325563"/>
          </a:xfrm>
        </p:spPr>
        <p:txBody>
          <a:bodyPr/>
          <a:lstStyle/>
          <a:p>
            <a:r>
              <a:rPr lang="en-US" b="1" dirty="0"/>
              <a:t>XProc?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43" y="1481159"/>
            <a:ext cx="10515600" cy="3241153"/>
          </a:xfrm>
        </p:spPr>
        <p:txBody>
          <a:bodyPr/>
          <a:lstStyle/>
          <a:p>
            <a:r>
              <a:rPr lang="en-US" dirty="0"/>
              <a:t>XProc is an XML based programming language for complex data processing - pipelining</a:t>
            </a:r>
          </a:p>
          <a:p>
            <a:r>
              <a:rPr lang="en-US" dirty="0"/>
              <a:t>Extensible set of small, sharp tools for creating and transforming XML and other documents</a:t>
            </a:r>
          </a:p>
          <a:p>
            <a:r>
              <a:rPr lang="en-US" dirty="0"/>
              <a:t>V1.0 available (two processor implementations to run your pipelines)</a:t>
            </a:r>
          </a:p>
          <a:p>
            <a:r>
              <a:rPr lang="en-US" dirty="0"/>
              <a:t>Specification and implementation V3.0 under development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913357" y="4502729"/>
            <a:ext cx="10089905" cy="1971564"/>
          </a:xfrm>
          <a:prstGeom prst="wedgeEllipseCallout">
            <a:avLst>
              <a:gd name="adj1" fmla="val 56168"/>
              <a:gd name="adj2" fmla="val 5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And my name is </a:t>
            </a:r>
            <a:r>
              <a:rPr lang="en-US" sz="2400" dirty="0" err="1"/>
              <a:t>Kanava</a:t>
            </a:r>
            <a:r>
              <a:rPr lang="en-US" sz="2400" dirty="0"/>
              <a:t> (which is Finnish for… pipeline)</a:t>
            </a:r>
          </a:p>
          <a:p>
            <a:pPr algn="ctr"/>
            <a:r>
              <a:rPr lang="en-US" sz="2400" dirty="0"/>
              <a:t>I’m proud to be the XProc logo!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F04C-64E6-4073-BD78-F756A1AF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89552"/>
            <a:ext cx="10515600" cy="1325563"/>
          </a:xfrm>
        </p:spPr>
        <p:txBody>
          <a:bodyPr/>
          <a:lstStyle/>
          <a:p>
            <a:r>
              <a:rPr lang="en-US" b="1" dirty="0"/>
              <a:t>Why should I bother?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1072-9F3A-4533-98E6-F13BF85D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85" y="1656524"/>
            <a:ext cx="8869471" cy="4351338"/>
          </a:xfrm>
        </p:spPr>
        <p:txBody>
          <a:bodyPr/>
          <a:lstStyle/>
          <a:p>
            <a:r>
              <a:rPr lang="en-US" dirty="0"/>
              <a:t>Pipelines are ubiquitous all around us</a:t>
            </a:r>
          </a:p>
          <a:p>
            <a:r>
              <a:rPr lang="en-US" dirty="0"/>
              <a:t>Solve problems with a set of small, sharp tools that combine in many ways</a:t>
            </a:r>
          </a:p>
          <a:p>
            <a:pPr lvl="1"/>
            <a:r>
              <a:rPr lang="en-US" dirty="0"/>
              <a:t>Like the UNIX command line</a:t>
            </a:r>
          </a:p>
          <a:p>
            <a:r>
              <a:rPr lang="en-US" dirty="0"/>
              <a:t>Very natural choice for document processing</a:t>
            </a:r>
          </a:p>
          <a:p>
            <a:r>
              <a:rPr lang="en-US" dirty="0"/>
              <a:t>Compose small tools into something bigger, pipelines…</a:t>
            </a:r>
          </a:p>
          <a:p>
            <a:r>
              <a:rPr lang="en-US" dirty="0"/>
              <a:t>XProc beats the alternatives</a:t>
            </a:r>
            <a:endParaRPr lang="en-NL" dirty="0"/>
          </a:p>
        </p:txBody>
      </p:sp>
      <p:pic>
        <p:nvPicPr>
          <p:cNvPr id="7" name="Picture 6" descr="A factory next to a fence&#10;&#10;Description automatically generated">
            <a:extLst>
              <a:ext uri="{FF2B5EF4-FFF2-40B4-BE49-F238E27FC236}">
                <a16:creationId xmlns:a16="http://schemas.microsoft.com/office/drawing/2014/main" id="{5A6F02A3-55AE-406D-9533-E86CE4C4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13" y="70437"/>
            <a:ext cx="3270144" cy="1839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E5053B-0583-41D9-8FB2-4432BE4F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057" y="1596134"/>
            <a:ext cx="2170576" cy="135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BE5BE1E-FB12-471A-88C9-6C5F44060095}"/>
              </a:ext>
            </a:extLst>
          </p:cNvPr>
          <p:cNvSpPr/>
          <p:nvPr/>
        </p:nvSpPr>
        <p:spPr>
          <a:xfrm>
            <a:off x="3720231" y="5505189"/>
            <a:ext cx="7478038" cy="1213111"/>
          </a:xfrm>
          <a:prstGeom prst="wedgeEllipseCallout">
            <a:avLst>
              <a:gd name="adj1" fmla="val 55382"/>
              <a:gd name="adj2" fmla="val 42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successful example of large-scale application of XProc (1.0) pipelines doing document engineering: </a:t>
            </a:r>
          </a:p>
          <a:p>
            <a:pPr algn="ctr"/>
            <a:r>
              <a:rPr lang="en-US" sz="1600" dirty="0"/>
              <a:t>https://www.le-tex.de/en/transpect.html</a:t>
            </a:r>
            <a:endParaRPr lang="en-NL" sz="1600" dirty="0"/>
          </a:p>
        </p:txBody>
      </p:sp>
      <p:pic>
        <p:nvPicPr>
          <p:cNvPr id="1028" name="Picture 4" descr="Afbeeldingsresultaat voor automotive industry">
            <a:extLst>
              <a:ext uri="{FF2B5EF4-FFF2-40B4-BE49-F238E27FC236}">
                <a16:creationId xmlns:a16="http://schemas.microsoft.com/office/drawing/2014/main" id="{9AED3A8E-A72F-4225-9963-5DFF255E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38" y="2990665"/>
            <a:ext cx="2464301" cy="16428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7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AD67-E54A-40D0-A15F-3F579D4D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107739"/>
            <a:ext cx="10515600" cy="942128"/>
          </a:xfrm>
        </p:spPr>
        <p:txBody>
          <a:bodyPr/>
          <a:lstStyle/>
          <a:p>
            <a:r>
              <a:rPr lang="en-US" b="1" dirty="0"/>
              <a:t>Important links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328A-E273-474A-8854-196F4202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47" y="1049867"/>
            <a:ext cx="10515600" cy="5554133"/>
          </a:xfrm>
        </p:spPr>
        <p:txBody>
          <a:bodyPr>
            <a:normAutofit/>
          </a:bodyPr>
          <a:lstStyle/>
          <a:p>
            <a:r>
              <a:rPr lang="en-US" b="1" dirty="0"/>
              <a:t>XProc 3.0:</a:t>
            </a:r>
          </a:p>
          <a:p>
            <a:pPr lvl="1"/>
            <a:r>
              <a:rPr lang="en-US" sz="3000" b="1" dirty="0"/>
              <a:t>Specification: </a:t>
            </a:r>
            <a:r>
              <a:rPr lang="en-US" sz="3500" b="1" dirty="0">
                <a:hlinkClick r:id="rId3"/>
              </a:rPr>
              <a:t>http://spec.xproc.org</a:t>
            </a:r>
            <a:endParaRPr lang="en-US" sz="3000" b="1" dirty="0"/>
          </a:p>
          <a:p>
            <a:pPr lvl="1"/>
            <a:endParaRPr lang="en-US" sz="1050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https://github.com/xproc/</a:t>
            </a:r>
            <a:endParaRPr lang="en-US" dirty="0"/>
          </a:p>
          <a:p>
            <a:pPr lvl="1"/>
            <a:r>
              <a:rPr lang="en-US" dirty="0"/>
              <a:t>W3C: </a:t>
            </a:r>
            <a:r>
              <a:rPr lang="en-US" dirty="0">
                <a:hlinkClick r:id="rId5"/>
              </a:rPr>
              <a:t>https://www.w3.org/community/xproc-next/</a:t>
            </a:r>
            <a:endParaRPr lang="en-US" dirty="0"/>
          </a:p>
          <a:p>
            <a:r>
              <a:rPr lang="nl-NL" sz="2400" dirty="0" err="1"/>
              <a:t>Morgana</a:t>
            </a:r>
            <a:r>
              <a:rPr lang="nl-NL" sz="2400" dirty="0"/>
              <a:t> XProc processor: </a:t>
            </a:r>
            <a:r>
              <a:rPr lang="nl-NL" sz="2400" dirty="0">
                <a:hlinkClick r:id="rId6"/>
              </a:rPr>
              <a:t>https://www.xml-project.com/</a:t>
            </a:r>
            <a:endParaRPr lang="en-US" sz="2400" dirty="0"/>
          </a:p>
          <a:p>
            <a:r>
              <a:rPr lang="en-US" sz="2400" dirty="0"/>
              <a:t>This webinar: </a:t>
            </a:r>
            <a:r>
              <a:rPr lang="en-GB" sz="2400" dirty="0">
                <a:hlinkClick r:id="rId7"/>
              </a:rPr>
              <a:t>https://github.com/xatapult/markupuk-2020</a:t>
            </a:r>
            <a:endParaRPr lang="en-GB" sz="2400" dirty="0"/>
          </a:p>
          <a:p>
            <a:r>
              <a:rPr lang="en-GB" sz="2400" dirty="0"/>
              <a:t>There are some introductory articles on </a:t>
            </a:r>
            <a:r>
              <a:rPr lang="en-GB" sz="2400" dirty="0">
                <a:hlinkClick r:id="rId8"/>
              </a:rPr>
              <a:t>https://www.xml.com/</a:t>
            </a:r>
            <a:endParaRPr lang="en-US" sz="2400" dirty="0"/>
          </a:p>
          <a:p>
            <a:endParaRPr lang="en-US" sz="2400" dirty="0"/>
          </a:p>
          <a:p>
            <a:r>
              <a:rPr lang="en-US" sz="1800" b="1" dirty="0"/>
              <a:t>XProc 1.0:</a:t>
            </a:r>
          </a:p>
          <a:p>
            <a:pPr lvl="1"/>
            <a:r>
              <a:rPr lang="en-US" sz="1600" b="1" dirty="0"/>
              <a:t>Specification: </a:t>
            </a:r>
            <a:r>
              <a:rPr lang="nl-NL" sz="1600" b="1" dirty="0">
                <a:hlinkClick r:id="rId9"/>
              </a:rPr>
              <a:t>https://www.w3.org/TR/xproc/</a:t>
            </a:r>
            <a:endParaRPr lang="nl-NL" sz="1600" b="1" dirty="0"/>
          </a:p>
          <a:p>
            <a:pPr lvl="1"/>
            <a:r>
              <a:rPr lang="en-US" sz="1600" b="1" dirty="0"/>
              <a:t>XML Calabash processor: </a:t>
            </a:r>
            <a:r>
              <a:rPr lang="nl-NL" sz="1600" b="1" dirty="0">
                <a:hlinkClick r:id="rId10"/>
              </a:rPr>
              <a:t>https://xmlcalabash.com/</a:t>
            </a:r>
            <a:endParaRPr lang="nl-NL" sz="1600" b="1" dirty="0"/>
          </a:p>
          <a:p>
            <a:pPr lvl="1"/>
            <a:r>
              <a:rPr lang="nl-NL" sz="1600" b="1" dirty="0" err="1"/>
              <a:t>Morgana</a:t>
            </a:r>
            <a:r>
              <a:rPr lang="nl-NL" sz="1600" b="1" dirty="0"/>
              <a:t> XProc processor: </a:t>
            </a:r>
            <a:r>
              <a:rPr lang="nl-NL" sz="1600" b="1" dirty="0">
                <a:hlinkClick r:id="rId11"/>
              </a:rPr>
              <a:t>https://www.xml-project.com/</a:t>
            </a:r>
            <a:endParaRPr lang="en-US" sz="16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0C0B11-8C08-47AD-B619-F9BD9A5DDCAD}"/>
              </a:ext>
            </a:extLst>
          </p:cNvPr>
          <p:cNvSpPr/>
          <p:nvPr/>
        </p:nvSpPr>
        <p:spPr>
          <a:xfrm>
            <a:off x="3099654" y="1185527"/>
            <a:ext cx="5098196" cy="1056024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658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154517"/>
            <a:ext cx="10515600" cy="842434"/>
          </a:xfrm>
        </p:spPr>
        <p:txBody>
          <a:bodyPr/>
          <a:lstStyle/>
          <a:p>
            <a:r>
              <a:rPr lang="en-US" b="1" dirty="0"/>
              <a:t>Running XProc 3.0 examples yourself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878"/>
            <a:ext cx="11391900" cy="58076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Download Morgana by following the download link:</a:t>
            </a:r>
            <a:br>
              <a:rPr lang="en-US" dirty="0"/>
            </a:br>
            <a:r>
              <a:rPr lang="nl-NL" b="1" dirty="0">
                <a:hlinkClick r:id="rId3"/>
              </a:rPr>
              <a:t>https://www.xml-project.com/</a:t>
            </a:r>
            <a:endParaRPr lang="nl-NL" b="1" dirty="0"/>
          </a:p>
          <a:p>
            <a:r>
              <a:rPr lang="en-US" dirty="0"/>
              <a:t>Unzip the zip</a:t>
            </a:r>
          </a:p>
          <a:p>
            <a:r>
              <a:rPr lang="en-US" dirty="0"/>
              <a:t>Add one of the Saxon jars to 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MorganaXProc-IIIse_lib</a:t>
            </a:r>
            <a:r>
              <a:rPr lang="en-US" dirty="0"/>
              <a:t> sub-directory</a:t>
            </a:r>
          </a:p>
          <a:p>
            <a:r>
              <a:rPr lang="en-US" dirty="0"/>
              <a:t>Add the main Morgana directory to your system’s path</a:t>
            </a:r>
          </a:p>
          <a:p>
            <a:r>
              <a:rPr lang="en-US" dirty="0"/>
              <a:t>Switch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) to the directory with the pipeline you want to run (assume this is called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dirty="0"/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View the command line options: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</a:t>
            </a:r>
          </a:p>
          <a:p>
            <a:r>
              <a:rPr lang="en-US" dirty="0"/>
              <a:t>Run with no specific input: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… and with a specific input file for the source port: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–input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source:input.xml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… and write the result port’s output to a file: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input:source:input.xml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output:result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=output.xml</a:t>
            </a:r>
          </a:p>
          <a:p>
            <a:pPr lvl="1"/>
            <a:endParaRPr lang="en-US" dirty="0"/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C6CD82-D952-433F-AEE5-6CE27B3A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4" y="1424470"/>
            <a:ext cx="8095243" cy="356114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F46E14B-CD14-450C-A38D-FCC280DF5F23}"/>
              </a:ext>
            </a:extLst>
          </p:cNvPr>
          <p:cNvSpPr txBox="1"/>
          <p:nvPr/>
        </p:nvSpPr>
        <p:spPr>
          <a:xfrm>
            <a:off x="5161368" y="761688"/>
            <a:ext cx="7143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Document(s)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 the data flowing through using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 output(s)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3DF9EDA-9C82-44FF-9505-8E5C36E8D839}"/>
              </a:ext>
            </a:extLst>
          </p:cNvPr>
          <p:cNvSpPr/>
          <p:nvPr/>
        </p:nvSpPr>
        <p:spPr>
          <a:xfrm>
            <a:off x="8589461" y="4702010"/>
            <a:ext cx="3149600" cy="1463040"/>
          </a:xfrm>
          <a:prstGeom prst="wedgeEllipseCallout">
            <a:avLst>
              <a:gd name="adj1" fmla="val 44650"/>
              <a:gd name="adj2" fmla="val 80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 can be of any type, not just XML!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8010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0A5AF0D-FD98-4C39-8A22-3CF32A2A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5" y="1882588"/>
            <a:ext cx="11297689" cy="372931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9362F13-7288-415F-8738-93EE24B2EC83}"/>
              </a:ext>
            </a:extLst>
          </p:cNvPr>
          <p:cNvSpPr/>
          <p:nvPr/>
        </p:nvSpPr>
        <p:spPr>
          <a:xfrm>
            <a:off x="626301" y="5110619"/>
            <a:ext cx="4803731" cy="1283917"/>
          </a:xfrm>
          <a:prstGeom prst="wedgeEllipseCallout">
            <a:avLst>
              <a:gd name="adj1" fmla="val 178149"/>
              <a:gd name="adj2" fmla="val 66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XProc, a pipeline and a step are essentially the same. The terms can be used interchangeably!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6811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13" y="833764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3831874" y="2599666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options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Steps/pipelines, ports, options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1666816" y="306397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3521482" y="3265311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1431507" y="224493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1431506" y="449272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4142267" y="3160413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18" name="Rechthoek: ezelsoor 17">
            <a:extLst>
              <a:ext uri="{FF2B5EF4-FFF2-40B4-BE49-F238E27FC236}">
                <a16:creationId xmlns:a16="http://schemas.microsoft.com/office/drawing/2014/main" id="{9963F979-68F8-40A4-AE32-5A991CE3EEBB}"/>
              </a:ext>
            </a:extLst>
          </p:cNvPr>
          <p:cNvSpPr/>
          <p:nvPr/>
        </p:nvSpPr>
        <p:spPr>
          <a:xfrm>
            <a:off x="589881" y="1376148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1" name="Boog 20">
            <a:extLst>
              <a:ext uri="{FF2B5EF4-FFF2-40B4-BE49-F238E27FC236}">
                <a16:creationId xmlns:a16="http://schemas.microsoft.com/office/drawing/2014/main" id="{56F75DB6-9F84-4775-A3C9-A2E1096D07E5}"/>
              </a:ext>
            </a:extLst>
          </p:cNvPr>
          <p:cNvSpPr/>
          <p:nvPr/>
        </p:nvSpPr>
        <p:spPr>
          <a:xfrm>
            <a:off x="1298400" y="1281444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hoek: ezelsoor 34">
            <a:extLst>
              <a:ext uri="{FF2B5EF4-FFF2-40B4-BE49-F238E27FC236}">
                <a16:creationId xmlns:a16="http://schemas.microsoft.com/office/drawing/2014/main" id="{DA9A4229-2F2A-4C28-B49A-B778F3C41566}"/>
              </a:ext>
            </a:extLst>
          </p:cNvPr>
          <p:cNvSpPr/>
          <p:nvPr/>
        </p:nvSpPr>
        <p:spPr>
          <a:xfrm>
            <a:off x="533313" y="5404044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Transformed document</a:t>
            </a:r>
          </a:p>
        </p:txBody>
      </p:sp>
      <p:sp>
        <p:nvSpPr>
          <p:cNvPr id="38" name="Boog 37">
            <a:extLst>
              <a:ext uri="{FF2B5EF4-FFF2-40B4-BE49-F238E27FC236}">
                <a16:creationId xmlns:a16="http://schemas.microsoft.com/office/drawing/2014/main" id="{EE3B4183-E368-4B85-B8C7-FB5BF5C27AA4}"/>
              </a:ext>
            </a:extLst>
          </p:cNvPr>
          <p:cNvSpPr/>
          <p:nvPr/>
        </p:nvSpPr>
        <p:spPr>
          <a:xfrm flipV="1">
            <a:off x="1402557" y="5104565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3BF0DC0-5E48-40CF-B9AC-24DA6EE08E9E}"/>
              </a:ext>
            </a:extLst>
          </p:cNvPr>
          <p:cNvSpPr/>
          <p:nvPr/>
        </p:nvSpPr>
        <p:spPr>
          <a:xfrm>
            <a:off x="6007608" y="4890564"/>
            <a:ext cx="5899911" cy="1205435"/>
          </a:xfrm>
          <a:prstGeom prst="wedgeEllipseCallout">
            <a:avLst>
              <a:gd name="adj1" fmla="val 44601"/>
              <a:gd name="adj2" fmla="val 91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a look ate the step specification: http://spec.xproc.org/master/head/steps/#c.add-attribute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26" grpId="0" animBg="1"/>
      <p:bldP spid="16" grpId="0"/>
      <p:bldP spid="18" grpId="0" animBg="1"/>
      <p:bldP spid="21" grpId="0" animBg="1"/>
      <p:bldP spid="35" grpId="0" animBg="1"/>
      <p:bldP spid="38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3473</TotalTime>
  <Words>1352</Words>
  <Application>Microsoft Office PowerPoint</Application>
  <PresentationFormat>Widescreen</PresentationFormat>
  <Paragraphs>226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Kantoorthema</vt:lpstr>
      <vt:lpstr>Introduction to XProc 3.0 – Part 1</vt:lpstr>
      <vt:lpstr>Who Am I?</vt:lpstr>
      <vt:lpstr>XProc?</vt:lpstr>
      <vt:lpstr>Why should I bother?</vt:lpstr>
      <vt:lpstr>Important links</vt:lpstr>
      <vt:lpstr>Running XProc 3.0 examples yourself</vt:lpstr>
      <vt:lpstr>Pipelines, steps</vt:lpstr>
      <vt:lpstr>Pipelines, steps</vt:lpstr>
      <vt:lpstr>Steps/pipelines, ports, options</vt:lpstr>
      <vt:lpstr>Example 1: markupuk-2020/101-A/example-1/example-1.xpl </vt:lpstr>
      <vt:lpstr>Primary ports</vt:lpstr>
      <vt:lpstr>Primary ports, implicit connections </vt:lpstr>
      <vt:lpstr>Primary ports, implicit connections</vt:lpstr>
      <vt:lpstr>The p:insert step</vt:lpstr>
      <vt:lpstr>Example 2: markupuk-2020/101-A/example-2/example-2a.xpl </vt:lpstr>
      <vt:lpstr>Example 3: markupuk-2020/101-A/example-4/example-3a.xpl </vt:lpstr>
      <vt:lpstr>Example 4: markupuk-2020/101-A/example-4/example-4a.xpl </vt:lpstr>
      <vt:lpstr>Example 5: markupuk-2020/101-A/example-5/example-5.xpl </vt:lpstr>
      <vt:lpstr>Wrap up:</vt:lpstr>
      <vt:lpstr>Goodbye and thank the fish!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177</cp:revision>
  <cp:lastPrinted>2020-06-01T12:06:30Z</cp:lastPrinted>
  <dcterms:created xsi:type="dcterms:W3CDTF">2018-12-04T10:13:22Z</dcterms:created>
  <dcterms:modified xsi:type="dcterms:W3CDTF">2020-06-01T12:26:08Z</dcterms:modified>
</cp:coreProperties>
</file>