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8" r:id="rId3"/>
    <p:sldId id="344" r:id="rId4"/>
    <p:sldId id="295" r:id="rId5"/>
    <p:sldId id="339" r:id="rId6"/>
    <p:sldId id="340" r:id="rId7"/>
    <p:sldId id="341" r:id="rId8"/>
    <p:sldId id="342" r:id="rId9"/>
    <p:sldId id="343" r:id="rId10"/>
    <p:sldId id="345" r:id="rId11"/>
    <p:sldId id="321" r:id="rId12"/>
    <p:sldId id="346" r:id="rId13"/>
    <p:sldId id="322" r:id="rId14"/>
    <p:sldId id="324" r:id="rId15"/>
    <p:sldId id="350" r:id="rId16"/>
    <p:sldId id="352" r:id="rId17"/>
    <p:sldId id="347" r:id="rId18"/>
    <p:sldId id="330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86" d="100"/>
          <a:sy n="86" d="100"/>
        </p:scale>
        <p:origin x="7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6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98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esieg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076-82DA-4FCF-805D-C75B59D1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42FD-28C4-4F39-946B-6A3F632D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markupuk-2020/101-B/example-2/example-2a.xpl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Declare a variable: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name="id" select="…"/&gt;</a:t>
            </a:r>
          </a:p>
          <a:p>
            <a:endParaRPr lang="en-GB" dirty="0"/>
          </a:p>
          <a:p>
            <a:r>
              <a:rPr lang="en-GB" dirty="0"/>
              <a:t>Use a variable:</a:t>
            </a:r>
            <a:br>
              <a:rPr lang="en-GB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attribute-name="id" attribute-value="{$id}"/&gt;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05" y="567668"/>
            <a:ext cx="9029006" cy="881289"/>
          </a:xfrm>
        </p:spPr>
        <p:txBody>
          <a:bodyPr>
            <a:normAutofit/>
          </a:bodyPr>
          <a:lstStyle/>
          <a:p>
            <a:r>
              <a:rPr lang="en-US" b="1" dirty="0"/>
              <a:t>Variables with values from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918422" y="4455271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/*/@user"/&gt;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344726" y="3768615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0DDE-B618-459D-8473-3E0B13E71073}"/>
              </a:ext>
            </a:extLst>
          </p:cNvPr>
          <p:cNvSpPr txBox="1"/>
          <p:nvPr/>
        </p:nvSpPr>
        <p:spPr>
          <a:xfrm>
            <a:off x="408562" y="1634247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markupuk-2020/101-B/example-2/example-2b.xpl</a:t>
            </a:r>
          </a:p>
          <a:p>
            <a:endParaRPr lang="en-GB" dirty="0"/>
          </a:p>
        </p:txBody>
      </p:sp>
      <p:sp>
        <p:nvSpPr>
          <p:cNvPr id="9" name="Rechthoek: ezelsoor 17">
            <a:extLst>
              <a:ext uri="{FF2B5EF4-FFF2-40B4-BE49-F238E27FC236}">
                <a16:creationId xmlns:a16="http://schemas.microsoft.com/office/drawing/2014/main" id="{31CC46F1-0D49-42AB-89AD-C1E3AEF6E2A3}"/>
              </a:ext>
            </a:extLst>
          </p:cNvPr>
          <p:cNvSpPr/>
          <p:nvPr/>
        </p:nvSpPr>
        <p:spPr>
          <a:xfrm>
            <a:off x="3059930" y="2838895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3965577" y="2280578"/>
            <a:ext cx="426084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&lt;input-example user="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&lt;title&gt;Just some XML...&lt;/title&gt;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&lt;/input-example&gt;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C7E6F93-CCA7-42B2-BC28-BB1D6F29E535}"/>
              </a:ext>
            </a:extLst>
          </p:cNvPr>
          <p:cNvSpPr/>
          <p:nvPr/>
        </p:nvSpPr>
        <p:spPr>
          <a:xfrm>
            <a:off x="3344726" y="489759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74951C-9839-4D65-AF2C-5EF7ECCD3D67}"/>
              </a:ext>
            </a:extLst>
          </p:cNvPr>
          <p:cNvSpPr/>
          <p:nvPr/>
        </p:nvSpPr>
        <p:spPr>
          <a:xfrm>
            <a:off x="3059930" y="558006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95" y="280148"/>
            <a:ext cx="10656768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with values from </a:t>
            </a:r>
            <a:r>
              <a:rPr lang="en-US" b="1" i="1" dirty="0"/>
              <a:t>additional</a:t>
            </a:r>
            <a:r>
              <a:rPr lang="en-US" b="1" dirty="0"/>
              <a:t>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29315" y="4377450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/*/@status"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="…"/&gt;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5635557" y="5220845"/>
            <a:ext cx="5870439" cy="1209367"/>
          </a:xfrm>
          <a:prstGeom prst="wedgeEllipseCallout">
            <a:avLst>
              <a:gd name="adj1" fmla="val 51798"/>
              <a:gd name="adj2" fmla="val 64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7425315" y="3132643"/>
            <a:ext cx="4312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&lt;situation status="normal"/&gt;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1097636" y="3660844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C5ACA1-A95D-43F2-9907-3B0483E11B45}"/>
              </a:ext>
            </a:extLst>
          </p:cNvPr>
          <p:cNvSpPr/>
          <p:nvPr/>
        </p:nvSpPr>
        <p:spPr>
          <a:xfrm>
            <a:off x="1097636" y="484571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hthoek: ezelsoor 45">
            <a:extLst>
              <a:ext uri="{FF2B5EF4-FFF2-40B4-BE49-F238E27FC236}">
                <a16:creationId xmlns:a16="http://schemas.microsoft.com/office/drawing/2014/main" id="{75D5417E-633F-4FD7-9844-23DC85A815BC}"/>
              </a:ext>
            </a:extLst>
          </p:cNvPr>
          <p:cNvSpPr/>
          <p:nvPr/>
        </p:nvSpPr>
        <p:spPr>
          <a:xfrm>
            <a:off x="6970940" y="234073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59142-0AED-41E4-A834-249D7676D914}"/>
              </a:ext>
            </a:extLst>
          </p:cNvPr>
          <p:cNvCxnSpPr/>
          <p:nvPr/>
        </p:nvCxnSpPr>
        <p:spPr>
          <a:xfrm flipH="1" flipV="1">
            <a:off x="8236085" y="3471197"/>
            <a:ext cx="1381328" cy="1035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07F5A000-1C60-411B-B020-38D298840313}"/>
              </a:ext>
            </a:extLst>
          </p:cNvPr>
          <p:cNvSpPr/>
          <p:nvPr/>
        </p:nvSpPr>
        <p:spPr>
          <a:xfrm>
            <a:off x="739038" y="270251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681456-9C78-4893-9831-D44CCF205EE5}"/>
              </a:ext>
            </a:extLst>
          </p:cNvPr>
          <p:cNvSpPr/>
          <p:nvPr/>
        </p:nvSpPr>
        <p:spPr>
          <a:xfrm>
            <a:off x="686004" y="5554123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2D264-E2B4-425F-996B-05F17A67164A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2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6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61080" y="2269756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561634" y="6053288"/>
            <a:ext cx="3238375" cy="622274"/>
          </a:xfrm>
          <a:prstGeom prst="wedgeEllipseCallout">
            <a:avLst>
              <a:gd name="adj1" fmla="val 75203"/>
              <a:gd name="adj2" fmla="val 4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  <p:sp>
        <p:nvSpPr>
          <p:cNvPr id="7" name="Rechthoek: ezelsoor 17">
            <a:extLst>
              <a:ext uri="{FF2B5EF4-FFF2-40B4-BE49-F238E27FC236}">
                <a16:creationId xmlns:a16="http://schemas.microsoft.com/office/drawing/2014/main" id="{14A7511A-A928-4049-A77D-8A0850FAE91B}"/>
              </a:ext>
            </a:extLst>
          </p:cNvPr>
          <p:cNvSpPr/>
          <p:nvPr/>
        </p:nvSpPr>
        <p:spPr>
          <a:xfrm>
            <a:off x="5713115" y="213278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680931E-A8A4-4EB1-B7F1-757B87ACF7E5}"/>
              </a:ext>
            </a:extLst>
          </p:cNvPr>
          <p:cNvSpPr/>
          <p:nvPr/>
        </p:nvSpPr>
        <p:spPr>
          <a:xfrm>
            <a:off x="7795302" y="2839559"/>
            <a:ext cx="946826" cy="14744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GB" dirty="0"/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FEEEB978-EC83-4F77-A606-0811CE117227}"/>
              </a:ext>
            </a:extLst>
          </p:cNvPr>
          <p:cNvSpPr/>
          <p:nvPr/>
        </p:nvSpPr>
        <p:spPr>
          <a:xfrm>
            <a:off x="9496689" y="270417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F549D5CD-DA68-43B7-B89B-4EC960EEAB81}"/>
              </a:ext>
            </a:extLst>
          </p:cNvPr>
          <p:cNvSpPr/>
          <p:nvPr/>
        </p:nvSpPr>
        <p:spPr>
          <a:xfrm>
            <a:off x="9496689" y="40315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13" name="Rechthoek: ezelsoor 17">
            <a:extLst>
              <a:ext uri="{FF2B5EF4-FFF2-40B4-BE49-F238E27FC236}">
                <a16:creationId xmlns:a16="http://schemas.microsoft.com/office/drawing/2014/main" id="{C1441ED3-63F0-4121-BFD9-1EB1AA268266}"/>
              </a:ext>
            </a:extLst>
          </p:cNvPr>
          <p:cNvSpPr/>
          <p:nvPr/>
        </p:nvSpPr>
        <p:spPr>
          <a:xfrm>
            <a:off x="7684647" y="486014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Boog 20">
            <a:extLst>
              <a:ext uri="{FF2B5EF4-FFF2-40B4-BE49-F238E27FC236}">
                <a16:creationId xmlns:a16="http://schemas.microsoft.com/office/drawing/2014/main" id="{034F099C-8245-44E3-A2B3-A89FE5874B9F}"/>
              </a:ext>
            </a:extLst>
          </p:cNvPr>
          <p:cNvSpPr/>
          <p:nvPr/>
        </p:nvSpPr>
        <p:spPr>
          <a:xfrm>
            <a:off x="6115456" y="2269756"/>
            <a:ext cx="2159540" cy="794722"/>
          </a:xfrm>
          <a:prstGeom prst="arc">
            <a:avLst>
              <a:gd name="adj1" fmla="val 14279023"/>
              <a:gd name="adj2" fmla="val 205332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8EA23F-C87F-4BEF-BDB0-403E6A8E1B54}"/>
              </a:ext>
            </a:extLst>
          </p:cNvPr>
          <p:cNvCxnSpPr/>
          <p:nvPr/>
        </p:nvCxnSpPr>
        <p:spPr>
          <a:xfrm flipV="1">
            <a:off x="8904051" y="3118484"/>
            <a:ext cx="479898" cy="312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3B04A-1262-4F91-9C93-793CC3E78ED4}"/>
              </a:ext>
            </a:extLst>
          </p:cNvPr>
          <p:cNvCxnSpPr>
            <a:cxnSpLocks/>
          </p:cNvCxnSpPr>
          <p:nvPr/>
        </p:nvCxnSpPr>
        <p:spPr>
          <a:xfrm>
            <a:off x="8879459" y="3715967"/>
            <a:ext cx="549886" cy="699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1417F-8C4E-4CFB-89B1-17CA42B6C348}"/>
              </a:ext>
            </a:extLst>
          </p:cNvPr>
          <p:cNvCxnSpPr>
            <a:cxnSpLocks/>
          </p:cNvCxnSpPr>
          <p:nvPr/>
        </p:nvCxnSpPr>
        <p:spPr>
          <a:xfrm>
            <a:off x="8223115" y="4415245"/>
            <a:ext cx="0" cy="350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markupuk-2020/101-B/example-3/example-3a.xpl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example-3b.xpl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Output the resulting filenames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markupuk-2020/101-B/example-3/example-3d.xpl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Loop over all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2DF168AA-735A-4E10-9D13-03BB77FF6B23}"/>
              </a:ext>
            </a:extLst>
          </p:cNvPr>
          <p:cNvSpPr/>
          <p:nvPr/>
        </p:nvSpPr>
        <p:spPr>
          <a:xfrm>
            <a:off x="5644744" y="2010453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4" name="Rechthoek: afgeronde hoeken 3">
            <a:extLst>
              <a:ext uri="{FF2B5EF4-FFF2-40B4-BE49-F238E27FC236}">
                <a16:creationId xmlns:a16="http://schemas.microsoft.com/office/drawing/2014/main" id="{2970FDC1-AAB8-4538-89DA-8339B0BB2B37}"/>
              </a:ext>
            </a:extLst>
          </p:cNvPr>
          <p:cNvSpPr/>
          <p:nvPr/>
        </p:nvSpPr>
        <p:spPr>
          <a:xfrm>
            <a:off x="7192827" y="173860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the result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10345819" y="1790259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9006171" y="201045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0" name="Pijl: rechts 25">
            <a:extLst>
              <a:ext uri="{FF2B5EF4-FFF2-40B4-BE49-F238E27FC236}">
                <a16:creationId xmlns:a16="http://schemas.microsoft.com/office/drawing/2014/main" id="{7A87EFFE-EBDF-48C2-9481-960ADFFBB42E}"/>
              </a:ext>
            </a:extLst>
          </p:cNvPr>
          <p:cNvSpPr/>
          <p:nvPr/>
        </p:nvSpPr>
        <p:spPr>
          <a:xfrm>
            <a:off x="5834816" y="2146339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4794976" y="404516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Only store files marked enabled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markupuk-2020/101-B/example-3/example-3f.xpl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911126" y="597439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23691" y="450169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5538281" y="2951408"/>
            <a:ext cx="937542" cy="2238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30188" y="5685809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6680915" y="3790689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6475823" y="4551783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0" name="Rechthoek: afgeronde hoeken 3">
            <a:extLst>
              <a:ext uri="{FF2B5EF4-FFF2-40B4-BE49-F238E27FC236}">
                <a16:creationId xmlns:a16="http://schemas.microsoft.com/office/drawing/2014/main" id="{3D3184B3-3C23-4BB9-8B7B-76BC58A37CB6}"/>
              </a:ext>
            </a:extLst>
          </p:cNvPr>
          <p:cNvSpPr/>
          <p:nvPr/>
        </p:nvSpPr>
        <p:spPr>
          <a:xfrm>
            <a:off x="2823690" y="330227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@enabled = "true"? 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38B40B0-1491-4626-8FDA-94FFE8884AE9}"/>
              </a:ext>
            </a:extLst>
          </p:cNvPr>
          <p:cNvSpPr/>
          <p:nvPr/>
        </p:nvSpPr>
        <p:spPr>
          <a:xfrm rot="10800000">
            <a:off x="4895453" y="2903722"/>
            <a:ext cx="484452" cy="11747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379D0-A7B5-487F-A110-ABB60234BD34}"/>
              </a:ext>
            </a:extLst>
          </p:cNvPr>
          <p:cNvSpPr txBox="1"/>
          <p:nvPr/>
        </p:nvSpPr>
        <p:spPr>
          <a:xfrm>
            <a:off x="4734128" y="4012418"/>
            <a:ext cx="122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&lt;doc&gt; entry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742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You can set options by attribute or 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out: Who is going to interpret the XPath expressions?</a:t>
            </a:r>
          </a:p>
          <a:p>
            <a:r>
              <a:rPr lang="en-US" dirty="0"/>
              <a:t>You can define and use variables</a:t>
            </a:r>
          </a:p>
          <a:p>
            <a:pPr lvl="1"/>
            <a:r>
              <a:rPr lang="en-US" dirty="0"/>
              <a:t>XPath expression do not have to be based on the document flowing through</a:t>
            </a:r>
          </a:p>
          <a:p>
            <a:r>
              <a:rPr lang="en-US" dirty="0"/>
              <a:t>There are core steps for looping, decision making, etc.</a:t>
            </a:r>
            <a:br>
              <a:rPr lang="en-US" dirty="0"/>
            </a:br>
            <a:r>
              <a:rPr lang="en-US" dirty="0"/>
              <a:t>We looked at: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8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fish,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10515600" cy="1325563"/>
          </a:xfrm>
        </p:spPr>
        <p:txBody>
          <a:bodyPr/>
          <a:lstStyle/>
          <a:p>
            <a:r>
              <a:rPr lang="en-US" dirty="0"/>
              <a:t>What have we learned in part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083063"/>
            <a:ext cx="10515600" cy="4691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pPr lvl="1"/>
            <a:r>
              <a:rPr lang="en-US" dirty="0"/>
              <a:t>Documents can be XML, HTML, text, JSON </a:t>
            </a:r>
            <a:r>
              <a:rPr lang="en-US" dirty="0" err="1"/>
              <a:t>oir</a:t>
            </a:r>
            <a:r>
              <a:rPr lang="en-US" dirty="0"/>
              <a:t> binary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</a:t>
            </a:r>
            <a:r>
              <a:rPr lang="en-US" i="1" dirty="0"/>
              <a:t>implicitly</a:t>
            </a:r>
            <a:r>
              <a:rPr lang="en-US" dirty="0"/>
              <a:t> connect (unless </a:t>
            </a:r>
            <a:r>
              <a:rPr lang="en-US" i="1" dirty="0"/>
              <a:t>explicitly</a:t>
            </a:r>
            <a:r>
              <a:rPr lang="en-US" dirty="0"/>
              <a:t> connected)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7DB461-BA42-45C7-A2C8-095A5C851FB3}"/>
              </a:ext>
            </a:extLst>
          </p:cNvPr>
          <p:cNvSpPr/>
          <p:nvPr/>
        </p:nvSpPr>
        <p:spPr>
          <a:xfrm>
            <a:off x="4533090" y="5826818"/>
            <a:ext cx="6387829" cy="690614"/>
          </a:xfrm>
          <a:prstGeom prst="wedgeEllipseCallout">
            <a:avLst>
              <a:gd name="adj1" fmla="val 60043"/>
              <a:gd name="adj2" fmla="val 6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most important: I’m </a:t>
            </a:r>
            <a:r>
              <a:rPr lang="en-US" sz="2000" dirty="0" err="1"/>
              <a:t>Kanava</a:t>
            </a:r>
            <a:r>
              <a:rPr lang="en-US" sz="2000" dirty="0"/>
              <a:t>, the XProc logo!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706B-E382-4329-A2C6-823C603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EFC-5630-4142-AB25-C404D762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options</a:t>
            </a:r>
          </a:p>
          <a:p>
            <a:pPr lvl="1"/>
            <a:r>
              <a:rPr lang="en-US" dirty="0"/>
              <a:t>Setting option with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How to create, how to use</a:t>
            </a:r>
          </a:p>
          <a:p>
            <a:r>
              <a:rPr lang="en-US" dirty="0"/>
              <a:t>Core (or Compound) steps</a:t>
            </a:r>
          </a:p>
          <a:p>
            <a:pPr lvl="1"/>
            <a:r>
              <a:rPr lang="en-US" dirty="0"/>
              <a:t>Show example of multiple document handling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00C845B-0D97-4E2B-9A04-4B651A7FE826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Sounds </a:t>
            </a:r>
            <a:r>
              <a:rPr lang="en-US" sz="2000" dirty="0" err="1"/>
              <a:t>kinda</a:t>
            </a:r>
            <a:r>
              <a:rPr lang="en-US" sz="2000" dirty="0"/>
              <a:t> interesting, tell me more!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5616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0" y="4330841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2450546" y="1970611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Options revisited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285488" y="243492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2140154" y="263625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50179" y="161587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50178" y="386367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2760939" y="2531358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F0558-E134-4087-9363-2722877F1828}"/>
              </a:ext>
            </a:extLst>
          </p:cNvPr>
          <p:cNvSpPr txBox="1"/>
          <p:nvPr/>
        </p:nvSpPr>
        <p:spPr>
          <a:xfrm>
            <a:off x="4792656" y="897318"/>
            <a:ext cx="6647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an option’s value: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match="/*"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attribute-name="timestamp"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attribute-value="{current-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Declare an option for your own step: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name="author" select="'Erik'"/&gt;</a:t>
            </a:r>
          </a:p>
          <a:p>
            <a:endParaRPr lang="en-GB" sz="2400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60CE86A-6DF8-4491-B207-663AC19836B7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Piece of cake, you’ve seen this last time…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63D-D86D-4682-8A02-5C3AA66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7" y="241029"/>
            <a:ext cx="10515600" cy="880015"/>
          </a:xfrm>
        </p:spPr>
        <p:txBody>
          <a:bodyPr/>
          <a:lstStyle/>
          <a:p>
            <a:r>
              <a:rPr lang="en-US" dirty="0"/>
              <a:t>Setting option’s values 1: Use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EF6-A755-477E-89A2-07755994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attribute-name="timestamp"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attribute-value="{current-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AVTs (Attribute-Value Templates)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dirty="0"/>
              <a:t> to insert XPath expressions</a:t>
            </a:r>
          </a:p>
          <a:p>
            <a:r>
              <a:rPr lang="en-US" dirty="0"/>
              <a:t>Works only for:</a:t>
            </a:r>
          </a:p>
          <a:p>
            <a:pPr lvl="1"/>
            <a:r>
              <a:rPr lang="en-US" dirty="0"/>
              <a:t>Simple atomic values (strings, integers, </a:t>
            </a:r>
            <a:r>
              <a:rPr lang="en-US" dirty="0" err="1"/>
              <a:t>booleans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Single values (so no sequences!)</a:t>
            </a:r>
          </a:p>
          <a:p>
            <a:pPr lvl="1"/>
            <a:r>
              <a:rPr lang="en-US" dirty="0"/>
              <a:t>Map and array typed values, for instance: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’: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’}"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12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-56407"/>
            <a:ext cx="10964694" cy="1325563"/>
          </a:xfrm>
        </p:spPr>
        <p:txBody>
          <a:bodyPr/>
          <a:lstStyle/>
          <a:p>
            <a:r>
              <a:rPr lang="en-US" dirty="0"/>
              <a:t>Setting option values 2: Use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markupuk-2020/101-B/example-1/example-1a.xpl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B2FFAF-7049-4C11-AEC5-685096F64583}"/>
              </a:ext>
            </a:extLst>
          </p:cNvPr>
          <p:cNvSpPr/>
          <p:nvPr/>
        </p:nvSpPr>
        <p:spPr>
          <a:xfrm>
            <a:off x="5648528" y="5000017"/>
            <a:ext cx="4925437" cy="1386562"/>
          </a:xfrm>
          <a:prstGeom prst="wedgeEllipseCallout">
            <a:avLst>
              <a:gd name="adj1" fmla="val 70209"/>
              <a:gd name="adj2" fmla="val 6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more verbose, but sometimes you can’t do without…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221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FF5-5125-46A1-B2FC-B1D47DF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" y="183543"/>
            <a:ext cx="10515600" cy="983777"/>
          </a:xfrm>
        </p:spPr>
        <p:txBody>
          <a:bodyPr/>
          <a:lstStyle/>
          <a:p>
            <a:r>
              <a:rPr lang="en-US" dirty="0"/>
              <a:t>To quote or not to quote…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575E-DC72-46AE-8C12-8E6D1D614887}"/>
              </a:ext>
            </a:extLst>
          </p:cNvPr>
          <p:cNvSpPr txBox="1"/>
          <p:nvPr/>
        </p:nvSpPr>
        <p:spPr>
          <a:xfrm>
            <a:off x="3638145" y="2535353"/>
            <a:ext cx="8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'/*'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6804-9C08-458C-8913-F794A6E70585}"/>
              </a:ext>
            </a:extLst>
          </p:cNvPr>
          <p:cNvSpPr txBox="1"/>
          <p:nvPr/>
        </p:nvSpPr>
        <p:spPr>
          <a:xfrm>
            <a:off x="337225" y="1316476"/>
            <a:ext cx="635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…</a:t>
            </a:r>
            <a:endParaRPr lang="en-GB" sz="24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499CA82-A942-4234-A53A-65B77BE163EF}"/>
              </a:ext>
            </a:extLst>
          </p:cNvPr>
          <p:cNvSpPr/>
          <p:nvPr/>
        </p:nvSpPr>
        <p:spPr>
          <a:xfrm rot="522402">
            <a:off x="5609391" y="1908132"/>
            <a:ext cx="4644443" cy="36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???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DC4C-AD08-4688-B79C-DDBFA36C75F0}"/>
              </a:ext>
            </a:extLst>
          </p:cNvPr>
          <p:cNvSpPr txBox="1"/>
          <p:nvPr/>
        </p:nvSpPr>
        <p:spPr>
          <a:xfrm>
            <a:off x="402076" y="3384395"/>
            <a:ext cx="11121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400" dirty="0"/>
              <a:t> option needs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Passed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dirty="0"/>
              <a:t> as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Processed </a:t>
            </a:r>
            <a:r>
              <a:rPr lang="en-GB" sz="2400" i="1" dirty="0"/>
              <a:t>by the step itself</a:t>
            </a:r>
            <a:r>
              <a:rPr lang="en-GB" sz="2400" dirty="0"/>
              <a:t>, not by the surrounding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attribute’s value is just an atomic value (with the AVTs expanded)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/>
              <a:t> attribute in a pipeline contains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This will be processed </a:t>
            </a:r>
            <a:r>
              <a:rPr lang="en-GB" sz="2400" i="1" dirty="0"/>
              <a:t>by the pipeline</a:t>
            </a:r>
            <a:r>
              <a:rPr lang="en-GB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</a:t>
            </a:r>
            <a:r>
              <a:rPr lang="en-GB" sz="2400" i="1" dirty="0"/>
              <a:t>value</a:t>
            </a:r>
            <a:r>
              <a:rPr lang="en-GB" sz="2400" dirty="0"/>
              <a:t> will be passed to the step</a:t>
            </a:r>
          </a:p>
        </p:txBody>
      </p:sp>
    </p:spTree>
    <p:extLst>
      <p:ext uri="{BB962C8B-B14F-4D97-AF65-F5344CB8AC3E}">
        <p14:creationId xmlns:p14="http://schemas.microsoft.com/office/powerpoint/2010/main" val="157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Service Exception error on Windows 10 [FIXED]">
            <a:extLst>
              <a:ext uri="{FF2B5EF4-FFF2-40B4-BE49-F238E27FC236}">
                <a16:creationId xmlns:a16="http://schemas.microsoft.com/office/drawing/2014/main" id="{DB09A624-1EFA-42C2-82AC-1C7BA2E9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08" y="-66617"/>
            <a:ext cx="2036323" cy="20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" y="166028"/>
            <a:ext cx="10964694" cy="1325563"/>
          </a:xfrm>
        </p:spPr>
        <p:txBody>
          <a:bodyPr/>
          <a:lstStyle/>
          <a:p>
            <a:r>
              <a:rPr lang="en-US" dirty="0"/>
              <a:t>Don’t try this at home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489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markupuk-2020/101-B/example-1/example-1b.xpl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will be executed against the implicit connection</a:t>
            </a:r>
          </a:p>
          <a:p>
            <a:r>
              <a:rPr lang="en-US" dirty="0"/>
              <a:t>Result passed as option’s value: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piece of text to demonstrate …</a:t>
            </a:r>
          </a:p>
          <a:p>
            <a:r>
              <a:rPr lang="en-US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option expects a valid XPath expression, which this is not… </a:t>
            </a:r>
          </a:p>
          <a:p>
            <a:r>
              <a:rPr lang="en-US" dirty="0"/>
              <a:t>Result: Error…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82FE-ED25-4131-A2D8-DC6303A5E9F3}"/>
              </a:ext>
            </a:extLst>
          </p:cNvPr>
          <p:cNvSpPr txBox="1"/>
          <p:nvPr/>
        </p:nvSpPr>
        <p:spPr>
          <a:xfrm>
            <a:off x="8048017" y="1969706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 more quotes…</a:t>
            </a:r>
            <a:endParaRPr lang="en-GB" b="1" i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5F9FE-A806-4E5A-BB8D-8A2B635C9758}"/>
              </a:ext>
            </a:extLst>
          </p:cNvPr>
          <p:cNvSpPr/>
          <p:nvPr/>
        </p:nvSpPr>
        <p:spPr>
          <a:xfrm rot="20597933">
            <a:off x="7094895" y="2284703"/>
            <a:ext cx="940341" cy="226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054EB13-C7AD-45FE-B3CE-2E68AF6CCCDF}"/>
              </a:ext>
            </a:extLst>
          </p:cNvPr>
          <p:cNvSpPr/>
          <p:nvPr/>
        </p:nvSpPr>
        <p:spPr>
          <a:xfrm>
            <a:off x="8829472" y="5858043"/>
            <a:ext cx="1744493" cy="528536"/>
          </a:xfrm>
          <a:prstGeom prst="wedgeEllipseCallout">
            <a:avLst>
              <a:gd name="adj1" fmla="val 109050"/>
              <a:gd name="adj2" fmla="val 9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$!$#@!…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0141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379-0010-48D6-A412-A7C23A8A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" y="73296"/>
            <a:ext cx="10990634" cy="1325563"/>
          </a:xfrm>
        </p:spPr>
        <p:txBody>
          <a:bodyPr/>
          <a:lstStyle/>
          <a:p>
            <a:r>
              <a:rPr lang="en-US" dirty="0"/>
              <a:t>Some use-cases for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9767-DA72-4B3B-B264-DE368F67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1398859"/>
            <a:ext cx="109906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need to pass something more complex than a single atomic value:</a:t>
            </a:r>
            <a:br>
              <a:rPr lang="en-US" dirty="0"/>
            </a:br>
            <a:r>
              <a:rPr lang="en-US" dirty="0"/>
              <a:t>See: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markupuk-2020/101-B/example-1/example-1c.xpl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path="."&gt;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name="include-filter" select="('\.txt$', '\.xml$')"/&gt;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If you want to process your XPath expression against something floating out of another port:</a:t>
            </a:r>
            <a:br>
              <a:rPr lang="en-US" dirty="0"/>
            </a:br>
            <a:br>
              <a:rPr lang="en-US" sz="20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select="/*/@status"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pipe="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some-port@some-step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F1319B-2F30-433A-9A4F-17CB7EA8379D}"/>
              </a:ext>
            </a:extLst>
          </p:cNvPr>
          <p:cNvSpPr/>
          <p:nvPr/>
        </p:nvSpPr>
        <p:spPr>
          <a:xfrm>
            <a:off x="2918298" y="5298331"/>
            <a:ext cx="7655667" cy="1088247"/>
          </a:xfrm>
          <a:prstGeom prst="wedgeEllipseCallout">
            <a:avLst>
              <a:gd name="adj1" fmla="val 62077"/>
              <a:gd name="adj2" fmla="val 6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It’s getting complicated…</a:t>
            </a:r>
            <a:br>
              <a:rPr lang="en-US" sz="2000" dirty="0"/>
            </a:br>
            <a:r>
              <a:rPr lang="en-US" sz="2000" dirty="0"/>
              <a:t>Don’t worry, most of the times setting options will be really simple!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578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1446</Words>
  <Application>Microsoft Office PowerPoint</Application>
  <PresentationFormat>Widescreen</PresentationFormat>
  <Paragraphs>198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Kantoorthema</vt:lpstr>
      <vt:lpstr>Introduction to XProc 3.0 – Part 2</vt:lpstr>
      <vt:lpstr>What have we learned in part 1?</vt:lpstr>
      <vt:lpstr>What are we going to do today?</vt:lpstr>
      <vt:lpstr>Options revisited</vt:lpstr>
      <vt:lpstr>Setting option’s values 1: Use attributes</vt:lpstr>
      <vt:lpstr>Setting option values 2: Use &lt;p:with-option&gt;</vt:lpstr>
      <vt:lpstr>To quote or not to quote…</vt:lpstr>
      <vt:lpstr>Don’t try this at home</vt:lpstr>
      <vt:lpstr>Some use-cases for &lt;p:with-option&gt;</vt:lpstr>
      <vt:lpstr>Variables</vt:lpstr>
      <vt:lpstr>Variables with values from document</vt:lpstr>
      <vt:lpstr>Variables with values from additional document</vt:lpstr>
      <vt:lpstr>The core (or compound) steps</vt:lpstr>
      <vt:lpstr>Use p:for-each to split a document </vt:lpstr>
      <vt:lpstr>Output the resulting filenames</vt:lpstr>
      <vt:lpstr>Only store files marked enabled</vt:lpstr>
      <vt:lpstr>Wrap up:</vt:lpstr>
      <vt:lpstr>Goodbye and thank the fish,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197</cp:revision>
  <dcterms:created xsi:type="dcterms:W3CDTF">2018-12-04T10:13:22Z</dcterms:created>
  <dcterms:modified xsi:type="dcterms:W3CDTF">2020-05-25T12:19:26Z</dcterms:modified>
</cp:coreProperties>
</file>