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38" r:id="rId3"/>
    <p:sldId id="344" r:id="rId4"/>
    <p:sldId id="295" r:id="rId5"/>
    <p:sldId id="339" r:id="rId6"/>
    <p:sldId id="340" r:id="rId7"/>
    <p:sldId id="341" r:id="rId8"/>
    <p:sldId id="342" r:id="rId9"/>
    <p:sldId id="343" r:id="rId10"/>
    <p:sldId id="345" r:id="rId11"/>
    <p:sldId id="321" r:id="rId12"/>
    <p:sldId id="346" r:id="rId13"/>
    <p:sldId id="322" r:id="rId14"/>
    <p:sldId id="324" r:id="rId15"/>
    <p:sldId id="349" r:id="rId16"/>
    <p:sldId id="350" r:id="rId17"/>
    <p:sldId id="351" r:id="rId18"/>
    <p:sldId id="352" r:id="rId19"/>
    <p:sldId id="347" r:id="rId20"/>
    <p:sldId id="330" r:id="rId21"/>
    <p:sldId id="2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8" autoAdjust="0"/>
    <p:restoredTop sz="81880" autoAdjust="0"/>
  </p:normalViewPr>
  <p:slideViewPr>
    <p:cSldViewPr snapToGrid="0">
      <p:cViewPr varScale="1">
        <p:scale>
          <a:sx n="98" d="100"/>
          <a:sy n="98" d="100"/>
        </p:scale>
        <p:origin x="4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25/05/2020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25/05/2020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3318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1632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8761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1804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7989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7AAFD8-6C29-453D-AFED-B437EB7A6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F294-FC6D-4658-8D72-6C175CC4BED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472E0B-B1A3-4D22-8926-EDCB6AA0C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618D37-DCB0-4EB6-A26D-07E1E4534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385C7-4153-4DF8-BC51-0F04CAB8992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3" y="6436151"/>
            <a:ext cx="474576" cy="3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.xproc.org/" TargetMode="External"/><Relationship Id="rId7" Type="http://schemas.openxmlformats.org/officeDocument/2006/relationships/hyperlink" Target="https://xmlpress.net/publications/xproc-3-0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ml.com/" TargetMode="External"/><Relationship Id="rId5" Type="http://schemas.openxmlformats.org/officeDocument/2006/relationships/hyperlink" Target="https://xmlcalabash.com/" TargetMode="External"/><Relationship Id="rId4" Type="http://schemas.openxmlformats.org/officeDocument/2006/relationships/hyperlink" Target="https://www.xml-project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atapult.com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hyperlink" Target="https://www.linkedin.com/in/esiege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22" y="555912"/>
            <a:ext cx="10439978" cy="1016145"/>
          </a:xfrm>
        </p:spPr>
        <p:txBody>
          <a:bodyPr>
            <a:normAutofit/>
          </a:bodyPr>
          <a:lstStyle/>
          <a:p>
            <a:r>
              <a:rPr lang="en-US" b="1" dirty="0"/>
              <a:t>Introduction to XProc 3.0 – Part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F8D3B-7D29-4D8A-AD4E-8BD7DF529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20" y="1671631"/>
            <a:ext cx="5698320" cy="398604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4C892B7-0769-4252-B8BD-4CEDAF173DF7}"/>
              </a:ext>
            </a:extLst>
          </p:cNvPr>
          <p:cNvSpPr/>
          <p:nvPr/>
        </p:nvSpPr>
        <p:spPr>
          <a:xfrm>
            <a:off x="488515" y="2025489"/>
            <a:ext cx="4835047" cy="1578280"/>
          </a:xfrm>
          <a:prstGeom prst="wedgeEllipseCallout">
            <a:avLst>
              <a:gd name="adj1" fmla="val 58071"/>
              <a:gd name="adj2" fmla="val 61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Markup UK 2020</a:t>
            </a:r>
          </a:p>
          <a:p>
            <a:pPr algn="ctr"/>
            <a:r>
              <a:rPr lang="en-US" sz="2800" dirty="0"/>
              <a:t>Webinar</a:t>
            </a:r>
          </a:p>
        </p:txBody>
      </p:sp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6076-82DA-4FCF-805D-C75B59D1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542FD-28C4-4F39-946B-6A3F632D5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603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markupuk-2020/101-B/example-2/example-2a.xpl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Declare a variable: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name="id" select="…"/&gt;</a:t>
            </a:r>
          </a:p>
          <a:p>
            <a:endParaRPr lang="en-GB" dirty="0"/>
          </a:p>
          <a:p>
            <a:r>
              <a:rPr lang="en-GB" dirty="0"/>
              <a:t>Use a variable:</a:t>
            </a:r>
            <a:br>
              <a:rPr lang="en-GB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attribute-name="id" attribute-value="{$id}"/&gt;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19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05" y="567668"/>
            <a:ext cx="9029006" cy="881289"/>
          </a:xfrm>
        </p:spPr>
        <p:txBody>
          <a:bodyPr>
            <a:normAutofit/>
          </a:bodyPr>
          <a:lstStyle/>
          <a:p>
            <a:r>
              <a:rPr lang="en-US" b="1" dirty="0"/>
              <a:t>Variables with values from document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918422" y="4455271"/>
            <a:ext cx="1044774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name="status" select="…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 /*/@user"/&gt;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E8EEB35-0B67-43EF-A7EE-3B8287F00166}"/>
              </a:ext>
            </a:extLst>
          </p:cNvPr>
          <p:cNvSpPr/>
          <p:nvPr/>
        </p:nvSpPr>
        <p:spPr>
          <a:xfrm>
            <a:off x="3344726" y="3768615"/>
            <a:ext cx="253672" cy="578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30DDE-B618-459D-8473-3E0B13E71073}"/>
              </a:ext>
            </a:extLst>
          </p:cNvPr>
          <p:cNvSpPr txBox="1"/>
          <p:nvPr/>
        </p:nvSpPr>
        <p:spPr>
          <a:xfrm>
            <a:off x="408562" y="1634247"/>
            <a:ext cx="1030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markupuk-2020/101-B/example-2/example-2b.xpl</a:t>
            </a:r>
          </a:p>
          <a:p>
            <a:endParaRPr lang="en-GB" dirty="0"/>
          </a:p>
        </p:txBody>
      </p:sp>
      <p:sp>
        <p:nvSpPr>
          <p:cNvPr id="9" name="Rechthoek: ezelsoor 17">
            <a:extLst>
              <a:ext uri="{FF2B5EF4-FFF2-40B4-BE49-F238E27FC236}">
                <a16:creationId xmlns:a16="http://schemas.microsoft.com/office/drawing/2014/main" id="{31CC46F1-0D49-42AB-89AD-C1E3AEF6E2A3}"/>
              </a:ext>
            </a:extLst>
          </p:cNvPr>
          <p:cNvSpPr/>
          <p:nvPr/>
        </p:nvSpPr>
        <p:spPr>
          <a:xfrm>
            <a:off x="3059930" y="2838895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82953-55E3-4092-AD42-94F757324089}"/>
              </a:ext>
            </a:extLst>
          </p:cNvPr>
          <p:cNvSpPr txBox="1"/>
          <p:nvPr/>
        </p:nvSpPr>
        <p:spPr>
          <a:xfrm>
            <a:off x="3965577" y="2280578"/>
            <a:ext cx="426084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&lt;input-example user="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erik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&lt;title&gt;Just some XML...&lt;/title&gt;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&lt;/input-example&gt;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C7E6F93-CCA7-42B2-BC28-BB1D6F29E535}"/>
              </a:ext>
            </a:extLst>
          </p:cNvPr>
          <p:cNvSpPr/>
          <p:nvPr/>
        </p:nvSpPr>
        <p:spPr>
          <a:xfrm>
            <a:off x="3344726" y="4897590"/>
            <a:ext cx="253672" cy="578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hthoek: ezelsoor 17">
            <a:extLst>
              <a:ext uri="{FF2B5EF4-FFF2-40B4-BE49-F238E27FC236}">
                <a16:creationId xmlns:a16="http://schemas.microsoft.com/office/drawing/2014/main" id="{7F74951C-9839-4D65-AF2C-5EF7ECCD3D67}"/>
              </a:ext>
            </a:extLst>
          </p:cNvPr>
          <p:cNvSpPr/>
          <p:nvPr/>
        </p:nvSpPr>
        <p:spPr>
          <a:xfrm>
            <a:off x="3059930" y="5580062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34220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95" y="280148"/>
            <a:ext cx="10656768" cy="8812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Variables with values from </a:t>
            </a:r>
            <a:r>
              <a:rPr lang="en-US" b="1" i="1" dirty="0"/>
              <a:t>additional</a:t>
            </a:r>
            <a:r>
              <a:rPr lang="en-US" b="1" dirty="0"/>
              <a:t> document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529315" y="4377450"/>
            <a:ext cx="1044774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name="status" select="…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 /*/@status"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="…"/&gt;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8B96F955-EBB4-4B16-B147-15644F5B9304}"/>
              </a:ext>
            </a:extLst>
          </p:cNvPr>
          <p:cNvSpPr/>
          <p:nvPr/>
        </p:nvSpPr>
        <p:spPr>
          <a:xfrm>
            <a:off x="5635557" y="5220845"/>
            <a:ext cx="5870439" cy="1209367"/>
          </a:xfrm>
          <a:prstGeom prst="wedgeEllipseCallout">
            <a:avLst>
              <a:gd name="adj1" fmla="val 51798"/>
              <a:gd name="adj2" fmla="val 642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can also base its value on something flowing from another output port</a:t>
            </a:r>
            <a:endParaRPr lang="en-NL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82953-55E3-4092-AD42-94F757324089}"/>
              </a:ext>
            </a:extLst>
          </p:cNvPr>
          <p:cNvSpPr txBox="1"/>
          <p:nvPr/>
        </p:nvSpPr>
        <p:spPr>
          <a:xfrm>
            <a:off x="7425315" y="3132643"/>
            <a:ext cx="431272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&lt;situation status="normal"/&gt;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E8EEB35-0B67-43EF-A7EE-3B8287F00166}"/>
              </a:ext>
            </a:extLst>
          </p:cNvPr>
          <p:cNvSpPr/>
          <p:nvPr/>
        </p:nvSpPr>
        <p:spPr>
          <a:xfrm>
            <a:off x="1097636" y="3660844"/>
            <a:ext cx="253672" cy="578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C5ACA1-A95D-43F2-9907-3B0483E11B45}"/>
              </a:ext>
            </a:extLst>
          </p:cNvPr>
          <p:cNvSpPr/>
          <p:nvPr/>
        </p:nvSpPr>
        <p:spPr>
          <a:xfrm>
            <a:off x="1097636" y="4845710"/>
            <a:ext cx="253672" cy="578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hthoek: ezelsoor 45">
            <a:extLst>
              <a:ext uri="{FF2B5EF4-FFF2-40B4-BE49-F238E27FC236}">
                <a16:creationId xmlns:a16="http://schemas.microsoft.com/office/drawing/2014/main" id="{75D5417E-633F-4FD7-9844-23DC85A815BC}"/>
              </a:ext>
            </a:extLst>
          </p:cNvPr>
          <p:cNvSpPr/>
          <p:nvPr/>
        </p:nvSpPr>
        <p:spPr>
          <a:xfrm>
            <a:off x="6970940" y="2340739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Additional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B59142-0AED-41E4-A834-249D7676D914}"/>
              </a:ext>
            </a:extLst>
          </p:cNvPr>
          <p:cNvCxnSpPr/>
          <p:nvPr/>
        </p:nvCxnSpPr>
        <p:spPr>
          <a:xfrm flipH="1" flipV="1">
            <a:off x="8236085" y="3471197"/>
            <a:ext cx="1381328" cy="10359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07F5A000-1C60-411B-B020-38D298840313}"/>
              </a:ext>
            </a:extLst>
          </p:cNvPr>
          <p:cNvSpPr/>
          <p:nvPr/>
        </p:nvSpPr>
        <p:spPr>
          <a:xfrm>
            <a:off x="739038" y="2702512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12" name="Rechthoek: ezelsoor 17">
            <a:extLst>
              <a:ext uri="{FF2B5EF4-FFF2-40B4-BE49-F238E27FC236}">
                <a16:creationId xmlns:a16="http://schemas.microsoft.com/office/drawing/2014/main" id="{7F681456-9C78-4893-9831-D44CCF205EE5}"/>
              </a:ext>
            </a:extLst>
          </p:cNvPr>
          <p:cNvSpPr/>
          <p:nvPr/>
        </p:nvSpPr>
        <p:spPr>
          <a:xfrm>
            <a:off x="686004" y="5554123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52D264-E2B4-425F-996B-05F17A67164A}"/>
              </a:ext>
            </a:extLst>
          </p:cNvPr>
          <p:cNvSpPr txBox="1"/>
          <p:nvPr/>
        </p:nvSpPr>
        <p:spPr>
          <a:xfrm>
            <a:off x="600772" y="1149928"/>
            <a:ext cx="1030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markupuk-2020/101-B/example-2/example-2c.xpl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92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A0F1-ED9A-40A0-95DF-22F0282A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59" y="179274"/>
            <a:ext cx="10515600" cy="1003525"/>
          </a:xfrm>
        </p:spPr>
        <p:txBody>
          <a:bodyPr/>
          <a:lstStyle/>
          <a:p>
            <a:r>
              <a:rPr lang="en-US" b="1" dirty="0"/>
              <a:t>The core (or compound) steps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A97B-AC9E-41EC-80B6-66BF8274F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dirty="0"/>
              <a:t>: loop over multiple documents or parts of a document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p:choose / p:when / p:otherwise</a:t>
            </a:r>
            <a:r>
              <a:rPr lang="en-US" dirty="0"/>
              <a:t>: Make choices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dirty="0"/>
              <a:t>: Make a single choice (there is no else)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en-US" dirty="0"/>
              <a:t>: Work on only a part of a document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p:try / p:cat</a:t>
            </a:r>
            <a:r>
              <a:rPr lang="en-US" dirty="0"/>
              <a:t>ch: Error catching and handling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p:group</a:t>
            </a:r>
            <a:r>
              <a:rPr lang="en-US" dirty="0"/>
              <a:t>: Grouping of instructions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E80A68B3-6D41-430C-967D-B56A6ED3999A}"/>
              </a:ext>
            </a:extLst>
          </p:cNvPr>
          <p:cNvSpPr/>
          <p:nvPr/>
        </p:nvSpPr>
        <p:spPr>
          <a:xfrm>
            <a:off x="8206003" y="5071747"/>
            <a:ext cx="3735385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Regrettably, there is no time to look at them all…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166107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76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61080" y="2269756"/>
            <a:ext cx="6312529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&lt;documents&gt;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&lt;doc filename="output1.xml"&gt;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&lt;contents&gt;This is document number 1&lt;/contents&gt;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&lt;/doc&gt;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&lt;doc filename="output2.xml"&gt;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&lt;contents&gt;This is document number 2&lt;/contents&gt;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&lt;more&gt;It has some more...&lt;/more&gt;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&lt;/doc&gt;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&lt;/documents&gt;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7561634" y="6053288"/>
            <a:ext cx="3238375" cy="622274"/>
          </a:xfrm>
          <a:prstGeom prst="wedgeEllipseCallout">
            <a:avLst>
              <a:gd name="adj1" fmla="val 75203"/>
              <a:gd name="adj2" fmla="val 43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Boring contents Erik</a:t>
            </a:r>
            <a:endParaRPr lang="en-NL" sz="1600" dirty="0"/>
          </a:p>
        </p:txBody>
      </p:sp>
      <p:sp>
        <p:nvSpPr>
          <p:cNvPr id="7" name="Rechthoek: ezelsoor 17">
            <a:extLst>
              <a:ext uri="{FF2B5EF4-FFF2-40B4-BE49-F238E27FC236}">
                <a16:creationId xmlns:a16="http://schemas.microsoft.com/office/drawing/2014/main" id="{14A7511A-A928-4049-A77D-8A0850FAE91B}"/>
              </a:ext>
            </a:extLst>
          </p:cNvPr>
          <p:cNvSpPr/>
          <p:nvPr/>
        </p:nvSpPr>
        <p:spPr>
          <a:xfrm>
            <a:off x="5713115" y="2132784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document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3680931E-A8A4-4EB1-B7F1-757B87ACF7E5}"/>
              </a:ext>
            </a:extLst>
          </p:cNvPr>
          <p:cNvSpPr/>
          <p:nvPr/>
        </p:nvSpPr>
        <p:spPr>
          <a:xfrm>
            <a:off x="7795302" y="2839559"/>
            <a:ext cx="946826" cy="147440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</a:t>
            </a:r>
            <a:endParaRPr lang="en-GB" dirty="0"/>
          </a:p>
        </p:txBody>
      </p:sp>
      <p:sp>
        <p:nvSpPr>
          <p:cNvPr id="11" name="Rechthoek: ezelsoor 17">
            <a:extLst>
              <a:ext uri="{FF2B5EF4-FFF2-40B4-BE49-F238E27FC236}">
                <a16:creationId xmlns:a16="http://schemas.microsoft.com/office/drawing/2014/main" id="{FEEEB978-EC83-4F77-A606-0811CE117227}"/>
              </a:ext>
            </a:extLst>
          </p:cNvPr>
          <p:cNvSpPr/>
          <p:nvPr/>
        </p:nvSpPr>
        <p:spPr>
          <a:xfrm>
            <a:off x="9496689" y="2704171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output1.xml</a:t>
            </a:r>
          </a:p>
        </p:txBody>
      </p:sp>
      <p:sp>
        <p:nvSpPr>
          <p:cNvPr id="12" name="Rechthoek: ezelsoor 17">
            <a:extLst>
              <a:ext uri="{FF2B5EF4-FFF2-40B4-BE49-F238E27FC236}">
                <a16:creationId xmlns:a16="http://schemas.microsoft.com/office/drawing/2014/main" id="{F549D5CD-DA68-43B7-B89B-4EC960EEAB81}"/>
              </a:ext>
            </a:extLst>
          </p:cNvPr>
          <p:cNvSpPr/>
          <p:nvPr/>
        </p:nvSpPr>
        <p:spPr>
          <a:xfrm>
            <a:off x="9496689" y="4031514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output2.xml</a:t>
            </a:r>
          </a:p>
        </p:txBody>
      </p:sp>
      <p:sp>
        <p:nvSpPr>
          <p:cNvPr id="13" name="Rechthoek: ezelsoor 17">
            <a:extLst>
              <a:ext uri="{FF2B5EF4-FFF2-40B4-BE49-F238E27FC236}">
                <a16:creationId xmlns:a16="http://schemas.microsoft.com/office/drawing/2014/main" id="{C1441ED3-63F0-4121-BFD9-1EB1AA268266}"/>
              </a:ext>
            </a:extLst>
          </p:cNvPr>
          <p:cNvSpPr/>
          <p:nvPr/>
        </p:nvSpPr>
        <p:spPr>
          <a:xfrm>
            <a:off x="7684647" y="4860140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4" name="Boog 20">
            <a:extLst>
              <a:ext uri="{FF2B5EF4-FFF2-40B4-BE49-F238E27FC236}">
                <a16:creationId xmlns:a16="http://schemas.microsoft.com/office/drawing/2014/main" id="{034F099C-8245-44E3-A2B3-A89FE5874B9F}"/>
              </a:ext>
            </a:extLst>
          </p:cNvPr>
          <p:cNvSpPr/>
          <p:nvPr/>
        </p:nvSpPr>
        <p:spPr>
          <a:xfrm>
            <a:off x="6115456" y="2269756"/>
            <a:ext cx="2159540" cy="794722"/>
          </a:xfrm>
          <a:prstGeom prst="arc">
            <a:avLst>
              <a:gd name="adj1" fmla="val 14279023"/>
              <a:gd name="adj2" fmla="val 205332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8EA23F-C87F-4BEF-BDB0-403E6A8E1B54}"/>
              </a:ext>
            </a:extLst>
          </p:cNvPr>
          <p:cNvCxnSpPr/>
          <p:nvPr/>
        </p:nvCxnSpPr>
        <p:spPr>
          <a:xfrm flipV="1">
            <a:off x="8904051" y="3118484"/>
            <a:ext cx="479898" cy="3121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63B04A-1262-4F91-9C93-793CC3E78ED4}"/>
              </a:ext>
            </a:extLst>
          </p:cNvPr>
          <p:cNvCxnSpPr>
            <a:cxnSpLocks/>
          </p:cNvCxnSpPr>
          <p:nvPr/>
        </p:nvCxnSpPr>
        <p:spPr>
          <a:xfrm>
            <a:off x="8879459" y="3715967"/>
            <a:ext cx="549886" cy="6992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11417F-8C4E-4CFB-89B1-17CA42B6C348}"/>
              </a:ext>
            </a:extLst>
          </p:cNvPr>
          <p:cNvCxnSpPr>
            <a:cxnSpLocks/>
          </p:cNvCxnSpPr>
          <p:nvPr/>
        </p:nvCxnSpPr>
        <p:spPr>
          <a:xfrm>
            <a:off x="8223115" y="4415245"/>
            <a:ext cx="0" cy="3503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A84986-2B16-4899-B72A-B7BD622672FF}"/>
              </a:ext>
            </a:extLst>
          </p:cNvPr>
          <p:cNvSpPr txBox="1"/>
          <p:nvPr/>
        </p:nvSpPr>
        <p:spPr>
          <a:xfrm>
            <a:off x="600772" y="1149928"/>
            <a:ext cx="1030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markupuk-2020/101-B/example-3/example-3a.xpl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example-3b.xpl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41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hoek: ezelsoor 17">
            <a:extLst>
              <a:ext uri="{FF2B5EF4-FFF2-40B4-BE49-F238E27FC236}">
                <a16:creationId xmlns:a16="http://schemas.microsoft.com/office/drawing/2014/main" id="{BA6FDC0E-5305-45F1-A8C0-3050CEF311E1}"/>
              </a:ext>
            </a:extLst>
          </p:cNvPr>
          <p:cNvSpPr/>
          <p:nvPr/>
        </p:nvSpPr>
        <p:spPr>
          <a:xfrm>
            <a:off x="3372051" y="5380114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output2.xml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34" y="216164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Count the documents flowing through</a:t>
            </a:r>
            <a:endParaRPr lang="en-NL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A84986-2B16-4899-B72A-B7BD622672FF}"/>
              </a:ext>
            </a:extLst>
          </p:cNvPr>
          <p:cNvSpPr txBox="1"/>
          <p:nvPr/>
        </p:nvSpPr>
        <p:spPr>
          <a:xfrm>
            <a:off x="736958" y="1084642"/>
            <a:ext cx="1030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markupuk-2020/101-B/example-3/example-3c.xpl</a:t>
            </a:r>
          </a:p>
          <a:p>
            <a:endParaRPr lang="en-GB" dirty="0"/>
          </a:p>
        </p:txBody>
      </p:sp>
      <p:sp>
        <p:nvSpPr>
          <p:cNvPr id="16" name="Rechthoek: afgeronde hoeken 3">
            <a:extLst>
              <a:ext uri="{FF2B5EF4-FFF2-40B4-BE49-F238E27FC236}">
                <a16:creationId xmlns:a16="http://schemas.microsoft.com/office/drawing/2014/main" id="{59A5AC1A-BD11-43BA-BC90-C8107F1E968E}"/>
              </a:ext>
            </a:extLst>
          </p:cNvPr>
          <p:cNvSpPr/>
          <p:nvPr/>
        </p:nvSpPr>
        <p:spPr>
          <a:xfrm>
            <a:off x="2283972" y="1777306"/>
            <a:ext cx="325430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Loop over all &lt;doc&gt; entries</a:t>
            </a:r>
          </a:p>
        </p:txBody>
      </p:sp>
      <p:sp>
        <p:nvSpPr>
          <p:cNvPr id="19" name="Rechthoek: ezelsoor 17">
            <a:extLst>
              <a:ext uri="{FF2B5EF4-FFF2-40B4-BE49-F238E27FC236}">
                <a16:creationId xmlns:a16="http://schemas.microsoft.com/office/drawing/2014/main" id="{3C697AEB-0DA9-4E68-95C7-17273EA9001C}"/>
              </a:ext>
            </a:extLst>
          </p:cNvPr>
          <p:cNvSpPr/>
          <p:nvPr/>
        </p:nvSpPr>
        <p:spPr>
          <a:xfrm>
            <a:off x="198490" y="1926070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document</a:t>
            </a:r>
          </a:p>
        </p:txBody>
      </p:sp>
      <p:sp>
        <p:nvSpPr>
          <p:cNvPr id="20" name="Pijl: rechts 25">
            <a:extLst>
              <a:ext uri="{FF2B5EF4-FFF2-40B4-BE49-F238E27FC236}">
                <a16:creationId xmlns:a16="http://schemas.microsoft.com/office/drawing/2014/main" id="{2DF168AA-735A-4E10-9D13-03BB77FF6B23}"/>
              </a:ext>
            </a:extLst>
          </p:cNvPr>
          <p:cNvSpPr/>
          <p:nvPr/>
        </p:nvSpPr>
        <p:spPr>
          <a:xfrm>
            <a:off x="5644744" y="2010453"/>
            <a:ext cx="1424021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hthoek: ezelsoor 17">
            <a:extLst>
              <a:ext uri="{FF2B5EF4-FFF2-40B4-BE49-F238E27FC236}">
                <a16:creationId xmlns:a16="http://schemas.microsoft.com/office/drawing/2014/main" id="{18CDF56F-CA24-40CF-A244-8E7D16CFB44A}"/>
              </a:ext>
            </a:extLst>
          </p:cNvPr>
          <p:cNvSpPr/>
          <p:nvPr/>
        </p:nvSpPr>
        <p:spPr>
          <a:xfrm>
            <a:off x="3190342" y="5236389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output1.xml</a:t>
            </a:r>
          </a:p>
        </p:txBody>
      </p:sp>
      <p:sp>
        <p:nvSpPr>
          <p:cNvPr id="24" name="Rechthoek: afgeronde hoeken 3">
            <a:extLst>
              <a:ext uri="{FF2B5EF4-FFF2-40B4-BE49-F238E27FC236}">
                <a16:creationId xmlns:a16="http://schemas.microsoft.com/office/drawing/2014/main" id="{2970FDC1-AAB8-4538-89DA-8339B0BB2B37}"/>
              </a:ext>
            </a:extLst>
          </p:cNvPr>
          <p:cNvSpPr/>
          <p:nvPr/>
        </p:nvSpPr>
        <p:spPr>
          <a:xfrm>
            <a:off x="7192827" y="1738603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Count the documents</a:t>
            </a:r>
          </a:p>
        </p:txBody>
      </p:sp>
      <p:sp>
        <p:nvSpPr>
          <p:cNvPr id="25" name="Rechthoek: ezelsoor 34">
            <a:extLst>
              <a:ext uri="{FF2B5EF4-FFF2-40B4-BE49-F238E27FC236}">
                <a16:creationId xmlns:a16="http://schemas.microsoft.com/office/drawing/2014/main" id="{D8EE1075-2149-41D2-ACAB-7804F143DB65}"/>
              </a:ext>
            </a:extLst>
          </p:cNvPr>
          <p:cNvSpPr/>
          <p:nvPr/>
        </p:nvSpPr>
        <p:spPr>
          <a:xfrm>
            <a:off x="10345819" y="1790259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80B22D-4175-415F-8E02-7E54BBC08A76}"/>
              </a:ext>
            </a:extLst>
          </p:cNvPr>
          <p:cNvSpPr txBox="1"/>
          <p:nvPr/>
        </p:nvSpPr>
        <p:spPr>
          <a:xfrm>
            <a:off x="9006171" y="2826316"/>
            <a:ext cx="323837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…&gt;2&lt;/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7" name="Pijl: rechts 25">
            <a:extLst>
              <a:ext uri="{FF2B5EF4-FFF2-40B4-BE49-F238E27FC236}">
                <a16:creationId xmlns:a16="http://schemas.microsoft.com/office/drawing/2014/main" id="{9E538ADC-5AA2-491F-A3C8-73B16C9D88ED}"/>
              </a:ext>
            </a:extLst>
          </p:cNvPr>
          <p:cNvSpPr/>
          <p:nvPr/>
        </p:nvSpPr>
        <p:spPr>
          <a:xfrm>
            <a:off x="9006171" y="2010453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7" name="Pijl: rechts 2">
            <a:extLst>
              <a:ext uri="{FF2B5EF4-FFF2-40B4-BE49-F238E27FC236}">
                <a16:creationId xmlns:a16="http://schemas.microsoft.com/office/drawing/2014/main" id="{7CD7877E-A028-431E-9CC3-371B5163FC41}"/>
              </a:ext>
            </a:extLst>
          </p:cNvPr>
          <p:cNvSpPr/>
          <p:nvPr/>
        </p:nvSpPr>
        <p:spPr>
          <a:xfrm>
            <a:off x="1207036" y="2051053"/>
            <a:ext cx="95060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5" name="Rechthoek: afgeronde hoeken 3">
            <a:extLst>
              <a:ext uri="{FF2B5EF4-FFF2-40B4-BE49-F238E27FC236}">
                <a16:creationId xmlns:a16="http://schemas.microsoft.com/office/drawing/2014/main" id="{7B1A893A-AC89-4452-8197-3B56551C8F5E}"/>
              </a:ext>
            </a:extLst>
          </p:cNvPr>
          <p:cNvSpPr/>
          <p:nvPr/>
        </p:nvSpPr>
        <p:spPr>
          <a:xfrm>
            <a:off x="2814180" y="3217639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the &lt;doc&gt; entry</a:t>
            </a:r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C947C591-C7F9-447F-9B7D-65431849C9BF}"/>
              </a:ext>
            </a:extLst>
          </p:cNvPr>
          <p:cNvSpPr/>
          <p:nvPr/>
        </p:nvSpPr>
        <p:spPr>
          <a:xfrm>
            <a:off x="2157643" y="2951408"/>
            <a:ext cx="536296" cy="10492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0243E7D1-32B4-48DA-93CE-EDDE1EA2636B}"/>
              </a:ext>
            </a:extLst>
          </p:cNvPr>
          <p:cNvSpPr/>
          <p:nvPr/>
        </p:nvSpPr>
        <p:spPr>
          <a:xfrm rot="10800000">
            <a:off x="4935166" y="2903722"/>
            <a:ext cx="536296" cy="10492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2065929-9FA5-4182-82AC-A1400AF5FE73}"/>
              </a:ext>
            </a:extLst>
          </p:cNvPr>
          <p:cNvSpPr/>
          <p:nvPr/>
        </p:nvSpPr>
        <p:spPr>
          <a:xfrm>
            <a:off x="3560323" y="4483067"/>
            <a:ext cx="350196" cy="577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hoek: ezelsoor 17">
            <a:extLst>
              <a:ext uri="{FF2B5EF4-FFF2-40B4-BE49-F238E27FC236}">
                <a16:creationId xmlns:a16="http://schemas.microsoft.com/office/drawing/2014/main" id="{F0F98436-10AC-4A66-A4DB-2448FFB65306}"/>
              </a:ext>
            </a:extLst>
          </p:cNvPr>
          <p:cNvSpPr/>
          <p:nvPr/>
        </p:nvSpPr>
        <p:spPr>
          <a:xfrm>
            <a:off x="1385879" y="3322364"/>
            <a:ext cx="667966" cy="67824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&lt;doc&gt; entry</a:t>
            </a:r>
          </a:p>
        </p:txBody>
      </p:sp>
      <p:sp>
        <p:nvSpPr>
          <p:cNvPr id="29" name="Rechthoek: ezelsoor 17">
            <a:extLst>
              <a:ext uri="{FF2B5EF4-FFF2-40B4-BE49-F238E27FC236}">
                <a16:creationId xmlns:a16="http://schemas.microsoft.com/office/drawing/2014/main" id="{D203E94D-7111-462F-894B-778C4BDD5F3D}"/>
              </a:ext>
            </a:extLst>
          </p:cNvPr>
          <p:cNvSpPr/>
          <p:nvPr/>
        </p:nvSpPr>
        <p:spPr>
          <a:xfrm>
            <a:off x="5618189" y="3322364"/>
            <a:ext cx="667966" cy="67824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&lt;doc&gt; entry</a:t>
            </a:r>
          </a:p>
        </p:txBody>
      </p:sp>
      <p:sp>
        <p:nvSpPr>
          <p:cNvPr id="30" name="Pijl: rechts 25">
            <a:extLst>
              <a:ext uri="{FF2B5EF4-FFF2-40B4-BE49-F238E27FC236}">
                <a16:creationId xmlns:a16="http://schemas.microsoft.com/office/drawing/2014/main" id="{8C06BD95-7351-4235-8F7C-EF65C1A92236}"/>
              </a:ext>
            </a:extLst>
          </p:cNvPr>
          <p:cNvSpPr/>
          <p:nvPr/>
        </p:nvSpPr>
        <p:spPr>
          <a:xfrm>
            <a:off x="5834816" y="2082421"/>
            <a:ext cx="1424021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37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hoek: ezelsoor 17">
            <a:extLst>
              <a:ext uri="{FF2B5EF4-FFF2-40B4-BE49-F238E27FC236}">
                <a16:creationId xmlns:a16="http://schemas.microsoft.com/office/drawing/2014/main" id="{BA6FDC0E-5305-45F1-A8C0-3050CEF311E1}"/>
              </a:ext>
            </a:extLst>
          </p:cNvPr>
          <p:cNvSpPr/>
          <p:nvPr/>
        </p:nvSpPr>
        <p:spPr>
          <a:xfrm>
            <a:off x="3372051" y="5380114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output2.xml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34" y="216164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Output the resulting filenames</a:t>
            </a:r>
            <a:endParaRPr lang="en-NL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A84986-2B16-4899-B72A-B7BD622672FF}"/>
              </a:ext>
            </a:extLst>
          </p:cNvPr>
          <p:cNvSpPr txBox="1"/>
          <p:nvPr/>
        </p:nvSpPr>
        <p:spPr>
          <a:xfrm>
            <a:off x="736958" y="1084642"/>
            <a:ext cx="1030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markupuk-2020/101-B/example-3/example-3d.xpl</a:t>
            </a:r>
          </a:p>
          <a:p>
            <a:endParaRPr lang="en-GB" dirty="0"/>
          </a:p>
        </p:txBody>
      </p:sp>
      <p:sp>
        <p:nvSpPr>
          <p:cNvPr id="16" name="Rechthoek: afgeronde hoeken 3">
            <a:extLst>
              <a:ext uri="{FF2B5EF4-FFF2-40B4-BE49-F238E27FC236}">
                <a16:creationId xmlns:a16="http://schemas.microsoft.com/office/drawing/2014/main" id="{59A5AC1A-BD11-43BA-BC90-C8107F1E968E}"/>
              </a:ext>
            </a:extLst>
          </p:cNvPr>
          <p:cNvSpPr/>
          <p:nvPr/>
        </p:nvSpPr>
        <p:spPr>
          <a:xfrm>
            <a:off x="2283972" y="1777306"/>
            <a:ext cx="325430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Loop over all &lt;doc&gt; entries</a:t>
            </a:r>
          </a:p>
        </p:txBody>
      </p:sp>
      <p:sp>
        <p:nvSpPr>
          <p:cNvPr id="19" name="Rechthoek: ezelsoor 17">
            <a:extLst>
              <a:ext uri="{FF2B5EF4-FFF2-40B4-BE49-F238E27FC236}">
                <a16:creationId xmlns:a16="http://schemas.microsoft.com/office/drawing/2014/main" id="{3C697AEB-0DA9-4E68-95C7-17273EA9001C}"/>
              </a:ext>
            </a:extLst>
          </p:cNvPr>
          <p:cNvSpPr/>
          <p:nvPr/>
        </p:nvSpPr>
        <p:spPr>
          <a:xfrm>
            <a:off x="198490" y="1926070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document</a:t>
            </a:r>
          </a:p>
        </p:txBody>
      </p:sp>
      <p:sp>
        <p:nvSpPr>
          <p:cNvPr id="20" name="Pijl: rechts 25">
            <a:extLst>
              <a:ext uri="{FF2B5EF4-FFF2-40B4-BE49-F238E27FC236}">
                <a16:creationId xmlns:a16="http://schemas.microsoft.com/office/drawing/2014/main" id="{2DF168AA-735A-4E10-9D13-03BB77FF6B23}"/>
              </a:ext>
            </a:extLst>
          </p:cNvPr>
          <p:cNvSpPr/>
          <p:nvPr/>
        </p:nvSpPr>
        <p:spPr>
          <a:xfrm>
            <a:off x="5644744" y="2010453"/>
            <a:ext cx="1424021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hthoek: ezelsoor 17">
            <a:extLst>
              <a:ext uri="{FF2B5EF4-FFF2-40B4-BE49-F238E27FC236}">
                <a16:creationId xmlns:a16="http://schemas.microsoft.com/office/drawing/2014/main" id="{18CDF56F-CA24-40CF-A244-8E7D16CFB44A}"/>
              </a:ext>
            </a:extLst>
          </p:cNvPr>
          <p:cNvSpPr/>
          <p:nvPr/>
        </p:nvSpPr>
        <p:spPr>
          <a:xfrm>
            <a:off x="3190342" y="5236389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output1.xml</a:t>
            </a:r>
          </a:p>
        </p:txBody>
      </p:sp>
      <p:sp>
        <p:nvSpPr>
          <p:cNvPr id="24" name="Rechthoek: afgeronde hoeken 3">
            <a:extLst>
              <a:ext uri="{FF2B5EF4-FFF2-40B4-BE49-F238E27FC236}">
                <a16:creationId xmlns:a16="http://schemas.microsoft.com/office/drawing/2014/main" id="{2970FDC1-AAB8-4538-89DA-8339B0BB2B37}"/>
              </a:ext>
            </a:extLst>
          </p:cNvPr>
          <p:cNvSpPr/>
          <p:nvPr/>
        </p:nvSpPr>
        <p:spPr>
          <a:xfrm>
            <a:off x="7192827" y="1738603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 the result</a:t>
            </a:r>
          </a:p>
        </p:txBody>
      </p:sp>
      <p:sp>
        <p:nvSpPr>
          <p:cNvPr id="25" name="Rechthoek: ezelsoor 34">
            <a:extLst>
              <a:ext uri="{FF2B5EF4-FFF2-40B4-BE49-F238E27FC236}">
                <a16:creationId xmlns:a16="http://schemas.microsoft.com/office/drawing/2014/main" id="{D8EE1075-2149-41D2-ACAB-7804F143DB65}"/>
              </a:ext>
            </a:extLst>
          </p:cNvPr>
          <p:cNvSpPr/>
          <p:nvPr/>
        </p:nvSpPr>
        <p:spPr>
          <a:xfrm>
            <a:off x="10345819" y="1790259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27" name="Pijl: rechts 25">
            <a:extLst>
              <a:ext uri="{FF2B5EF4-FFF2-40B4-BE49-F238E27FC236}">
                <a16:creationId xmlns:a16="http://schemas.microsoft.com/office/drawing/2014/main" id="{9E538ADC-5AA2-491F-A3C8-73B16C9D88ED}"/>
              </a:ext>
            </a:extLst>
          </p:cNvPr>
          <p:cNvSpPr/>
          <p:nvPr/>
        </p:nvSpPr>
        <p:spPr>
          <a:xfrm>
            <a:off x="9006171" y="2010453"/>
            <a:ext cx="1282820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7" name="Pijl: rechts 2">
            <a:extLst>
              <a:ext uri="{FF2B5EF4-FFF2-40B4-BE49-F238E27FC236}">
                <a16:creationId xmlns:a16="http://schemas.microsoft.com/office/drawing/2014/main" id="{7CD7877E-A028-431E-9CC3-371B5163FC41}"/>
              </a:ext>
            </a:extLst>
          </p:cNvPr>
          <p:cNvSpPr/>
          <p:nvPr/>
        </p:nvSpPr>
        <p:spPr>
          <a:xfrm>
            <a:off x="1207036" y="2051053"/>
            <a:ext cx="95060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5" name="Rechthoek: afgeronde hoeken 3">
            <a:extLst>
              <a:ext uri="{FF2B5EF4-FFF2-40B4-BE49-F238E27FC236}">
                <a16:creationId xmlns:a16="http://schemas.microsoft.com/office/drawing/2014/main" id="{7B1A893A-AC89-4452-8197-3B56551C8F5E}"/>
              </a:ext>
            </a:extLst>
          </p:cNvPr>
          <p:cNvSpPr/>
          <p:nvPr/>
        </p:nvSpPr>
        <p:spPr>
          <a:xfrm>
            <a:off x="2814180" y="3217639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the &lt;doc&gt; entry</a:t>
            </a:r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C947C591-C7F9-447F-9B7D-65431849C9BF}"/>
              </a:ext>
            </a:extLst>
          </p:cNvPr>
          <p:cNvSpPr/>
          <p:nvPr/>
        </p:nvSpPr>
        <p:spPr>
          <a:xfrm>
            <a:off x="2157643" y="2951408"/>
            <a:ext cx="536296" cy="10492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0243E7D1-32B4-48DA-93CE-EDDE1EA2636B}"/>
              </a:ext>
            </a:extLst>
          </p:cNvPr>
          <p:cNvSpPr/>
          <p:nvPr/>
        </p:nvSpPr>
        <p:spPr>
          <a:xfrm rot="10800000">
            <a:off x="4935166" y="2903722"/>
            <a:ext cx="536296" cy="10492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2065929-9FA5-4182-82AC-A1400AF5FE73}"/>
              </a:ext>
            </a:extLst>
          </p:cNvPr>
          <p:cNvSpPr/>
          <p:nvPr/>
        </p:nvSpPr>
        <p:spPr>
          <a:xfrm>
            <a:off x="3560323" y="4483067"/>
            <a:ext cx="350196" cy="577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hoek: ezelsoor 17">
            <a:extLst>
              <a:ext uri="{FF2B5EF4-FFF2-40B4-BE49-F238E27FC236}">
                <a16:creationId xmlns:a16="http://schemas.microsoft.com/office/drawing/2014/main" id="{F0F98436-10AC-4A66-A4DB-2448FFB65306}"/>
              </a:ext>
            </a:extLst>
          </p:cNvPr>
          <p:cNvSpPr/>
          <p:nvPr/>
        </p:nvSpPr>
        <p:spPr>
          <a:xfrm>
            <a:off x="1385879" y="3322364"/>
            <a:ext cx="667966" cy="67824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&lt;doc&gt; entry</a:t>
            </a:r>
          </a:p>
        </p:txBody>
      </p:sp>
      <p:sp>
        <p:nvSpPr>
          <p:cNvPr id="29" name="Rechthoek: ezelsoor 17">
            <a:extLst>
              <a:ext uri="{FF2B5EF4-FFF2-40B4-BE49-F238E27FC236}">
                <a16:creationId xmlns:a16="http://schemas.microsoft.com/office/drawing/2014/main" id="{D203E94D-7111-462F-894B-778C4BDD5F3D}"/>
              </a:ext>
            </a:extLst>
          </p:cNvPr>
          <p:cNvSpPr/>
          <p:nvPr/>
        </p:nvSpPr>
        <p:spPr>
          <a:xfrm>
            <a:off x="5618189" y="3322364"/>
            <a:ext cx="964194" cy="67824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</a:t>
            </a:r>
            <a:r>
              <a:rPr lang="en-US" sz="1400" dirty="0" err="1">
                <a:solidFill>
                  <a:schemeClr val="tx1"/>
                </a:solidFill>
              </a:rPr>
              <a:t>c:result</a:t>
            </a:r>
            <a:r>
              <a:rPr lang="en-US" sz="1400" dirty="0">
                <a:solidFill>
                  <a:schemeClr val="tx1"/>
                </a:solidFill>
              </a:rPr>
              <a:t>&gt;entry</a:t>
            </a:r>
          </a:p>
        </p:txBody>
      </p:sp>
      <p:sp>
        <p:nvSpPr>
          <p:cNvPr id="30" name="Pijl: rechts 25">
            <a:extLst>
              <a:ext uri="{FF2B5EF4-FFF2-40B4-BE49-F238E27FC236}">
                <a16:creationId xmlns:a16="http://schemas.microsoft.com/office/drawing/2014/main" id="{7A87EFFE-EBDF-48C2-9481-960ADFFBB42E}"/>
              </a:ext>
            </a:extLst>
          </p:cNvPr>
          <p:cNvSpPr/>
          <p:nvPr/>
        </p:nvSpPr>
        <p:spPr>
          <a:xfrm>
            <a:off x="5834816" y="2146339"/>
            <a:ext cx="1424021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B9D8D-B188-4D0D-9889-B88AA9B30D85}"/>
              </a:ext>
            </a:extLst>
          </p:cNvPr>
          <p:cNvSpPr txBox="1"/>
          <p:nvPr/>
        </p:nvSpPr>
        <p:spPr>
          <a:xfrm>
            <a:off x="4794976" y="4045161"/>
            <a:ext cx="21887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122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hoek: ezelsoor 17">
            <a:extLst>
              <a:ext uri="{FF2B5EF4-FFF2-40B4-BE49-F238E27FC236}">
                <a16:creationId xmlns:a16="http://schemas.microsoft.com/office/drawing/2014/main" id="{BA6FDC0E-5305-45F1-A8C0-3050CEF311E1}"/>
              </a:ext>
            </a:extLst>
          </p:cNvPr>
          <p:cNvSpPr/>
          <p:nvPr/>
        </p:nvSpPr>
        <p:spPr>
          <a:xfrm>
            <a:off x="3372051" y="5380114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output2.xml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34" y="216164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Output the resulting filenames, using p:viewport</a:t>
            </a:r>
            <a:endParaRPr lang="en-NL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A84986-2B16-4899-B72A-B7BD622672FF}"/>
              </a:ext>
            </a:extLst>
          </p:cNvPr>
          <p:cNvSpPr txBox="1"/>
          <p:nvPr/>
        </p:nvSpPr>
        <p:spPr>
          <a:xfrm>
            <a:off x="736958" y="1084642"/>
            <a:ext cx="1030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markupuk-2020/101-B/example-3/example-3e.xpl</a:t>
            </a:r>
          </a:p>
          <a:p>
            <a:endParaRPr lang="en-GB" dirty="0"/>
          </a:p>
        </p:txBody>
      </p:sp>
      <p:sp>
        <p:nvSpPr>
          <p:cNvPr id="16" name="Rechthoek: afgeronde hoeken 3">
            <a:extLst>
              <a:ext uri="{FF2B5EF4-FFF2-40B4-BE49-F238E27FC236}">
                <a16:creationId xmlns:a16="http://schemas.microsoft.com/office/drawing/2014/main" id="{59A5AC1A-BD11-43BA-BC90-C8107F1E968E}"/>
              </a:ext>
            </a:extLst>
          </p:cNvPr>
          <p:cNvSpPr/>
          <p:nvPr/>
        </p:nvSpPr>
        <p:spPr>
          <a:xfrm>
            <a:off x="2283972" y="1777306"/>
            <a:ext cx="325430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Viewport on &lt;doc&gt; entries</a:t>
            </a:r>
          </a:p>
        </p:txBody>
      </p:sp>
      <p:sp>
        <p:nvSpPr>
          <p:cNvPr id="19" name="Rechthoek: ezelsoor 17">
            <a:extLst>
              <a:ext uri="{FF2B5EF4-FFF2-40B4-BE49-F238E27FC236}">
                <a16:creationId xmlns:a16="http://schemas.microsoft.com/office/drawing/2014/main" id="{3C697AEB-0DA9-4E68-95C7-17273EA9001C}"/>
              </a:ext>
            </a:extLst>
          </p:cNvPr>
          <p:cNvSpPr/>
          <p:nvPr/>
        </p:nvSpPr>
        <p:spPr>
          <a:xfrm>
            <a:off x="198490" y="1926070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document</a:t>
            </a:r>
          </a:p>
        </p:txBody>
      </p:sp>
      <p:sp>
        <p:nvSpPr>
          <p:cNvPr id="22" name="Rechthoek: ezelsoor 17">
            <a:extLst>
              <a:ext uri="{FF2B5EF4-FFF2-40B4-BE49-F238E27FC236}">
                <a16:creationId xmlns:a16="http://schemas.microsoft.com/office/drawing/2014/main" id="{18CDF56F-CA24-40CF-A244-8E7D16CFB44A}"/>
              </a:ext>
            </a:extLst>
          </p:cNvPr>
          <p:cNvSpPr/>
          <p:nvPr/>
        </p:nvSpPr>
        <p:spPr>
          <a:xfrm>
            <a:off x="3190342" y="5236389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output1.xml</a:t>
            </a:r>
          </a:p>
        </p:txBody>
      </p:sp>
      <p:sp>
        <p:nvSpPr>
          <p:cNvPr id="25" name="Rechthoek: ezelsoor 34">
            <a:extLst>
              <a:ext uri="{FF2B5EF4-FFF2-40B4-BE49-F238E27FC236}">
                <a16:creationId xmlns:a16="http://schemas.microsoft.com/office/drawing/2014/main" id="{D8EE1075-2149-41D2-ACAB-7804F143DB65}"/>
              </a:ext>
            </a:extLst>
          </p:cNvPr>
          <p:cNvSpPr/>
          <p:nvPr/>
        </p:nvSpPr>
        <p:spPr>
          <a:xfrm>
            <a:off x="7645109" y="1797540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27" name="Pijl: rechts 25">
            <a:extLst>
              <a:ext uri="{FF2B5EF4-FFF2-40B4-BE49-F238E27FC236}">
                <a16:creationId xmlns:a16="http://schemas.microsoft.com/office/drawing/2014/main" id="{9E538ADC-5AA2-491F-A3C8-73B16C9D88ED}"/>
              </a:ext>
            </a:extLst>
          </p:cNvPr>
          <p:cNvSpPr/>
          <p:nvPr/>
        </p:nvSpPr>
        <p:spPr>
          <a:xfrm>
            <a:off x="5618189" y="1976144"/>
            <a:ext cx="189890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7" name="Pijl: rechts 2">
            <a:extLst>
              <a:ext uri="{FF2B5EF4-FFF2-40B4-BE49-F238E27FC236}">
                <a16:creationId xmlns:a16="http://schemas.microsoft.com/office/drawing/2014/main" id="{7CD7877E-A028-431E-9CC3-371B5163FC41}"/>
              </a:ext>
            </a:extLst>
          </p:cNvPr>
          <p:cNvSpPr/>
          <p:nvPr/>
        </p:nvSpPr>
        <p:spPr>
          <a:xfrm>
            <a:off x="1207036" y="2051053"/>
            <a:ext cx="95060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5" name="Rechthoek: afgeronde hoeken 3">
            <a:extLst>
              <a:ext uri="{FF2B5EF4-FFF2-40B4-BE49-F238E27FC236}">
                <a16:creationId xmlns:a16="http://schemas.microsoft.com/office/drawing/2014/main" id="{7B1A893A-AC89-4452-8197-3B56551C8F5E}"/>
              </a:ext>
            </a:extLst>
          </p:cNvPr>
          <p:cNvSpPr/>
          <p:nvPr/>
        </p:nvSpPr>
        <p:spPr>
          <a:xfrm>
            <a:off x="2814180" y="3217639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the &lt;doc&gt; entry</a:t>
            </a:r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C947C591-C7F9-447F-9B7D-65431849C9BF}"/>
              </a:ext>
            </a:extLst>
          </p:cNvPr>
          <p:cNvSpPr/>
          <p:nvPr/>
        </p:nvSpPr>
        <p:spPr>
          <a:xfrm>
            <a:off x="2157643" y="2951408"/>
            <a:ext cx="536296" cy="10492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0243E7D1-32B4-48DA-93CE-EDDE1EA2636B}"/>
              </a:ext>
            </a:extLst>
          </p:cNvPr>
          <p:cNvSpPr/>
          <p:nvPr/>
        </p:nvSpPr>
        <p:spPr>
          <a:xfrm rot="10800000">
            <a:off x="4935166" y="2903722"/>
            <a:ext cx="536296" cy="10492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2065929-9FA5-4182-82AC-A1400AF5FE73}"/>
              </a:ext>
            </a:extLst>
          </p:cNvPr>
          <p:cNvSpPr/>
          <p:nvPr/>
        </p:nvSpPr>
        <p:spPr>
          <a:xfrm>
            <a:off x="3560323" y="4483067"/>
            <a:ext cx="350196" cy="577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hoek: ezelsoor 17">
            <a:extLst>
              <a:ext uri="{FF2B5EF4-FFF2-40B4-BE49-F238E27FC236}">
                <a16:creationId xmlns:a16="http://schemas.microsoft.com/office/drawing/2014/main" id="{F0F98436-10AC-4A66-A4DB-2448FFB65306}"/>
              </a:ext>
            </a:extLst>
          </p:cNvPr>
          <p:cNvSpPr/>
          <p:nvPr/>
        </p:nvSpPr>
        <p:spPr>
          <a:xfrm>
            <a:off x="1385879" y="3322364"/>
            <a:ext cx="667966" cy="67824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&lt;doc&gt; entry</a:t>
            </a:r>
          </a:p>
        </p:txBody>
      </p:sp>
      <p:sp>
        <p:nvSpPr>
          <p:cNvPr id="29" name="Rechthoek: ezelsoor 17">
            <a:extLst>
              <a:ext uri="{FF2B5EF4-FFF2-40B4-BE49-F238E27FC236}">
                <a16:creationId xmlns:a16="http://schemas.microsoft.com/office/drawing/2014/main" id="{D203E94D-7111-462F-894B-778C4BDD5F3D}"/>
              </a:ext>
            </a:extLst>
          </p:cNvPr>
          <p:cNvSpPr/>
          <p:nvPr/>
        </p:nvSpPr>
        <p:spPr>
          <a:xfrm>
            <a:off x="5618189" y="3322364"/>
            <a:ext cx="964194" cy="67824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</a:t>
            </a:r>
            <a:r>
              <a:rPr lang="en-US" sz="1400" dirty="0" err="1">
                <a:solidFill>
                  <a:schemeClr val="tx1"/>
                </a:solidFill>
              </a:rPr>
              <a:t>c:result</a:t>
            </a:r>
            <a:r>
              <a:rPr lang="en-US" sz="1400" dirty="0">
                <a:solidFill>
                  <a:schemeClr val="tx1"/>
                </a:solidFill>
              </a:rPr>
              <a:t>&gt;entry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B9D8D-B188-4D0D-9889-B88AA9B30D85}"/>
              </a:ext>
            </a:extLst>
          </p:cNvPr>
          <p:cNvSpPr txBox="1"/>
          <p:nvPr/>
        </p:nvSpPr>
        <p:spPr>
          <a:xfrm>
            <a:off x="4794976" y="4045161"/>
            <a:ext cx="21887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81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34" y="216164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Only store files marked enabled</a:t>
            </a:r>
            <a:endParaRPr lang="en-NL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A84986-2B16-4899-B72A-B7BD622672FF}"/>
              </a:ext>
            </a:extLst>
          </p:cNvPr>
          <p:cNvSpPr txBox="1"/>
          <p:nvPr/>
        </p:nvSpPr>
        <p:spPr>
          <a:xfrm>
            <a:off x="736958" y="1084642"/>
            <a:ext cx="1030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markupuk-2020/101-B/example-3/example-3f.xpl</a:t>
            </a:r>
          </a:p>
          <a:p>
            <a:endParaRPr lang="en-GB" dirty="0"/>
          </a:p>
        </p:txBody>
      </p:sp>
      <p:sp>
        <p:nvSpPr>
          <p:cNvPr id="16" name="Rechthoek: afgeronde hoeken 3">
            <a:extLst>
              <a:ext uri="{FF2B5EF4-FFF2-40B4-BE49-F238E27FC236}">
                <a16:creationId xmlns:a16="http://schemas.microsoft.com/office/drawing/2014/main" id="{59A5AC1A-BD11-43BA-BC90-C8107F1E968E}"/>
              </a:ext>
            </a:extLst>
          </p:cNvPr>
          <p:cNvSpPr/>
          <p:nvPr/>
        </p:nvSpPr>
        <p:spPr>
          <a:xfrm>
            <a:off x="2283972" y="1777306"/>
            <a:ext cx="325430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Viewport on &lt;doc&gt; entries</a:t>
            </a:r>
          </a:p>
        </p:txBody>
      </p:sp>
      <p:sp>
        <p:nvSpPr>
          <p:cNvPr id="19" name="Rechthoek: ezelsoor 17">
            <a:extLst>
              <a:ext uri="{FF2B5EF4-FFF2-40B4-BE49-F238E27FC236}">
                <a16:creationId xmlns:a16="http://schemas.microsoft.com/office/drawing/2014/main" id="{3C697AEB-0DA9-4E68-95C7-17273EA9001C}"/>
              </a:ext>
            </a:extLst>
          </p:cNvPr>
          <p:cNvSpPr/>
          <p:nvPr/>
        </p:nvSpPr>
        <p:spPr>
          <a:xfrm>
            <a:off x="198490" y="1926070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document</a:t>
            </a:r>
          </a:p>
        </p:txBody>
      </p:sp>
      <p:sp>
        <p:nvSpPr>
          <p:cNvPr id="22" name="Rechthoek: ezelsoor 17">
            <a:extLst>
              <a:ext uri="{FF2B5EF4-FFF2-40B4-BE49-F238E27FC236}">
                <a16:creationId xmlns:a16="http://schemas.microsoft.com/office/drawing/2014/main" id="{18CDF56F-CA24-40CF-A244-8E7D16CFB44A}"/>
              </a:ext>
            </a:extLst>
          </p:cNvPr>
          <p:cNvSpPr/>
          <p:nvPr/>
        </p:nvSpPr>
        <p:spPr>
          <a:xfrm>
            <a:off x="3911126" y="5974396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output1.xml</a:t>
            </a:r>
          </a:p>
        </p:txBody>
      </p:sp>
      <p:sp>
        <p:nvSpPr>
          <p:cNvPr id="25" name="Rechthoek: ezelsoor 34">
            <a:extLst>
              <a:ext uri="{FF2B5EF4-FFF2-40B4-BE49-F238E27FC236}">
                <a16:creationId xmlns:a16="http://schemas.microsoft.com/office/drawing/2014/main" id="{D8EE1075-2149-41D2-ACAB-7804F143DB65}"/>
              </a:ext>
            </a:extLst>
          </p:cNvPr>
          <p:cNvSpPr/>
          <p:nvPr/>
        </p:nvSpPr>
        <p:spPr>
          <a:xfrm>
            <a:off x="7645109" y="1797540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document</a:t>
            </a:r>
          </a:p>
        </p:txBody>
      </p:sp>
      <p:sp>
        <p:nvSpPr>
          <p:cNvPr id="27" name="Pijl: rechts 25">
            <a:extLst>
              <a:ext uri="{FF2B5EF4-FFF2-40B4-BE49-F238E27FC236}">
                <a16:creationId xmlns:a16="http://schemas.microsoft.com/office/drawing/2014/main" id="{9E538ADC-5AA2-491F-A3C8-73B16C9D88ED}"/>
              </a:ext>
            </a:extLst>
          </p:cNvPr>
          <p:cNvSpPr/>
          <p:nvPr/>
        </p:nvSpPr>
        <p:spPr>
          <a:xfrm>
            <a:off x="5618189" y="1976144"/>
            <a:ext cx="189890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7" name="Pijl: rechts 2">
            <a:extLst>
              <a:ext uri="{FF2B5EF4-FFF2-40B4-BE49-F238E27FC236}">
                <a16:creationId xmlns:a16="http://schemas.microsoft.com/office/drawing/2014/main" id="{7CD7877E-A028-431E-9CC3-371B5163FC41}"/>
              </a:ext>
            </a:extLst>
          </p:cNvPr>
          <p:cNvSpPr/>
          <p:nvPr/>
        </p:nvSpPr>
        <p:spPr>
          <a:xfrm>
            <a:off x="1207036" y="2051053"/>
            <a:ext cx="95060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5" name="Rechthoek: afgeronde hoeken 3">
            <a:extLst>
              <a:ext uri="{FF2B5EF4-FFF2-40B4-BE49-F238E27FC236}">
                <a16:creationId xmlns:a16="http://schemas.microsoft.com/office/drawing/2014/main" id="{7B1A893A-AC89-4452-8197-3B56551C8F5E}"/>
              </a:ext>
            </a:extLst>
          </p:cNvPr>
          <p:cNvSpPr/>
          <p:nvPr/>
        </p:nvSpPr>
        <p:spPr>
          <a:xfrm>
            <a:off x="2823691" y="4501690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 the &lt;doc&gt; entry </a:t>
            </a:r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C947C591-C7F9-447F-9B7D-65431849C9BF}"/>
              </a:ext>
            </a:extLst>
          </p:cNvPr>
          <p:cNvSpPr/>
          <p:nvPr/>
        </p:nvSpPr>
        <p:spPr>
          <a:xfrm>
            <a:off x="2157643" y="2951408"/>
            <a:ext cx="536296" cy="10492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0243E7D1-32B4-48DA-93CE-EDDE1EA2636B}"/>
              </a:ext>
            </a:extLst>
          </p:cNvPr>
          <p:cNvSpPr/>
          <p:nvPr/>
        </p:nvSpPr>
        <p:spPr>
          <a:xfrm rot="10800000">
            <a:off x="5538281" y="2951408"/>
            <a:ext cx="937542" cy="223896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2065929-9FA5-4182-82AC-A1400AF5FE73}"/>
              </a:ext>
            </a:extLst>
          </p:cNvPr>
          <p:cNvSpPr/>
          <p:nvPr/>
        </p:nvSpPr>
        <p:spPr>
          <a:xfrm>
            <a:off x="3430188" y="5685809"/>
            <a:ext cx="350196" cy="577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hoek: ezelsoor 17">
            <a:extLst>
              <a:ext uri="{FF2B5EF4-FFF2-40B4-BE49-F238E27FC236}">
                <a16:creationId xmlns:a16="http://schemas.microsoft.com/office/drawing/2014/main" id="{F0F98436-10AC-4A66-A4DB-2448FFB65306}"/>
              </a:ext>
            </a:extLst>
          </p:cNvPr>
          <p:cNvSpPr/>
          <p:nvPr/>
        </p:nvSpPr>
        <p:spPr>
          <a:xfrm>
            <a:off x="1385879" y="3322364"/>
            <a:ext cx="667966" cy="67824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&lt;doc&gt; entry</a:t>
            </a:r>
          </a:p>
        </p:txBody>
      </p:sp>
      <p:sp>
        <p:nvSpPr>
          <p:cNvPr id="29" name="Rechthoek: ezelsoor 17">
            <a:extLst>
              <a:ext uri="{FF2B5EF4-FFF2-40B4-BE49-F238E27FC236}">
                <a16:creationId xmlns:a16="http://schemas.microsoft.com/office/drawing/2014/main" id="{D203E94D-7111-462F-894B-778C4BDD5F3D}"/>
              </a:ext>
            </a:extLst>
          </p:cNvPr>
          <p:cNvSpPr/>
          <p:nvPr/>
        </p:nvSpPr>
        <p:spPr>
          <a:xfrm>
            <a:off x="6680915" y="3790689"/>
            <a:ext cx="964194" cy="67824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</a:t>
            </a:r>
            <a:r>
              <a:rPr lang="en-US" sz="1400" dirty="0" err="1">
                <a:solidFill>
                  <a:schemeClr val="tx1"/>
                </a:solidFill>
              </a:rPr>
              <a:t>c:result</a:t>
            </a:r>
            <a:r>
              <a:rPr lang="en-US" sz="1400" dirty="0">
                <a:solidFill>
                  <a:schemeClr val="tx1"/>
                </a:solidFill>
              </a:rPr>
              <a:t>&gt;entry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B9D8D-B188-4D0D-9889-B88AA9B30D85}"/>
              </a:ext>
            </a:extLst>
          </p:cNvPr>
          <p:cNvSpPr txBox="1"/>
          <p:nvPr/>
        </p:nvSpPr>
        <p:spPr>
          <a:xfrm>
            <a:off x="6475823" y="4551783"/>
            <a:ext cx="21887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port</a:t>
            </a:r>
            <a:endParaRPr lang="en-GB" dirty="0"/>
          </a:p>
        </p:txBody>
      </p:sp>
      <p:sp>
        <p:nvSpPr>
          <p:cNvPr id="20" name="Rechthoek: afgeronde hoeken 3">
            <a:extLst>
              <a:ext uri="{FF2B5EF4-FFF2-40B4-BE49-F238E27FC236}">
                <a16:creationId xmlns:a16="http://schemas.microsoft.com/office/drawing/2014/main" id="{3D3184B3-3C23-4BB9-8B7B-76BC58A37CB6}"/>
              </a:ext>
            </a:extLst>
          </p:cNvPr>
          <p:cNvSpPr/>
          <p:nvPr/>
        </p:nvSpPr>
        <p:spPr>
          <a:xfrm>
            <a:off x="2823690" y="330227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@enabled = "true"? </a:t>
            </a:r>
          </a:p>
        </p:txBody>
      </p:sp>
      <p:sp>
        <p:nvSpPr>
          <p:cNvPr id="24" name="Arrow: Curved Right 23">
            <a:extLst>
              <a:ext uri="{FF2B5EF4-FFF2-40B4-BE49-F238E27FC236}">
                <a16:creationId xmlns:a16="http://schemas.microsoft.com/office/drawing/2014/main" id="{E38B40B0-1491-4626-8FDA-94FFE8884AE9}"/>
              </a:ext>
            </a:extLst>
          </p:cNvPr>
          <p:cNvSpPr/>
          <p:nvPr/>
        </p:nvSpPr>
        <p:spPr>
          <a:xfrm rot="10800000">
            <a:off x="4895453" y="2903722"/>
            <a:ext cx="484452" cy="117475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9379D0-A7B5-487F-A110-ABB60234BD34}"/>
              </a:ext>
            </a:extLst>
          </p:cNvPr>
          <p:cNvSpPr txBox="1"/>
          <p:nvPr/>
        </p:nvSpPr>
        <p:spPr>
          <a:xfrm>
            <a:off x="4734128" y="4012418"/>
            <a:ext cx="1225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Original &lt;doc&gt; entry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0742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91CF-5B52-4363-8617-5B975E8B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B710-45A2-488E-80EE-BFEC0D4B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089"/>
            <a:ext cx="10515600" cy="4691874"/>
          </a:xfrm>
        </p:spPr>
        <p:txBody>
          <a:bodyPr>
            <a:normAutofit/>
          </a:bodyPr>
          <a:lstStyle/>
          <a:p>
            <a:r>
              <a:rPr lang="en-US" dirty="0"/>
              <a:t>You can set options by attribute or using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Watch out: Who is going to interpret the XPath expressions?</a:t>
            </a:r>
          </a:p>
          <a:p>
            <a:r>
              <a:rPr lang="en-US" dirty="0"/>
              <a:t>You can define and use variables</a:t>
            </a:r>
          </a:p>
          <a:p>
            <a:pPr lvl="1"/>
            <a:r>
              <a:rPr lang="en-US" dirty="0"/>
              <a:t>XPath expression do not have to be based on the document flowing through</a:t>
            </a:r>
          </a:p>
          <a:p>
            <a:r>
              <a:rPr lang="en-US" dirty="0"/>
              <a:t>There are core steps for looping, decision making, etc.</a:t>
            </a:r>
            <a:br>
              <a:rPr lang="en-US" dirty="0"/>
            </a:br>
            <a:r>
              <a:rPr lang="en-US" dirty="0"/>
              <a:t>We looked at: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78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91CF-5B52-4363-8617-5B975E8B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0"/>
            <a:ext cx="10515600" cy="1325563"/>
          </a:xfrm>
        </p:spPr>
        <p:txBody>
          <a:bodyPr/>
          <a:lstStyle/>
          <a:p>
            <a:r>
              <a:rPr lang="en-US" dirty="0"/>
              <a:t>What have we learned in part 1?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B710-45A2-488E-80EE-BFEC0D4B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421" y="1083063"/>
            <a:ext cx="10515600" cy="46918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XProc is a </a:t>
            </a:r>
            <a:r>
              <a:rPr lang="en-US" i="1" dirty="0"/>
              <a:t>pipeline</a:t>
            </a:r>
            <a:r>
              <a:rPr lang="en-US" dirty="0"/>
              <a:t> language for documents, it chains </a:t>
            </a:r>
            <a:r>
              <a:rPr lang="en-US" i="1" dirty="0"/>
              <a:t>steps</a:t>
            </a:r>
          </a:p>
          <a:p>
            <a:r>
              <a:rPr lang="en-US" dirty="0"/>
              <a:t>Documents flow in and out of steps through </a:t>
            </a:r>
            <a:r>
              <a:rPr lang="en-US" i="1" dirty="0"/>
              <a:t>ports</a:t>
            </a:r>
          </a:p>
          <a:p>
            <a:pPr lvl="1"/>
            <a:r>
              <a:rPr lang="en-US" dirty="0"/>
              <a:t>Documents can be XML, HTML, text, JSON </a:t>
            </a:r>
            <a:r>
              <a:rPr lang="en-US" dirty="0" err="1"/>
              <a:t>oir</a:t>
            </a:r>
            <a:r>
              <a:rPr lang="en-US" dirty="0"/>
              <a:t> binary</a:t>
            </a:r>
          </a:p>
          <a:p>
            <a:r>
              <a:rPr lang="en-US" dirty="0"/>
              <a:t>One input and one output port can be </a:t>
            </a:r>
            <a:r>
              <a:rPr lang="en-US" i="1" dirty="0"/>
              <a:t>primary</a:t>
            </a:r>
            <a:r>
              <a:rPr lang="en-US" dirty="0"/>
              <a:t>: These ports  </a:t>
            </a:r>
            <a:r>
              <a:rPr lang="en-US" i="1" dirty="0"/>
              <a:t>implicitly</a:t>
            </a:r>
            <a:r>
              <a:rPr lang="en-US" dirty="0"/>
              <a:t> connect (unless </a:t>
            </a:r>
            <a:r>
              <a:rPr lang="en-US" i="1" dirty="0"/>
              <a:t>explicitly</a:t>
            </a:r>
            <a:r>
              <a:rPr lang="en-US" dirty="0"/>
              <a:t> connected)</a:t>
            </a:r>
          </a:p>
          <a:p>
            <a:pPr lvl="1"/>
            <a:r>
              <a:rPr lang="en-US" dirty="0"/>
              <a:t>Primary ports are called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/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/>
              <a:t> by convention</a:t>
            </a:r>
          </a:p>
          <a:p>
            <a:r>
              <a:rPr lang="en-US" dirty="0"/>
              <a:t>You can connect a port to:</a:t>
            </a:r>
          </a:p>
          <a:p>
            <a:pPr lvl="1"/>
            <a:r>
              <a:rPr lang="en-US" dirty="0"/>
              <a:t>Another port (either </a:t>
            </a:r>
            <a:r>
              <a:rPr lang="en-US" i="1" dirty="0"/>
              <a:t>implicit</a:t>
            </a:r>
            <a:r>
              <a:rPr lang="en-US" dirty="0"/>
              <a:t> for primary ports or </a:t>
            </a:r>
            <a:r>
              <a:rPr lang="en-US" i="1" dirty="0"/>
              <a:t>explicit</a:t>
            </a:r>
            <a:r>
              <a:rPr lang="en-US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@pipe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a document stated inline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a document on disk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p:document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/>
              <a:t>)</a:t>
            </a:r>
          </a:p>
          <a:p>
            <a:r>
              <a:rPr lang="en-GB" i="1" dirty="0"/>
              <a:t>Options</a:t>
            </a:r>
            <a:r>
              <a:rPr lang="en-GB" dirty="0"/>
              <a:t> are additional switches for the steps and/or your pipelines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E27DB461-BA42-45C7-A2C8-095A5C851FB3}"/>
              </a:ext>
            </a:extLst>
          </p:cNvPr>
          <p:cNvSpPr/>
          <p:nvPr/>
        </p:nvSpPr>
        <p:spPr>
          <a:xfrm>
            <a:off x="4533090" y="5826818"/>
            <a:ext cx="6387829" cy="690614"/>
          </a:xfrm>
          <a:prstGeom prst="wedgeEllipseCallout">
            <a:avLst>
              <a:gd name="adj1" fmla="val 60043"/>
              <a:gd name="adj2" fmla="val 66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And most important: I’m </a:t>
            </a:r>
            <a:r>
              <a:rPr lang="en-US" sz="2000" dirty="0" err="1"/>
              <a:t>Kanava</a:t>
            </a:r>
            <a:r>
              <a:rPr lang="en-US" sz="2000" dirty="0"/>
              <a:t>, the XProc logo!</a:t>
            </a:r>
            <a:r>
              <a:rPr lang="en-US" sz="2000" b="1" i="1" dirty="0"/>
              <a:t> 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231868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F8C1-9C4C-4D54-8868-98D27E15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43" y="148699"/>
            <a:ext cx="10515600" cy="868503"/>
          </a:xfrm>
        </p:spPr>
        <p:txBody>
          <a:bodyPr/>
          <a:lstStyle/>
          <a:p>
            <a:r>
              <a:rPr lang="en-US" b="1" dirty="0"/>
              <a:t>Goodbye and thank the fish, again!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7546-94E1-423A-8164-617B557A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55" y="1253331"/>
            <a:ext cx="10515600" cy="5093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Your</a:t>
            </a:r>
            <a:r>
              <a:rPr lang="nl-NL" dirty="0"/>
              <a:t> guide </a:t>
            </a:r>
            <a:r>
              <a:rPr lang="nl-NL" dirty="0" err="1"/>
              <a:t>today</a:t>
            </a:r>
            <a:r>
              <a:rPr lang="nl-NL" dirty="0"/>
              <a:t>: Erik Siegel – </a:t>
            </a:r>
            <a:r>
              <a:rPr lang="nl-NL" dirty="0">
                <a:hlinkClick r:id="rId2"/>
              </a:rPr>
              <a:t>erik@xatapult.nl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Specification</a:t>
            </a:r>
            <a:r>
              <a:rPr lang="nl-NL" dirty="0"/>
              <a:t>: </a:t>
            </a:r>
            <a:r>
              <a:rPr lang="en-GB" dirty="0">
                <a:hlinkClick r:id="rId3"/>
              </a:rPr>
              <a:t>https://spec.xproc.org/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Processors:</a:t>
            </a:r>
          </a:p>
          <a:p>
            <a:pPr lvl="1"/>
            <a:r>
              <a:rPr lang="en-GB" dirty="0"/>
              <a:t>Morgana: </a:t>
            </a:r>
            <a:r>
              <a:rPr lang="nl-NL" dirty="0">
                <a:hlinkClick r:id="rId4"/>
              </a:rPr>
              <a:t>https://www.xml-project.com/</a:t>
            </a:r>
            <a:endParaRPr lang="nl-NL" dirty="0"/>
          </a:p>
          <a:p>
            <a:pPr lvl="1"/>
            <a:r>
              <a:rPr lang="nl-NL" dirty="0" err="1"/>
              <a:t>Calabash</a:t>
            </a:r>
            <a:r>
              <a:rPr lang="nl-NL" dirty="0"/>
              <a:t>: </a:t>
            </a:r>
            <a:r>
              <a:rPr lang="en-GB" dirty="0">
                <a:hlinkClick r:id="rId5"/>
              </a:rPr>
              <a:t>https://xmlcalabash.com/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Articles on XProc: </a:t>
            </a:r>
            <a:r>
              <a:rPr lang="en-GB" dirty="0">
                <a:hlinkClick r:id="rId6"/>
              </a:rPr>
              <a:t>https://www.xml.com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Book: </a:t>
            </a:r>
            <a:r>
              <a:rPr lang="en-GB" dirty="0">
                <a:hlinkClick r:id="rId7"/>
              </a:rPr>
              <a:t>https://xmlpress.net/publications/xproc-3-0/</a:t>
            </a:r>
            <a:endParaRPr lang="en-GB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5A921EF-31BA-4A7F-95D3-A57EFDE6D66D}"/>
              </a:ext>
            </a:extLst>
          </p:cNvPr>
          <p:cNvSpPr/>
          <p:nvPr/>
        </p:nvSpPr>
        <p:spPr>
          <a:xfrm>
            <a:off x="7548663" y="1780162"/>
            <a:ext cx="4364477" cy="2289242"/>
          </a:xfrm>
          <a:prstGeom prst="wedgeEllipseCallout">
            <a:avLst>
              <a:gd name="adj1" fmla="val 43251"/>
              <a:gd name="adj2" fmla="val 159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See you!</a:t>
            </a:r>
          </a:p>
          <a:p>
            <a:pPr algn="ctr"/>
            <a:r>
              <a:rPr lang="en-US" sz="2800" dirty="0"/>
              <a:t>And remember, </a:t>
            </a:r>
            <a:r>
              <a:rPr lang="en-US" sz="2800" dirty="0" err="1"/>
              <a:t>Kanava</a:t>
            </a:r>
            <a:r>
              <a:rPr lang="en-US" sz="2800" dirty="0"/>
              <a:t> says: </a:t>
            </a:r>
          </a:p>
          <a:p>
            <a:pPr algn="ctr"/>
            <a:r>
              <a:rPr lang="en-US" sz="3200" b="1" i="1" dirty="0"/>
              <a:t>XProc</a:t>
            </a:r>
            <a:r>
              <a:rPr lang="en-US" sz="2800" b="1" i="1" dirty="0"/>
              <a:t> </a:t>
            </a:r>
            <a:r>
              <a:rPr lang="en-US" sz="3200" b="1" i="1" dirty="0"/>
              <a:t>rocks…</a:t>
            </a:r>
            <a:r>
              <a:rPr lang="en-US" sz="2800" b="1" i="1" dirty="0"/>
              <a:t> </a:t>
            </a:r>
            <a:endParaRPr lang="en-NL" sz="2800" b="1" i="1" dirty="0"/>
          </a:p>
        </p:txBody>
      </p:sp>
    </p:spTree>
    <p:extLst>
      <p:ext uri="{BB962C8B-B14F-4D97-AF65-F5344CB8AC3E}">
        <p14:creationId xmlns:p14="http://schemas.microsoft.com/office/powerpoint/2010/main" val="303603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9E39-AC31-4065-84F2-01C2DA93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" y="243732"/>
            <a:ext cx="10515600" cy="948902"/>
          </a:xfrm>
        </p:spPr>
        <p:txBody>
          <a:bodyPr/>
          <a:lstStyle/>
          <a:p>
            <a:r>
              <a:rPr lang="en-US" b="1" dirty="0"/>
              <a:t>Who Am I?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38D2-8565-4AF9-91CE-CD583FB0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1314028"/>
            <a:ext cx="759614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Content Engineer, XML Specialist, Technical Writer</a:t>
            </a:r>
          </a:p>
          <a:p>
            <a:r>
              <a:rPr lang="en-US" dirty="0"/>
              <a:t>Company: Xatapult</a:t>
            </a:r>
          </a:p>
          <a:p>
            <a:pPr lvl="1"/>
            <a:r>
              <a:rPr lang="en-US" dirty="0"/>
              <a:t>Groningen, The Netherlands</a:t>
            </a:r>
          </a:p>
          <a:p>
            <a:pPr lvl="1"/>
            <a:r>
              <a:rPr lang="en-US" dirty="0"/>
              <a:t>Customers mostly in publishing and standardization</a:t>
            </a:r>
          </a:p>
          <a:p>
            <a:r>
              <a:rPr lang="en-US" dirty="0"/>
              <a:t>Part of the XProc 3.0 editing committee</a:t>
            </a:r>
          </a:p>
          <a:p>
            <a:r>
              <a:rPr lang="en-US" dirty="0"/>
              <a:t>Writer of the XProc 3.0 Programmer Reference</a:t>
            </a:r>
          </a:p>
          <a:p>
            <a:r>
              <a:rPr lang="en-US" dirty="0"/>
              <a:t>Contact: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hlinkClick r:id="rId2"/>
              </a:rPr>
              <a:t>erik@xatapult.nl</a:t>
            </a:r>
            <a:br>
              <a:rPr lang="en-US" dirty="0"/>
            </a:br>
            <a:r>
              <a:rPr lang="en-US" dirty="0">
                <a:hlinkClick r:id="rId3"/>
              </a:rPr>
              <a:t>www.xatapult.com</a:t>
            </a:r>
            <a:br>
              <a:rPr lang="en-US" dirty="0"/>
            </a:br>
            <a:r>
              <a:rPr lang="nl-NL" dirty="0">
                <a:hlinkClick r:id="rId4"/>
              </a:rPr>
              <a:t>www.linkedin.com/in/esiegel/</a:t>
            </a:r>
            <a:br>
              <a:rPr lang="en-US" dirty="0"/>
            </a:br>
            <a:r>
              <a:rPr lang="en-US" sz="2200" dirty="0"/>
              <a:t>+31 6 53260792</a:t>
            </a:r>
            <a:endParaRPr lang="en-NL" dirty="0"/>
          </a:p>
        </p:txBody>
      </p:sp>
      <p:pic>
        <p:nvPicPr>
          <p:cNvPr id="5" name="Picture 4" descr="A picture containing person, tree, outdoor, plant&#10;&#10;Description automatically generated">
            <a:extLst>
              <a:ext uri="{FF2B5EF4-FFF2-40B4-BE49-F238E27FC236}">
                <a16:creationId xmlns:a16="http://schemas.microsoft.com/office/drawing/2014/main" id="{3FF018FF-B684-4C34-8584-00C9F7DBB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23217" y="683781"/>
            <a:ext cx="2549239" cy="19119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A48229B-4A12-469F-8AC5-7A26768867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824">
            <a:off x="7246928" y="2925754"/>
            <a:ext cx="3638738" cy="38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706B-E382-4329-A2C6-823C6039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do today?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F7EFC-5630-4142-AB25-C404D7629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Revisit options</a:t>
            </a:r>
          </a:p>
          <a:p>
            <a:pPr lvl="1"/>
            <a:r>
              <a:rPr lang="en-US" dirty="0"/>
              <a:t>Setting option with attributes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How to create, how to use</a:t>
            </a:r>
          </a:p>
          <a:p>
            <a:r>
              <a:rPr lang="en-US" dirty="0"/>
              <a:t>Core (or Compound) steps</a:t>
            </a:r>
          </a:p>
          <a:p>
            <a:pPr lvl="1"/>
            <a:r>
              <a:rPr lang="en-US" dirty="0"/>
              <a:t>Show example of multiple document handling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500C845B-0D97-4E2B-9A04-4B651A7FE826}"/>
              </a:ext>
            </a:extLst>
          </p:cNvPr>
          <p:cNvSpPr/>
          <p:nvPr/>
        </p:nvSpPr>
        <p:spPr>
          <a:xfrm>
            <a:off x="5648528" y="5693923"/>
            <a:ext cx="4925437" cy="692656"/>
          </a:xfrm>
          <a:prstGeom prst="wedgeEllipseCallout">
            <a:avLst>
              <a:gd name="adj1" fmla="val 70209"/>
              <a:gd name="adj2" fmla="val 81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Sounds </a:t>
            </a:r>
            <a:r>
              <a:rPr lang="en-US" sz="2000" dirty="0" err="1"/>
              <a:t>kinda</a:t>
            </a:r>
            <a:r>
              <a:rPr lang="en-US" sz="2000" dirty="0"/>
              <a:t> interesting, tell me more!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225616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8285296-C3D5-4994-9C0D-97EE250F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60" y="4330841"/>
            <a:ext cx="2293972" cy="27420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1448831-6ADD-4AB6-8BD5-B943A105415B}"/>
              </a:ext>
            </a:extLst>
          </p:cNvPr>
          <p:cNvSpPr/>
          <p:nvPr/>
        </p:nvSpPr>
        <p:spPr>
          <a:xfrm>
            <a:off x="2450546" y="1970611"/>
            <a:ext cx="2090441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options</a:t>
            </a:r>
            <a:endParaRPr lang="en-NL" sz="1400" b="1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Options revisited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285488" y="2434920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p:add-attribute</a:t>
            </a:r>
          </a:p>
        </p:txBody>
      </p:sp>
      <p:sp>
        <p:nvSpPr>
          <p:cNvPr id="9" name="Pijl: links 8">
            <a:extLst>
              <a:ext uri="{FF2B5EF4-FFF2-40B4-BE49-F238E27FC236}">
                <a16:creationId xmlns:a16="http://schemas.microsoft.com/office/drawing/2014/main" id="{498E1D22-727A-4B30-A05F-F3A43BE8AC63}"/>
              </a:ext>
            </a:extLst>
          </p:cNvPr>
          <p:cNvSpPr/>
          <p:nvPr/>
        </p:nvSpPr>
        <p:spPr>
          <a:xfrm>
            <a:off x="2140154" y="2636256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50179" y="1615879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50178" y="3863674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6B751D12-D1AD-43B2-9795-36E40C77F828}"/>
              </a:ext>
            </a:extLst>
          </p:cNvPr>
          <p:cNvSpPr txBox="1"/>
          <p:nvPr/>
        </p:nvSpPr>
        <p:spPr>
          <a:xfrm>
            <a:off x="2760939" y="2531358"/>
            <a:ext cx="1451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  <a:p>
            <a:r>
              <a:rPr lang="en-US" sz="1600" dirty="0"/>
              <a:t>attribute-name</a:t>
            </a:r>
          </a:p>
          <a:p>
            <a:r>
              <a:rPr lang="en-US" sz="1600" dirty="0"/>
              <a:t>attribute-value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F0558-E134-4087-9363-2722877F1828}"/>
              </a:ext>
            </a:extLst>
          </p:cNvPr>
          <p:cNvSpPr txBox="1"/>
          <p:nvPr/>
        </p:nvSpPr>
        <p:spPr>
          <a:xfrm>
            <a:off x="4792656" y="897318"/>
            <a:ext cx="66472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 an option’s value: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match="/*"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attribute-name="timestamp"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attribute-value="{current-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()}"/&gt;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Declare an option for your own step: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name="author" select="'Erik'"/&gt;</a:t>
            </a:r>
          </a:p>
          <a:p>
            <a:endParaRPr lang="en-GB" sz="2400" dirty="0"/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760CE86A-6DF8-4491-B207-663AC19836B7}"/>
              </a:ext>
            </a:extLst>
          </p:cNvPr>
          <p:cNvSpPr/>
          <p:nvPr/>
        </p:nvSpPr>
        <p:spPr>
          <a:xfrm>
            <a:off x="5648528" y="5693923"/>
            <a:ext cx="4925437" cy="692656"/>
          </a:xfrm>
          <a:prstGeom prst="wedgeEllipseCallout">
            <a:avLst>
              <a:gd name="adj1" fmla="val 70209"/>
              <a:gd name="adj2" fmla="val 81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Piece of cake, you’ve seen this last time…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326631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 animBg="1"/>
      <p:bldP spid="26" grpId="0" animBg="1"/>
      <p:bldP spid="16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463D-D86D-4682-8A02-5C3AA665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37" y="241029"/>
            <a:ext cx="10515600" cy="880015"/>
          </a:xfrm>
        </p:spPr>
        <p:txBody>
          <a:bodyPr/>
          <a:lstStyle/>
          <a:p>
            <a:r>
              <a:rPr lang="en-US" dirty="0"/>
              <a:t>Setting option’s values 1: Use attributes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24EF6-A755-477E-89A2-077559940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36" y="13846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match="/*"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attribute-name="timestamp"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attribute-value="{current-</a:t>
            </a:r>
            <a:r>
              <a:rPr lang="en-US" sz="20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()}"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 AVTs (Attribute-Value Templates)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en-US" dirty="0"/>
              <a:t> to insert XPath expressions</a:t>
            </a:r>
          </a:p>
          <a:p>
            <a:r>
              <a:rPr lang="en-US" dirty="0"/>
              <a:t>Works only for:</a:t>
            </a:r>
          </a:p>
          <a:p>
            <a:pPr lvl="1"/>
            <a:r>
              <a:rPr lang="en-US" dirty="0"/>
              <a:t>Simple atomic values (strings, integers, </a:t>
            </a:r>
            <a:r>
              <a:rPr lang="en-US" dirty="0" err="1"/>
              <a:t>booleans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Single values (so no sequences!)</a:t>
            </a:r>
          </a:p>
          <a:p>
            <a:pPr lvl="1"/>
            <a:r>
              <a:rPr lang="en-US" dirty="0"/>
              <a:t>Map and array typed values, for instance: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p:xslt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parameters="map{ ‘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myparam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’: ‘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myvalue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’}"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13120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1C57-5358-4A1C-B466-1E21FE16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83" y="-56407"/>
            <a:ext cx="10964694" cy="1325563"/>
          </a:xfrm>
        </p:spPr>
        <p:txBody>
          <a:bodyPr/>
          <a:lstStyle/>
          <a:p>
            <a:r>
              <a:rPr lang="en-US" dirty="0"/>
              <a:t>Setting option values 2: Use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BCD9A2-689D-4358-9F19-EFF4DB168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36" y="1384637"/>
            <a:ext cx="11308404" cy="2746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See: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markupuk-2020/101-B/example-1/example-1a.xpl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name="attribute-name" select="'timestamp'"/&gt;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name="attribute-value" select="current-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32B2FFAF-7049-4C11-AEC5-685096F64583}"/>
              </a:ext>
            </a:extLst>
          </p:cNvPr>
          <p:cNvSpPr/>
          <p:nvPr/>
        </p:nvSpPr>
        <p:spPr>
          <a:xfrm>
            <a:off x="5648528" y="5000017"/>
            <a:ext cx="4925437" cy="1386562"/>
          </a:xfrm>
          <a:prstGeom prst="wedgeEllipseCallout">
            <a:avLst>
              <a:gd name="adj1" fmla="val 70209"/>
              <a:gd name="adj2" fmla="val 63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Much more verbose, but sometimes you can’t do without…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222210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7FF5-5125-46A1-B2FC-B1D47DFF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34" y="183543"/>
            <a:ext cx="10515600" cy="983777"/>
          </a:xfrm>
        </p:spPr>
        <p:txBody>
          <a:bodyPr/>
          <a:lstStyle/>
          <a:p>
            <a:r>
              <a:rPr lang="en-US" dirty="0"/>
              <a:t>To quote or not to quote…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F575E-DC72-46AE-8C12-8E6D1D614887}"/>
              </a:ext>
            </a:extLst>
          </p:cNvPr>
          <p:cNvSpPr txBox="1"/>
          <p:nvPr/>
        </p:nvSpPr>
        <p:spPr>
          <a:xfrm>
            <a:off x="3638145" y="2535353"/>
            <a:ext cx="826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'/*'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C6804-9C08-458C-8913-F794A6E70585}"/>
              </a:ext>
            </a:extLst>
          </p:cNvPr>
          <p:cNvSpPr txBox="1"/>
          <p:nvPr/>
        </p:nvSpPr>
        <p:spPr>
          <a:xfrm>
            <a:off x="337225" y="1316476"/>
            <a:ext cx="6355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match="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…</a:t>
            </a:r>
            <a:endParaRPr lang="en-GB" sz="2400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E499CA82-A942-4234-A53A-65B77BE163EF}"/>
              </a:ext>
            </a:extLst>
          </p:cNvPr>
          <p:cNvSpPr/>
          <p:nvPr/>
        </p:nvSpPr>
        <p:spPr>
          <a:xfrm rot="522402">
            <a:off x="5609391" y="1908132"/>
            <a:ext cx="4644443" cy="3696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???</a:t>
            </a:r>
            <a:endParaRPr lang="en-GB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8DC4C-AD08-4688-B79C-DDBFA36C75F0}"/>
              </a:ext>
            </a:extLst>
          </p:cNvPr>
          <p:cNvSpPr txBox="1"/>
          <p:nvPr/>
        </p:nvSpPr>
        <p:spPr>
          <a:xfrm>
            <a:off x="402076" y="3384395"/>
            <a:ext cx="111219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2400" dirty="0"/>
              <a:t> option needs an XPath expression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Passed to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GB" sz="2400" dirty="0"/>
              <a:t> as a 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Processed </a:t>
            </a:r>
            <a:r>
              <a:rPr lang="en-GB" sz="2400" i="1" dirty="0"/>
              <a:t>by the step itself</a:t>
            </a:r>
            <a:r>
              <a:rPr lang="en-GB" sz="2400" dirty="0"/>
              <a:t>, not by the surrounding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An attribute’s value is just an atomic value (with the AVTs expanded)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Any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sz="2400" dirty="0"/>
              <a:t> attribute in a pipeline contains an XPath expression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This will be processed </a:t>
            </a:r>
            <a:r>
              <a:rPr lang="en-GB" sz="2400" i="1" dirty="0"/>
              <a:t>by the pipeline</a:t>
            </a:r>
            <a:r>
              <a:rPr lang="en-GB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The resulting </a:t>
            </a:r>
            <a:r>
              <a:rPr lang="en-GB" sz="2400" i="1" dirty="0"/>
              <a:t>value</a:t>
            </a:r>
            <a:r>
              <a:rPr lang="en-GB" sz="2400" dirty="0"/>
              <a:t> will be passed to the step</a:t>
            </a:r>
          </a:p>
        </p:txBody>
      </p:sp>
    </p:spTree>
    <p:extLst>
      <p:ext uri="{BB962C8B-B14F-4D97-AF65-F5344CB8AC3E}">
        <p14:creationId xmlns:p14="http://schemas.microsoft.com/office/powerpoint/2010/main" val="157418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ystem Service Exception error on Windows 10 [FIXED]">
            <a:extLst>
              <a:ext uri="{FF2B5EF4-FFF2-40B4-BE49-F238E27FC236}">
                <a16:creationId xmlns:a16="http://schemas.microsoft.com/office/drawing/2014/main" id="{DB09A624-1EFA-42C2-82AC-1C7BA2E91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08" y="-66617"/>
            <a:ext cx="2036323" cy="203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B91C57-5358-4A1C-B466-1E21FE16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75" y="166028"/>
            <a:ext cx="10964694" cy="1325563"/>
          </a:xfrm>
        </p:spPr>
        <p:txBody>
          <a:bodyPr/>
          <a:lstStyle/>
          <a:p>
            <a:r>
              <a:rPr lang="en-US" dirty="0"/>
              <a:t>Don’t try this at home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BCD9A2-689D-4358-9F19-EFF4DB168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36" y="1384637"/>
            <a:ext cx="11308404" cy="4892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See: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markupuk-2020/101-B/example-1/example-1b.xpl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select="/*"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name="attribute-name" select="'timestamp'"/&gt;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name="attribute-value" select="current-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dirty="0"/>
              <a:t> will be executed against the implicit connection</a:t>
            </a:r>
          </a:p>
          <a:p>
            <a:r>
              <a:rPr lang="en-US" dirty="0"/>
              <a:t>Result passed as option’s value: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This is a piece of text to demonstrate …</a:t>
            </a:r>
          </a:p>
          <a:p>
            <a:r>
              <a:rPr lang="en-US" dirty="0"/>
              <a:t>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dirty="0"/>
              <a:t> option expects a valid XPath expression, which this is not… </a:t>
            </a:r>
          </a:p>
          <a:p>
            <a:r>
              <a:rPr lang="en-US" dirty="0"/>
              <a:t>Result: Error…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482FE-ED25-4131-A2D8-DC6303A5E9F3}"/>
              </a:ext>
            </a:extLst>
          </p:cNvPr>
          <p:cNvSpPr txBox="1"/>
          <p:nvPr/>
        </p:nvSpPr>
        <p:spPr>
          <a:xfrm>
            <a:off x="8048017" y="1969706"/>
            <a:ext cx="243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No more quotes…</a:t>
            </a:r>
            <a:endParaRPr lang="en-GB" b="1" i="1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225F9FE-A806-4E5A-BB8D-8A2B635C9758}"/>
              </a:ext>
            </a:extLst>
          </p:cNvPr>
          <p:cNvSpPr/>
          <p:nvPr/>
        </p:nvSpPr>
        <p:spPr>
          <a:xfrm rot="20597933">
            <a:off x="7094895" y="2284703"/>
            <a:ext cx="940341" cy="2269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9054EB13-C7AD-45FE-B3CE-2E68AF6CCCDF}"/>
              </a:ext>
            </a:extLst>
          </p:cNvPr>
          <p:cNvSpPr/>
          <p:nvPr/>
        </p:nvSpPr>
        <p:spPr>
          <a:xfrm>
            <a:off x="8829472" y="5858043"/>
            <a:ext cx="1744493" cy="528536"/>
          </a:xfrm>
          <a:prstGeom prst="wedgeEllipseCallout">
            <a:avLst>
              <a:gd name="adj1" fmla="val 109050"/>
              <a:gd name="adj2" fmla="val 91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$!$#@!…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301411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1379-0010-48D6-A412-A7C23A8A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15" y="73296"/>
            <a:ext cx="10990634" cy="1325563"/>
          </a:xfrm>
        </p:spPr>
        <p:txBody>
          <a:bodyPr/>
          <a:lstStyle/>
          <a:p>
            <a:r>
              <a:rPr lang="en-US" dirty="0"/>
              <a:t>Some use-cases for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9767-DA72-4B3B-B264-DE368F671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83" y="1398859"/>
            <a:ext cx="1099063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you need to pass something more complex than a single atomic value:</a:t>
            </a:r>
            <a:br>
              <a:rPr lang="en-US" dirty="0"/>
            </a:br>
            <a:r>
              <a:rPr lang="en-US" dirty="0"/>
              <a:t>See: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markupuk-2020/101-B/example-1/example-1c.xpl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/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p:directory-list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path="."&gt;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name="include-filter" select="('\.txt$', '\.xml$')"/&gt;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p:directory-list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If you want to process your XPath expression against something floating out of another port:</a:t>
            </a:r>
            <a:br>
              <a:rPr lang="en-US" dirty="0"/>
            </a:br>
            <a:br>
              <a:rPr lang="en-US" sz="2000" dirty="0"/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name="attribute-value" select="/*/@status"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pipe="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some-port@some-step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0" indent="0">
              <a:buNone/>
            </a:pPr>
            <a:br>
              <a:rPr lang="en-US" dirty="0"/>
            </a:br>
            <a:endParaRPr lang="en-GB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6DF1319B-2F30-433A-9A4F-17CB7EA8379D}"/>
              </a:ext>
            </a:extLst>
          </p:cNvPr>
          <p:cNvSpPr/>
          <p:nvPr/>
        </p:nvSpPr>
        <p:spPr>
          <a:xfrm>
            <a:off x="2918298" y="5298331"/>
            <a:ext cx="7655667" cy="1088247"/>
          </a:xfrm>
          <a:prstGeom prst="wedgeEllipseCallout">
            <a:avLst>
              <a:gd name="adj1" fmla="val 62077"/>
              <a:gd name="adj2" fmla="val 68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It’s getting complicated…</a:t>
            </a:r>
            <a:br>
              <a:rPr lang="en-US" sz="2000" dirty="0"/>
            </a:br>
            <a:r>
              <a:rPr lang="en-US" sz="2000" dirty="0"/>
              <a:t>Don’t worry, most of the times setting options will be really simple!</a:t>
            </a:r>
            <a:endParaRPr lang="en-NL" sz="2000" b="1" i="1" dirty="0"/>
          </a:p>
        </p:txBody>
      </p:sp>
    </p:spTree>
    <p:extLst>
      <p:ext uri="{BB962C8B-B14F-4D97-AF65-F5344CB8AC3E}">
        <p14:creationId xmlns:p14="http://schemas.microsoft.com/office/powerpoint/2010/main" val="357815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3650</TotalTime>
  <Words>1564</Words>
  <Application>Microsoft Office PowerPoint</Application>
  <PresentationFormat>Widescreen</PresentationFormat>
  <Paragraphs>227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Kantoorthema</vt:lpstr>
      <vt:lpstr>Introduction to XProc 3.0 – Part 2</vt:lpstr>
      <vt:lpstr>What have we learned in part 1?</vt:lpstr>
      <vt:lpstr>What are we going to do today?</vt:lpstr>
      <vt:lpstr>Options revisited</vt:lpstr>
      <vt:lpstr>Setting option’s values 1: Use attributes</vt:lpstr>
      <vt:lpstr>Setting option values 2: Use &lt;p:with-option&gt;</vt:lpstr>
      <vt:lpstr>To quote or not to quote…</vt:lpstr>
      <vt:lpstr>Don’t try this at home</vt:lpstr>
      <vt:lpstr>Some use-cases for &lt;p:with-option&gt;</vt:lpstr>
      <vt:lpstr>Variables</vt:lpstr>
      <vt:lpstr>Variables with values from document</vt:lpstr>
      <vt:lpstr>Variables with values from additional document</vt:lpstr>
      <vt:lpstr>The core (or compound) steps</vt:lpstr>
      <vt:lpstr>Use p:for-each to split a document </vt:lpstr>
      <vt:lpstr>Count the documents flowing through</vt:lpstr>
      <vt:lpstr>Output the resulting filenames</vt:lpstr>
      <vt:lpstr>Output the resulting filenames, using p:viewport</vt:lpstr>
      <vt:lpstr>Only store files marked enabled</vt:lpstr>
      <vt:lpstr>Wrap up:</vt:lpstr>
      <vt:lpstr>Goodbye and thank the fish, again!</vt:lpstr>
      <vt:lpstr>Who Am 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196</cp:revision>
  <dcterms:created xsi:type="dcterms:W3CDTF">2018-12-04T10:13:22Z</dcterms:created>
  <dcterms:modified xsi:type="dcterms:W3CDTF">2020-05-25T12:16:38Z</dcterms:modified>
</cp:coreProperties>
</file>