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47" r:id="rId10"/>
    <p:sldId id="33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5944" autoAdjust="0"/>
  </p:normalViewPr>
  <p:slideViewPr>
    <p:cSldViewPr snapToGrid="0">
      <p:cViewPr varScale="1">
        <p:scale>
          <a:sx n="104" d="100"/>
          <a:sy n="104" d="100"/>
        </p:scale>
        <p:origin x="1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atapult/markupuk-2020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s://www.linkedin.com/in/esieg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6CF8EF-CC07-42E4-9E28-A26EAA7E5340}"/>
              </a:ext>
            </a:extLst>
          </p:cNvPr>
          <p:cNvSpPr/>
          <p:nvPr/>
        </p:nvSpPr>
        <p:spPr>
          <a:xfrm>
            <a:off x="10842718" y="6217155"/>
            <a:ext cx="1400294" cy="71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8745-2808-448D-ABFA-8A7ECA86B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2" y="2082707"/>
            <a:ext cx="5215848" cy="36485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802" y="-456000"/>
            <a:ext cx="10927034" cy="1676174"/>
          </a:xfrm>
        </p:spPr>
        <p:txBody>
          <a:bodyPr>
            <a:normAutofit/>
          </a:bodyPr>
          <a:lstStyle/>
          <a:p>
            <a:r>
              <a:rPr lang="en-US" b="1" dirty="0"/>
              <a:t>Working with zip files in XProc 3.0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57FE0A-2D69-4A14-89BE-72512FEA443D}"/>
              </a:ext>
            </a:extLst>
          </p:cNvPr>
          <p:cNvSpPr/>
          <p:nvPr/>
        </p:nvSpPr>
        <p:spPr>
          <a:xfrm>
            <a:off x="63633" y="1708762"/>
            <a:ext cx="3240064" cy="1252425"/>
          </a:xfrm>
          <a:prstGeom prst="wedgeEllipseCallout">
            <a:avLst>
              <a:gd name="adj1" fmla="val 38579"/>
              <a:gd name="adj2" fmla="val 133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Now you’ll see what I’m capable of!</a:t>
            </a:r>
            <a:endParaRPr lang="en-GB" sz="2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22BF6B-E622-4F61-A670-032570FA0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2" y="6266048"/>
            <a:ext cx="1295196" cy="400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8B525-EEA8-4AAE-86B5-4E9F982BED36}"/>
              </a:ext>
            </a:extLst>
          </p:cNvPr>
          <p:cNvSpPr txBox="1"/>
          <p:nvPr/>
        </p:nvSpPr>
        <p:spPr>
          <a:xfrm>
            <a:off x="864066" y="5939406"/>
            <a:ext cx="102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for this webinar: </a:t>
            </a:r>
            <a:r>
              <a:rPr lang="en-GB" sz="2400" dirty="0">
                <a:hlinkClick r:id="rId5"/>
              </a:rPr>
              <a:t>https://github.com/xatapult/markupuk-2020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D8C-74BD-486A-8AB1-3A5D623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8" y="280143"/>
            <a:ext cx="10515600" cy="801787"/>
          </a:xfrm>
        </p:spPr>
        <p:txBody>
          <a:bodyPr/>
          <a:lstStyle/>
          <a:p>
            <a:r>
              <a:rPr lang="en-US" dirty="0"/>
              <a:t>What’s the input?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0830A-0CA3-478F-843F-2934BF54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83" y="4995673"/>
            <a:ext cx="1923325" cy="158218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CAC1A-6477-4937-9AD4-E1C39E3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" y="1669097"/>
            <a:ext cx="1568069" cy="15439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8717A5-68D4-462D-80F7-3C362407EAE4}"/>
              </a:ext>
            </a:extLst>
          </p:cNvPr>
          <p:cNvSpPr/>
          <p:nvPr/>
        </p:nvSpPr>
        <p:spPr>
          <a:xfrm rot="3775557">
            <a:off x="700225" y="3802740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A08A2-7F51-4508-AD4D-2933CAB31E48}"/>
              </a:ext>
            </a:extLst>
          </p:cNvPr>
          <p:cNvSpPr txBox="1"/>
          <p:nvPr/>
        </p:nvSpPr>
        <p:spPr>
          <a:xfrm>
            <a:off x="3605596" y="1630423"/>
            <a:ext cx="5113706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logo"/&gt;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D5D01-394B-42A8-9B3E-A202AF1FBE64}"/>
              </a:ext>
            </a:extLst>
          </p:cNvPr>
          <p:cNvCxnSpPr/>
          <p:nvPr/>
        </p:nvCxnSpPr>
        <p:spPr>
          <a:xfrm flipV="1">
            <a:off x="1902472" y="2626191"/>
            <a:ext cx="1629452" cy="303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9E37-49A7-4E47-8B5D-1D6EE46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6" y="266333"/>
            <a:ext cx="10515600" cy="809294"/>
          </a:xfrm>
        </p:spPr>
        <p:txBody>
          <a:bodyPr/>
          <a:lstStyle/>
          <a:p>
            <a:r>
              <a:rPr lang="en-US" dirty="0"/>
              <a:t>What’s the desired output?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1010F-44C5-4921-ADB4-C929547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7" y="1404984"/>
            <a:ext cx="2027801" cy="21374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D2F52-CCA8-4A8C-B3A3-628D9E84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94" y="3624014"/>
            <a:ext cx="1663883" cy="2883218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3B8650-A275-4AEE-A362-3B64659A5D77}"/>
              </a:ext>
            </a:extLst>
          </p:cNvPr>
          <p:cNvSpPr/>
          <p:nvPr/>
        </p:nvSpPr>
        <p:spPr>
          <a:xfrm rot="2213394">
            <a:off x="1601806" y="3885226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0E22C-A87D-4359-9FD7-6E7733AE1611}"/>
              </a:ext>
            </a:extLst>
          </p:cNvPr>
          <p:cNvSpPr txBox="1"/>
          <p:nvPr/>
        </p:nvSpPr>
        <p:spPr>
          <a:xfrm>
            <a:off x="5646822" y="1136065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E3CF9-45C1-4058-B025-95B8C1428582}"/>
              </a:ext>
            </a:extLst>
          </p:cNvPr>
          <p:cNvCxnSpPr>
            <a:cxnSpLocks/>
          </p:cNvCxnSpPr>
          <p:nvPr/>
        </p:nvCxnSpPr>
        <p:spPr>
          <a:xfrm flipV="1">
            <a:off x="2253498" y="2231189"/>
            <a:ext cx="3328242" cy="915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F8267-651F-4B50-945B-189828C5611B}"/>
              </a:ext>
            </a:extLst>
          </p:cNvPr>
          <p:cNvSpPr txBox="1"/>
          <p:nvPr/>
        </p:nvSpPr>
        <p:spPr>
          <a:xfrm>
            <a:off x="7020511" y="5227353"/>
            <a:ext cx="5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 course using an XProc 3.0 pipeline…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E6C11-D39D-44F5-A8CB-C5E028871472}"/>
              </a:ext>
            </a:extLst>
          </p:cNvPr>
          <p:cNvSpPr/>
          <p:nvPr/>
        </p:nvSpPr>
        <p:spPr>
          <a:xfrm>
            <a:off x="5613362" y="2460081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31CE8-EF60-410D-B019-B45A2ECB3733}"/>
              </a:ext>
            </a:extLst>
          </p:cNvPr>
          <p:cNvSpPr/>
          <p:nvPr/>
        </p:nvSpPr>
        <p:spPr>
          <a:xfrm>
            <a:off x="905526" y="2179186"/>
            <a:ext cx="1658892" cy="525755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476701" y="2370506"/>
            <a:ext cx="2747534" cy="50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manifest:</a:t>
            </a:r>
          </a:p>
          <a:p>
            <a:pPr algn="ctr"/>
            <a:r>
              <a:rPr lang="en-US" dirty="0"/>
              <a:t>&lt;</a:t>
            </a:r>
            <a:r>
              <a:rPr lang="en-US" dirty="0" err="1"/>
              <a:t>p:archive-manifest</a:t>
            </a:r>
            <a:r>
              <a:rPr lang="en-US" dirty="0"/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4" y="31266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E8187-B524-47A3-A0EC-E610201CA5B5}"/>
              </a:ext>
            </a:extLst>
          </p:cNvPr>
          <p:cNvSpPr/>
          <p:nvPr/>
        </p:nvSpPr>
        <p:spPr>
          <a:xfrm>
            <a:off x="6868271" y="2036815"/>
            <a:ext cx="3003781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9872052" y="2036814"/>
            <a:ext cx="1222090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BEC25-9B47-43AD-AE5A-C2B27BE7FFD3}"/>
              </a:ext>
            </a:extLst>
          </p:cNvPr>
          <p:cNvSpPr txBox="1"/>
          <p:nvPr/>
        </p:nvSpPr>
        <p:spPr>
          <a:xfrm>
            <a:off x="7297866" y="835684"/>
            <a:ext cx="15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zip file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685D1-3AA2-4FAD-880D-C0DAD13C991D}"/>
              </a:ext>
            </a:extLst>
          </p:cNvPr>
          <p:cNvSpPr txBox="1"/>
          <p:nvPr/>
        </p:nvSpPr>
        <p:spPr>
          <a:xfrm>
            <a:off x="9253063" y="835684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in zip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B87EC-340C-4640-9D24-5363297D467E}"/>
              </a:ext>
            </a:extLst>
          </p:cNvPr>
          <p:cNvCxnSpPr/>
          <p:nvPr/>
        </p:nvCxnSpPr>
        <p:spPr>
          <a:xfrm>
            <a:off x="7856906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48019-8107-4BA9-ADDE-4973D1B806E0}"/>
              </a:ext>
            </a:extLst>
          </p:cNvPr>
          <p:cNvCxnSpPr/>
          <p:nvPr/>
        </p:nvCxnSpPr>
        <p:spPr>
          <a:xfrm>
            <a:off x="10054788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2C9013-F97F-45B5-8D55-6BA231E2D562}"/>
              </a:ext>
            </a:extLst>
          </p:cNvPr>
          <p:cNvSpPr/>
          <p:nvPr/>
        </p:nvSpPr>
        <p:spPr>
          <a:xfrm>
            <a:off x="1408436" y="1577448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1F2B1-FDE3-4946-9A50-0623174E77C5}"/>
              </a:ext>
            </a:extLst>
          </p:cNvPr>
          <p:cNvCxnSpPr>
            <a:cxnSpLocks/>
          </p:cNvCxnSpPr>
          <p:nvPr/>
        </p:nvCxnSpPr>
        <p:spPr>
          <a:xfrm>
            <a:off x="1799186" y="3017303"/>
            <a:ext cx="3032833" cy="310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26BD5D-512D-4318-BBB8-B9F67468C84E}"/>
              </a:ext>
            </a:extLst>
          </p:cNvPr>
          <p:cNvSpPr txBox="1"/>
          <p:nvPr/>
        </p:nvSpPr>
        <p:spPr>
          <a:xfrm>
            <a:off x="251209" y="6154616"/>
            <a:ext cx="957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markupuk-2020/zip-handling/example/zip-add-new-logo-1.xpl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96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528705" y="238068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7" y="18265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F9E7E2-10F7-4BB5-94C9-4A8F5B1DB9A3}"/>
              </a:ext>
            </a:extLst>
          </p:cNvPr>
          <p:cNvSpPr/>
          <p:nvPr/>
        </p:nvSpPr>
        <p:spPr>
          <a:xfrm>
            <a:off x="528705" y="3417151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4936749" y="4181973"/>
            <a:ext cx="6573424" cy="957736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274510-F6EB-4E4F-8445-0A9953685C3E}"/>
              </a:ext>
            </a:extLst>
          </p:cNvPr>
          <p:cNvSpPr/>
          <p:nvPr/>
        </p:nvSpPr>
        <p:spPr>
          <a:xfrm>
            <a:off x="1469107" y="1499442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090FA-A767-41C0-9E24-373C4ACAFECF}"/>
              </a:ext>
            </a:extLst>
          </p:cNvPr>
          <p:cNvSpPr/>
          <p:nvPr/>
        </p:nvSpPr>
        <p:spPr>
          <a:xfrm>
            <a:off x="1422159" y="2813260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F8B8F-8780-4BD5-8B7F-9893824AA73D}"/>
              </a:ext>
            </a:extLst>
          </p:cNvPr>
          <p:cNvCxnSpPr>
            <a:cxnSpLocks/>
          </p:cNvCxnSpPr>
          <p:nvPr/>
        </p:nvCxnSpPr>
        <p:spPr>
          <a:xfrm>
            <a:off x="1626486" y="4074713"/>
            <a:ext cx="3209867" cy="488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2F7157-7836-4360-9E56-BF5F67740CAA}"/>
              </a:ext>
            </a:extLst>
          </p:cNvPr>
          <p:cNvSpPr txBox="1"/>
          <p:nvPr/>
        </p:nvSpPr>
        <p:spPr>
          <a:xfrm>
            <a:off x="6851212" y="5305939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on disk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75138-25FC-4C71-959C-C250C11719C1}"/>
              </a:ext>
            </a:extLst>
          </p:cNvPr>
          <p:cNvCxnSpPr>
            <a:cxnSpLocks/>
          </p:cNvCxnSpPr>
          <p:nvPr/>
        </p:nvCxnSpPr>
        <p:spPr>
          <a:xfrm flipV="1">
            <a:off x="7606602" y="4884234"/>
            <a:ext cx="47595" cy="454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D1CD64-2EF1-41A4-9766-5BF3A6880D70}"/>
              </a:ext>
            </a:extLst>
          </p:cNvPr>
          <p:cNvSpPr txBox="1"/>
          <p:nvPr/>
        </p:nvSpPr>
        <p:spPr>
          <a:xfrm>
            <a:off x="246184" y="6315389"/>
            <a:ext cx="957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markupuk-2020/zip-handling/example/zip-add-new-logo-2.xpl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2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02" y="37333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8767695" y="227119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9646704" y="2735617"/>
            <a:ext cx="372694" cy="171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02913-90EB-4688-9668-4877BD758FC6}"/>
              </a:ext>
            </a:extLst>
          </p:cNvPr>
          <p:cNvSpPr txBox="1"/>
          <p:nvPr/>
        </p:nvSpPr>
        <p:spPr>
          <a:xfrm>
            <a:off x="495115" y="4900792"/>
            <a:ext cx="1157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2 documents in the archive with property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same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/>
              <a:t> in the manifest!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A3199-F76C-4D88-8B72-796F9DD36171}"/>
              </a:ext>
            </a:extLst>
          </p:cNvPr>
          <p:cNvSpPr txBox="1"/>
          <p:nvPr/>
        </p:nvSpPr>
        <p:spPr>
          <a:xfrm>
            <a:off x="1574662" y="1554993"/>
            <a:ext cx="53881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file:///.../input/input.zip/demo.html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9718930" y="162466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AD7FD-B1AF-4298-A199-575AA5306313}"/>
              </a:ext>
            </a:extLst>
          </p:cNvPr>
          <p:cNvCxnSpPr>
            <a:cxnSpLocks/>
          </p:cNvCxnSpPr>
          <p:nvPr/>
        </p:nvCxnSpPr>
        <p:spPr>
          <a:xfrm flipH="1" flipV="1">
            <a:off x="6993821" y="1775237"/>
            <a:ext cx="1480640" cy="132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630A65-AAE3-4BA2-A2D7-FD3DFF87E74A}"/>
              </a:ext>
            </a:extLst>
          </p:cNvPr>
          <p:cNvCxnSpPr>
            <a:cxnSpLocks/>
          </p:cNvCxnSpPr>
          <p:nvPr/>
        </p:nvCxnSpPr>
        <p:spPr>
          <a:xfrm flipH="1" flipV="1">
            <a:off x="6439061" y="3286486"/>
            <a:ext cx="2066007" cy="642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CBD08-046B-4997-BD96-1EA305500074}"/>
              </a:ext>
            </a:extLst>
          </p:cNvPr>
          <p:cNvSpPr txBox="1"/>
          <p:nvPr/>
        </p:nvSpPr>
        <p:spPr>
          <a:xfrm>
            <a:off x="853590" y="3096348"/>
            <a:ext cx="55316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E061FEEA-DD96-434E-AA74-2DC06FF710CB}"/>
              </a:ext>
            </a:extLst>
          </p:cNvPr>
          <p:cNvSpPr/>
          <p:nvPr/>
        </p:nvSpPr>
        <p:spPr>
          <a:xfrm>
            <a:off x="8558631" y="2847457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692C727-9CDD-4666-A059-527D1E026D10}"/>
              </a:ext>
            </a:extLst>
          </p:cNvPr>
          <p:cNvSpPr/>
          <p:nvPr/>
        </p:nvSpPr>
        <p:spPr>
          <a:xfrm>
            <a:off x="8558631" y="3583352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9BCE-2D4F-43D0-A2E9-F266D4792F0E}"/>
              </a:ext>
            </a:extLst>
          </p:cNvPr>
          <p:cNvSpPr txBox="1"/>
          <p:nvPr/>
        </p:nvSpPr>
        <p:spPr>
          <a:xfrm>
            <a:off x="251209" y="6154616"/>
            <a:ext cx="957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markupuk-2020/zip-handling/example/zip-add-new-logo-3.xpl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07" y="47146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7489500" y="236932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8368509" y="2833747"/>
            <a:ext cx="372694" cy="126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8440735" y="172279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7489500" y="422882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95409A9-8FE8-40BA-A53C-7B3F7DEF5F81}"/>
              </a:ext>
            </a:extLst>
          </p:cNvPr>
          <p:cNvSpPr/>
          <p:nvPr/>
        </p:nvSpPr>
        <p:spPr>
          <a:xfrm>
            <a:off x="8368509" y="4740914"/>
            <a:ext cx="372694" cy="156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4653-6439-4858-832D-A5EC08DF9924}"/>
              </a:ext>
            </a:extLst>
          </p:cNvPr>
          <p:cNvSpPr txBox="1"/>
          <p:nvPr/>
        </p:nvSpPr>
        <p:spPr>
          <a:xfrm>
            <a:off x="437805" y="988212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D8C66-6A0D-468C-B0EB-983E562D465B}"/>
              </a:ext>
            </a:extLst>
          </p:cNvPr>
          <p:cNvSpPr/>
          <p:nvPr/>
        </p:nvSpPr>
        <p:spPr>
          <a:xfrm>
            <a:off x="404345" y="2312228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8880-BF87-4709-A08A-17F50E3B1A21}"/>
              </a:ext>
            </a:extLst>
          </p:cNvPr>
          <p:cNvSpPr txBox="1"/>
          <p:nvPr/>
        </p:nvSpPr>
        <p:spPr>
          <a:xfrm>
            <a:off x="1032293" y="3936168"/>
            <a:ext cx="554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changes in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properties!</a:t>
            </a:r>
            <a:endParaRPr lang="en-GB" sz="2400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EA84E3B7-40E1-4406-9A1C-37B37C3D6214}"/>
              </a:ext>
            </a:extLst>
          </p:cNvPr>
          <p:cNvSpPr/>
          <p:nvPr/>
        </p:nvSpPr>
        <p:spPr>
          <a:xfrm>
            <a:off x="7338143" y="2809365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EFF02E8-D58D-4F6A-9D2A-BDBFE13D248C}"/>
              </a:ext>
            </a:extLst>
          </p:cNvPr>
          <p:cNvSpPr/>
          <p:nvPr/>
        </p:nvSpPr>
        <p:spPr>
          <a:xfrm>
            <a:off x="7338143" y="3545260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790221-BBB1-4B90-A27B-C620D9FA974E}"/>
              </a:ext>
            </a:extLst>
          </p:cNvPr>
          <p:cNvSpPr/>
          <p:nvPr/>
        </p:nvSpPr>
        <p:spPr>
          <a:xfrm>
            <a:off x="7242507" y="4761057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(changed)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355B3D6-C7C4-4DF7-8CA0-3FF165D139E6}"/>
              </a:ext>
            </a:extLst>
          </p:cNvPr>
          <p:cNvSpPr/>
          <p:nvPr/>
        </p:nvSpPr>
        <p:spPr>
          <a:xfrm>
            <a:off x="7242507" y="5496952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B43E1-C5CC-433E-9133-E5AF741DACB2}"/>
              </a:ext>
            </a:extLst>
          </p:cNvPr>
          <p:cNvSpPr txBox="1"/>
          <p:nvPr/>
        </p:nvSpPr>
        <p:spPr>
          <a:xfrm>
            <a:off x="130629" y="6389583"/>
            <a:ext cx="957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markupuk-2020/zip-handling/example/zip-add-new-logo-4.xpl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19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160F47F-F1A0-4E81-AA9C-BFFFB167490F}"/>
              </a:ext>
            </a:extLst>
          </p:cNvPr>
          <p:cNvSpPr/>
          <p:nvPr/>
        </p:nvSpPr>
        <p:spPr>
          <a:xfrm>
            <a:off x="3704845" y="4243724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img</a:t>
            </a:r>
            <a:r>
              <a:rPr lang="en-US" sz="800" b="1" dirty="0">
                <a:solidFill>
                  <a:schemeClr val="tx1"/>
                </a:solidFill>
              </a:rPr>
              <a:t>/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old.png</a:t>
            </a:r>
            <a:endParaRPr lang="en-GB" sz="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8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70812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87397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55679" y="4114409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6"/>
            <a:ext cx="2433704" cy="1135845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85764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43756" y="5275299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AB49CCD-18AE-4FEB-A3F3-C47A46D4D890}"/>
              </a:ext>
            </a:extLst>
          </p:cNvPr>
          <p:cNvSpPr/>
          <p:nvPr/>
        </p:nvSpPr>
        <p:spPr>
          <a:xfrm>
            <a:off x="3590392" y="5322052"/>
            <a:ext cx="705663" cy="338025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zip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FE211-3975-4A64-86B8-F6423DF50C9D}"/>
              </a:ext>
            </a:extLst>
          </p:cNvPr>
          <p:cNvSpPr txBox="1"/>
          <p:nvPr/>
        </p:nvSpPr>
        <p:spPr>
          <a:xfrm>
            <a:off x="5944322" y="4567734"/>
            <a:ext cx="558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documents in the manifest with documents on the source port, by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/>
              <a:t> property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try to load from URI in manifest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A59F9-BB6C-4B7E-AF3F-6E5A390A4531}"/>
              </a:ext>
            </a:extLst>
          </p:cNvPr>
          <p:cNvSpPr txBox="1"/>
          <p:nvPr/>
        </p:nvSpPr>
        <p:spPr>
          <a:xfrm>
            <a:off x="6332863" y="789952"/>
            <a:ext cx="572607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34F33093-6FE2-4BDC-BF09-A65100970FD9}"/>
              </a:ext>
            </a:extLst>
          </p:cNvPr>
          <p:cNvSpPr/>
          <p:nvPr/>
        </p:nvSpPr>
        <p:spPr>
          <a:xfrm>
            <a:off x="3704845" y="266354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demo.html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A5EF792D-65AD-47A3-A8D7-64803819A177}"/>
              </a:ext>
            </a:extLst>
          </p:cNvPr>
          <p:cNvSpPr/>
          <p:nvPr/>
        </p:nvSpPr>
        <p:spPr>
          <a:xfrm>
            <a:off x="3704845" y="316503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img</a:t>
            </a:r>
            <a:r>
              <a:rPr lang="en-US" sz="800" b="1" dirty="0">
                <a:solidFill>
                  <a:schemeClr val="tx1"/>
                </a:solidFill>
              </a:rPr>
              <a:t>/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old.png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03D866C2-5226-41C7-A848-9137F45B8027}"/>
              </a:ext>
            </a:extLst>
          </p:cNvPr>
          <p:cNvSpPr/>
          <p:nvPr/>
        </p:nvSpPr>
        <p:spPr>
          <a:xfrm>
            <a:off x="3597958" y="410580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demo.html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(changed)</a:t>
            </a:r>
            <a:endParaRPr lang="en-GB" sz="800" b="1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33607D9-700D-4CBA-9AE7-8FF938B5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6" y="5598274"/>
            <a:ext cx="1453825" cy="1016967"/>
          </a:xfrm>
          <a:prstGeom prst="rect">
            <a:avLst/>
          </a:prstGeom>
          <a:ln w="25400" cap="rnd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53825"/>
                      <a:gd name="connsiteY0" fmla="*/ 0 h 1016967"/>
                      <a:gd name="connsiteX1" fmla="*/ 470070 w 1453825"/>
                      <a:gd name="connsiteY1" fmla="*/ 0 h 1016967"/>
                      <a:gd name="connsiteX2" fmla="*/ 954678 w 1453825"/>
                      <a:gd name="connsiteY2" fmla="*/ 0 h 1016967"/>
                      <a:gd name="connsiteX3" fmla="*/ 1453825 w 1453825"/>
                      <a:gd name="connsiteY3" fmla="*/ 0 h 1016967"/>
                      <a:gd name="connsiteX4" fmla="*/ 1453825 w 1453825"/>
                      <a:gd name="connsiteY4" fmla="*/ 508484 h 1016967"/>
                      <a:gd name="connsiteX5" fmla="*/ 1453825 w 1453825"/>
                      <a:gd name="connsiteY5" fmla="*/ 1016967 h 1016967"/>
                      <a:gd name="connsiteX6" fmla="*/ 969217 w 1453825"/>
                      <a:gd name="connsiteY6" fmla="*/ 1016967 h 1016967"/>
                      <a:gd name="connsiteX7" fmla="*/ 513685 w 1453825"/>
                      <a:gd name="connsiteY7" fmla="*/ 1016967 h 1016967"/>
                      <a:gd name="connsiteX8" fmla="*/ 0 w 1453825"/>
                      <a:gd name="connsiteY8" fmla="*/ 1016967 h 1016967"/>
                      <a:gd name="connsiteX9" fmla="*/ 0 w 1453825"/>
                      <a:gd name="connsiteY9" fmla="*/ 518653 h 1016967"/>
                      <a:gd name="connsiteX10" fmla="*/ 0 w 1453825"/>
                      <a:gd name="connsiteY10" fmla="*/ 0 h 1016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53825" h="1016967" fill="none" extrusionOk="0">
                        <a:moveTo>
                          <a:pt x="0" y="0"/>
                        </a:moveTo>
                        <a:cubicBezTo>
                          <a:pt x="212120" y="-19411"/>
                          <a:pt x="239595" y="7090"/>
                          <a:pt x="470070" y="0"/>
                        </a:cubicBezTo>
                        <a:cubicBezTo>
                          <a:pt x="700545" y="-7090"/>
                          <a:pt x="847246" y="52424"/>
                          <a:pt x="954678" y="0"/>
                        </a:cubicBezTo>
                        <a:cubicBezTo>
                          <a:pt x="1062110" y="-52424"/>
                          <a:pt x="1325090" y="12427"/>
                          <a:pt x="1453825" y="0"/>
                        </a:cubicBezTo>
                        <a:cubicBezTo>
                          <a:pt x="1465339" y="254224"/>
                          <a:pt x="1427141" y="364843"/>
                          <a:pt x="1453825" y="508484"/>
                        </a:cubicBezTo>
                        <a:cubicBezTo>
                          <a:pt x="1480509" y="652125"/>
                          <a:pt x="1439347" y="875358"/>
                          <a:pt x="1453825" y="1016967"/>
                        </a:cubicBezTo>
                        <a:cubicBezTo>
                          <a:pt x="1235895" y="1065068"/>
                          <a:pt x="1160741" y="980587"/>
                          <a:pt x="969217" y="1016967"/>
                        </a:cubicBezTo>
                        <a:cubicBezTo>
                          <a:pt x="777693" y="1053347"/>
                          <a:pt x="628283" y="972846"/>
                          <a:pt x="513685" y="1016967"/>
                        </a:cubicBezTo>
                        <a:cubicBezTo>
                          <a:pt x="399087" y="1061088"/>
                          <a:pt x="145042" y="979288"/>
                          <a:pt x="0" y="1016967"/>
                        </a:cubicBezTo>
                        <a:cubicBezTo>
                          <a:pt x="-23987" y="770366"/>
                          <a:pt x="46999" y="739733"/>
                          <a:pt x="0" y="518653"/>
                        </a:cubicBezTo>
                        <a:cubicBezTo>
                          <a:pt x="-46999" y="297573"/>
                          <a:pt x="13533" y="171176"/>
                          <a:pt x="0" y="0"/>
                        </a:cubicBezTo>
                        <a:close/>
                      </a:path>
                      <a:path w="1453825" h="1016967" stroke="0" extrusionOk="0">
                        <a:moveTo>
                          <a:pt x="0" y="0"/>
                        </a:moveTo>
                        <a:cubicBezTo>
                          <a:pt x="221025" y="-46244"/>
                          <a:pt x="353597" y="53580"/>
                          <a:pt x="470070" y="0"/>
                        </a:cubicBezTo>
                        <a:cubicBezTo>
                          <a:pt x="586543" y="-53580"/>
                          <a:pt x="707265" y="2788"/>
                          <a:pt x="911064" y="0"/>
                        </a:cubicBezTo>
                        <a:cubicBezTo>
                          <a:pt x="1114863" y="-2788"/>
                          <a:pt x="1302425" y="55497"/>
                          <a:pt x="1453825" y="0"/>
                        </a:cubicBezTo>
                        <a:cubicBezTo>
                          <a:pt x="1467797" y="180258"/>
                          <a:pt x="1420679" y="274411"/>
                          <a:pt x="1453825" y="498314"/>
                        </a:cubicBezTo>
                        <a:cubicBezTo>
                          <a:pt x="1486971" y="722217"/>
                          <a:pt x="1445536" y="886753"/>
                          <a:pt x="1453825" y="1016967"/>
                        </a:cubicBezTo>
                        <a:cubicBezTo>
                          <a:pt x="1296525" y="1071090"/>
                          <a:pt x="1197094" y="1009546"/>
                          <a:pt x="998293" y="1016967"/>
                        </a:cubicBezTo>
                        <a:cubicBezTo>
                          <a:pt x="799492" y="1024388"/>
                          <a:pt x="663979" y="975840"/>
                          <a:pt x="542761" y="1016967"/>
                        </a:cubicBezTo>
                        <a:cubicBezTo>
                          <a:pt x="421543" y="1058094"/>
                          <a:pt x="218108" y="988133"/>
                          <a:pt x="0" y="1016967"/>
                        </a:cubicBezTo>
                        <a:cubicBezTo>
                          <a:pt x="-12008" y="802400"/>
                          <a:pt x="10811" y="725782"/>
                          <a:pt x="0" y="538993"/>
                        </a:cubicBezTo>
                        <a:cubicBezTo>
                          <a:pt x="-10811" y="352204"/>
                          <a:pt x="2075" y="2004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98D49-524B-4C9B-9149-AD703440232F}"/>
              </a:ext>
            </a:extLst>
          </p:cNvPr>
          <p:cNvCxnSpPr/>
          <p:nvPr/>
        </p:nvCxnSpPr>
        <p:spPr>
          <a:xfrm flipV="1">
            <a:off x="1928474" y="5212001"/>
            <a:ext cx="1559029" cy="547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284AF5-8D97-4E65-BBF2-4FB3E4AACF64}"/>
              </a:ext>
            </a:extLst>
          </p:cNvPr>
          <p:cNvSpPr txBox="1"/>
          <p:nvPr/>
        </p:nvSpPr>
        <p:spPr>
          <a:xfrm>
            <a:off x="2482854" y="6405066"/>
            <a:ext cx="957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markupuk-2020/zip-handling/example/zip-add-new-logo-5.xpl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6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There are 3 steps for </a:t>
            </a:r>
            <a:r>
              <a:rPr lang="en-US" dirty="0" err="1"/>
              <a:t>workin</a:t>
            </a:r>
            <a:r>
              <a:rPr lang="en-US" dirty="0"/>
              <a:t> g with archives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p:archive-manifest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p:unarchive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p:archive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Archive manifest:</a:t>
            </a:r>
          </a:p>
          <a:p>
            <a:pPr lvl="1"/>
            <a:r>
              <a:rPr lang="en-US" dirty="0"/>
              <a:t>For finding out what's in an archive</a:t>
            </a:r>
          </a:p>
          <a:p>
            <a:pPr lvl="1"/>
            <a:r>
              <a:rPr lang="en-US" dirty="0"/>
              <a:t>For creating an archive</a:t>
            </a:r>
          </a:p>
          <a:p>
            <a:r>
              <a:rPr lang="en-US" dirty="0"/>
              <a:t>Select files for the archiving using document's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Either from documents on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port or on disk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1259</Words>
  <Application>Microsoft Office PowerPoint</Application>
  <PresentationFormat>Widescreen</PresentationFormat>
  <Paragraphs>156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Courier New</vt:lpstr>
      <vt:lpstr>Kantoorthema</vt:lpstr>
      <vt:lpstr>Working with zip files in XProc 3.0</vt:lpstr>
      <vt:lpstr>What’s the input?</vt:lpstr>
      <vt:lpstr>What’s the desired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115</cp:revision>
  <dcterms:created xsi:type="dcterms:W3CDTF">2018-12-04T10:13:22Z</dcterms:created>
  <dcterms:modified xsi:type="dcterms:W3CDTF">2020-06-04T12:53:53Z</dcterms:modified>
</cp:coreProperties>
</file>