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8" autoAdjust="0"/>
    <p:restoredTop sz="95944" autoAdjust="0"/>
  </p:normalViewPr>
  <p:slideViewPr>
    <p:cSldViewPr snapToGrid="0">
      <p:cViewPr varScale="1">
        <p:scale>
          <a:sx n="147" d="100"/>
          <a:sy n="147" d="100"/>
        </p:scale>
        <p:origin x="72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972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0EF6012-0430-42BF-A3A7-DA147DBBCE8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29EF67-3BAF-4FAE-AE2A-C5B9A57B891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AE6376-87C4-4D16-82D1-D37904F930BA}" type="datetimeFigureOut">
              <a:rPr lang="en-NL" smtClean="0"/>
              <a:t>10/02/2020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4B24E3-DF25-4213-BC32-80CB5D1A7DA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C2BBA6-504C-46D2-9053-8F19264D1AF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42DEFF-3D1C-4C4F-9C1B-6B76A19136C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02607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A52A83-AFF0-44B5-B0CB-BF1EF92BF110}" type="datetimeFigureOut">
              <a:rPr lang="en-NL" smtClean="0"/>
              <a:t>10/02/2020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0C85D1-D769-4E3C-BD67-6FCFE11EFBE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02844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53534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0DEEAC-F4F0-422C-982A-BC1DD901F6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2570C6CE-C671-480C-9520-20FC4F6413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4831A27-BE30-4669-878A-18ADB99F7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F294-FC6D-4658-8D72-6C175CC4BEDF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FEE71F9-96B1-4F43-8944-E2DED19B0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B651580-9421-47F0-8D8C-6EF252184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00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93F1EC-117C-4781-8CE5-D5185147F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8DA53274-00C8-4DE6-BDE4-8A91F69ABC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E1049E3-2661-4B38-8758-CE42C995A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F294-FC6D-4658-8D72-6C175CC4BEDF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1922ECE-BF19-4569-A03F-6DDA64665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7DDF279-7D09-4EDC-AA1D-954B5C123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428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AB3EFACC-8EFB-4112-BF18-2F7F53339C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97CCFD59-8FC9-4BDD-8623-74F0196D63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9E7A0AD-2256-4018-B3CF-5E048F217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F294-FC6D-4658-8D72-6C175CC4BEDF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0493DF3-08F4-4C78-8504-CB30CAE2A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6F51C7A-5C05-417B-AB85-C78EACF1B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178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A973B4-C637-40A3-80C1-B6D898BBD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6772667-EA6B-4FF0-9DFC-1A161CD57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F011CDC-F91F-4D6B-88BB-DD261BA51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F294-FC6D-4658-8D72-6C175CC4BEDF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BE5F766-AB67-4F9D-A8F1-C2CE8876C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788ED0A-6BD1-40BA-85A9-11C42BE4E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477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28B81E-B464-42FF-A21A-8A4D29165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EE50E35-AD2E-4D4B-B307-5856A42621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63ABEC5-0C49-4B64-B5B2-5A43E55B8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F294-FC6D-4658-8D72-6C175CC4BEDF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2BA8018-E844-4CCF-9479-54D49CE8D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A20805D-175F-42BE-956C-FB74EF114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280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8B32A4-0134-4970-84A2-E18E977A7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C156884-15EE-4F64-BF4C-B18C0A3C47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1B993C00-393B-4263-96B3-CC6BA2F183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77C468E-FA16-464E-9358-0BC706564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F294-FC6D-4658-8D72-6C175CC4BEDF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6C1FAE6-3443-43C7-88AE-4C616B26B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CEAEAF0-CED7-4EC0-B992-ECBAFAF2E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805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87E835-727A-43ED-89F8-CD9B5578B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84E85CB-89F9-42FD-9E29-7FDC61902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3F96640-49B5-4303-A210-31B0192EC7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9B7FF96F-28F4-4A4F-B950-C7C08B1079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2A8CCB7-9BB2-40C4-9BD5-8E4FC10A14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A2189BC6-7CB8-4E5E-A206-EA0CA0282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F294-FC6D-4658-8D72-6C175CC4BEDF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225D1A03-D7D7-4834-9166-274A5EAEA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C1408AC6-2D9C-467B-88CC-EB3C3C0B5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871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F06826-14DA-48C0-9C33-85BC13C88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8C9CBB3E-AC66-4FE7-99E5-15C1CDBDD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F294-FC6D-4658-8D72-6C175CC4BEDF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53AEAADE-E168-4A41-9C67-5063285A1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FD0905D-BFE8-48FF-8DCA-0693D6342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082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0B7849AC-9E3D-46DC-9D6A-F924684F0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F294-FC6D-4658-8D72-6C175CC4BEDF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7D85A104-1F31-4CCC-BB8B-04780BB69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CCFCA1A-E5CE-4BA9-8F2B-B1E324B54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997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232AD0-2673-44C4-B19E-E582FCA37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6807351-E62C-4DC7-AE0B-982DDE80B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2FEBD1B-C539-40F7-8C7C-561FEDC2F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88388B6-176B-463F-B42C-F242B3413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F294-FC6D-4658-8D72-6C175CC4BEDF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BC86416-9EA3-40B8-AFFD-77638C3A0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F522DAA-9B58-42A8-A970-BABD3AE79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717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9D06C9-01DD-4C7A-B070-081B601EA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6917B4FE-6979-4A8E-9BCD-B997A1273F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727A3C1-025B-46C0-85A6-32D7C4676D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4796CB8-B4BC-42D4-97A4-04C539AF3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F294-FC6D-4658-8D72-6C175CC4BEDF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7C4EDEA-9B9C-4710-895D-124F847AD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2A80B3F-BD73-44EA-9B88-48C0EF6C6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23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8D4748ED-02E5-41C7-B3B0-D1E239B04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5557E14-4773-4CF6-9674-FD5F3D9E8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37AAFD8-6C29-453D-AFED-B437EB7A6A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6F294-FC6D-4658-8D72-6C175CC4BEDF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1472E0B-B1A3-4D22-8926-EDCB6AA0C6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7618D37-DCB0-4EB6-A26D-07E1E45342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7385C7-4153-4DF8-BC51-0F04CAB89927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4463" y="6436151"/>
            <a:ext cx="474576" cy="331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315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github.com/xatapult/working-with-zip-demo-prague-2020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xatapult/working-with-zip-demo-prague-2020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96CF8EF-CC07-42E4-9E28-A26EAA7E5340}"/>
              </a:ext>
            </a:extLst>
          </p:cNvPr>
          <p:cNvSpPr/>
          <p:nvPr/>
        </p:nvSpPr>
        <p:spPr>
          <a:xfrm>
            <a:off x="10842718" y="6217155"/>
            <a:ext cx="1400294" cy="71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078745-2808-448D-ABFA-8A7ECA86B1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492" y="2082707"/>
            <a:ext cx="5215848" cy="364854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E69B28B-F995-4BD4-8FE6-8AA110A00D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4682" y="191842"/>
            <a:ext cx="9144000" cy="167617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XProc 3.0 Unconference</a:t>
            </a:r>
            <a:br>
              <a:rPr lang="en-US" b="1" dirty="0"/>
            </a:br>
            <a:r>
              <a:rPr lang="en-US" b="1" dirty="0"/>
              <a:t>XML Prague 2020</a:t>
            </a:r>
          </a:p>
        </p:txBody>
      </p:sp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4E57FE0A-2D69-4A14-89BE-72512FEA443D}"/>
              </a:ext>
            </a:extLst>
          </p:cNvPr>
          <p:cNvSpPr/>
          <p:nvPr/>
        </p:nvSpPr>
        <p:spPr>
          <a:xfrm>
            <a:off x="470591" y="1126747"/>
            <a:ext cx="3240064" cy="1252425"/>
          </a:xfrm>
          <a:prstGeom prst="wedgeEllipseCallout">
            <a:avLst>
              <a:gd name="adj1" fmla="val 28965"/>
              <a:gd name="adj2" fmla="val 17584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Bradley Hand ITC" panose="03070402050302030203" pitchFamily="66" charset="0"/>
              </a:rPr>
              <a:t>Now you’ll see what I’m capable of!</a:t>
            </a:r>
            <a:endParaRPr lang="en-GB" sz="2000" b="1" dirty="0">
              <a:solidFill>
                <a:schemeClr val="tx1"/>
              </a:solidFill>
              <a:latin typeface="Bradley Hand ITC" panose="03070402050302030203" pitchFamily="66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0AE262-B073-434E-9971-0BBB420486B2}"/>
              </a:ext>
            </a:extLst>
          </p:cNvPr>
          <p:cNvSpPr txBox="1"/>
          <p:nvPr/>
        </p:nvSpPr>
        <p:spPr>
          <a:xfrm>
            <a:off x="8700191" y="2769982"/>
            <a:ext cx="30875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Working with zip file demo</a:t>
            </a:r>
            <a:endParaRPr lang="en-GB" sz="4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A47E9A-066E-4339-8724-20BC6B077D1A}"/>
              </a:ext>
            </a:extLst>
          </p:cNvPr>
          <p:cNvSpPr txBox="1"/>
          <p:nvPr/>
        </p:nvSpPr>
        <p:spPr>
          <a:xfrm>
            <a:off x="137759" y="6217155"/>
            <a:ext cx="10016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Source &amp; presentation: </a:t>
            </a:r>
            <a:r>
              <a:rPr lang="en-GB" sz="2000" dirty="0">
                <a:hlinkClick r:id="rId4"/>
              </a:rPr>
              <a:t>https://github.com/xatapult/working-with-zip-demo-prague-2020</a:t>
            </a:r>
            <a:r>
              <a:rPr lang="en-GB" sz="2000" dirty="0"/>
              <a:t> </a:t>
            </a:r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2722BF6B-E622-4F61-A670-032570FA0C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2012" y="6266048"/>
            <a:ext cx="1295196" cy="40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963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58D8C-74BD-486A-8AB1-3A5D62329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828" y="280143"/>
            <a:ext cx="10515600" cy="801787"/>
          </a:xfrm>
        </p:spPr>
        <p:txBody>
          <a:bodyPr/>
          <a:lstStyle/>
          <a:p>
            <a:r>
              <a:rPr lang="en-US" dirty="0"/>
              <a:t>What’s the input?</a:t>
            </a:r>
            <a:endParaRPr lang="en-GB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020830A-0CA3-478F-843F-2934BF54DD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5483" y="4995673"/>
            <a:ext cx="1923325" cy="1582184"/>
          </a:xfrm>
          <a:prstGeom prst="rect">
            <a:avLst/>
          </a:prstGeom>
          <a:ln w="1905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BFCAC1A-6477-4937-9AD4-E1C39E3DB9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744" y="1669097"/>
            <a:ext cx="1568069" cy="1543944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5A8717A5-68D4-462D-80F7-3C362407EAE4}"/>
              </a:ext>
            </a:extLst>
          </p:cNvPr>
          <p:cNvSpPr/>
          <p:nvPr/>
        </p:nvSpPr>
        <p:spPr>
          <a:xfrm rot="3775557">
            <a:off x="700225" y="3802740"/>
            <a:ext cx="1925222" cy="5330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Shows in the browser as…</a:t>
            </a:r>
            <a:endParaRPr lang="en-GB" sz="11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6A08A2-7F51-4508-AD4D-2933CAB31E48}"/>
              </a:ext>
            </a:extLst>
          </p:cNvPr>
          <p:cNvSpPr txBox="1"/>
          <p:nvPr/>
        </p:nvSpPr>
        <p:spPr>
          <a:xfrm>
            <a:off x="3605596" y="1630423"/>
            <a:ext cx="5113706" cy="19543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&lt;html </a:t>
            </a:r>
            <a:r>
              <a:rPr lang="en-GB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="http://www.w3.org/1999/xhtml"&gt;</a:t>
            </a:r>
            <a:b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&lt;head&gt;</a:t>
            </a:r>
            <a:b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&lt;title&gt;XProc demo file&lt;/title&gt;</a:t>
            </a:r>
            <a:b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&lt;/head&gt;</a:t>
            </a:r>
            <a:b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&lt;body&gt;</a:t>
            </a:r>
            <a:b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&lt;p&gt;The old logo:&lt;/p&gt;</a:t>
            </a:r>
            <a:b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&lt;p&gt;</a:t>
            </a:r>
            <a:b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en-GB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GB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/old.png" alt="Old XProc logo"/&gt;</a:t>
            </a:r>
            <a:b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&lt;/p&gt;</a:t>
            </a:r>
            <a:b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&lt;/body&gt;</a:t>
            </a:r>
            <a:b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8DD5D01-394B-42A8-9B3E-A202AF1FBE64}"/>
              </a:ext>
            </a:extLst>
          </p:cNvPr>
          <p:cNvCxnSpPr/>
          <p:nvPr/>
        </p:nvCxnSpPr>
        <p:spPr>
          <a:xfrm flipV="1">
            <a:off x="1902472" y="2626191"/>
            <a:ext cx="1629452" cy="3033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8851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69E37-49A7-4E47-8B5D-1D6EE46D5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486" y="266333"/>
            <a:ext cx="10515600" cy="809294"/>
          </a:xfrm>
        </p:spPr>
        <p:txBody>
          <a:bodyPr/>
          <a:lstStyle/>
          <a:p>
            <a:r>
              <a:rPr lang="en-US" dirty="0"/>
              <a:t>What’s the desired output?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A1010F-44C5-4921-ADB4-C929547E5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617" y="1404984"/>
            <a:ext cx="2027801" cy="2137414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4ED2F52-CCA8-4A8C-B3A3-628D9E84D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0194" y="3624014"/>
            <a:ext cx="1663883" cy="2883218"/>
          </a:xfrm>
          <a:prstGeom prst="rect">
            <a:avLst/>
          </a:prstGeom>
          <a:ln w="1905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D43B8650-A275-4AEE-A362-3B64659A5D77}"/>
              </a:ext>
            </a:extLst>
          </p:cNvPr>
          <p:cNvSpPr/>
          <p:nvPr/>
        </p:nvSpPr>
        <p:spPr>
          <a:xfrm rot="2213394">
            <a:off x="1601806" y="3885226"/>
            <a:ext cx="1925222" cy="5330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Shows in the browser as…</a:t>
            </a:r>
            <a:endParaRPr lang="en-GB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A0E22C-A87D-4359-9FD7-6E7733AE1611}"/>
              </a:ext>
            </a:extLst>
          </p:cNvPr>
          <p:cNvSpPr txBox="1"/>
          <p:nvPr/>
        </p:nvSpPr>
        <p:spPr>
          <a:xfrm>
            <a:off x="5646822" y="1136065"/>
            <a:ext cx="6101778" cy="263149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&lt;html </a:t>
            </a:r>
            <a:r>
              <a:rPr lang="en-GB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="http://www.w3.org/1999/xhtml"&gt;</a:t>
            </a:r>
          </a:p>
          <a:p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&lt;head&gt;</a:t>
            </a:r>
          </a:p>
          <a:p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&lt;title&gt;XProc demo file&lt;/title&gt;</a:t>
            </a:r>
          </a:p>
          <a:p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&lt;/head&gt;</a:t>
            </a:r>
          </a:p>
          <a:p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&lt;body&gt;</a:t>
            </a:r>
          </a:p>
          <a:p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&lt;p&gt;The old logo:&lt;/p&gt;</a:t>
            </a:r>
          </a:p>
          <a:p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&lt;p&gt;</a:t>
            </a:r>
          </a:p>
          <a:p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en-GB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GB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/old.png" alt="Old XProc logo" /&gt;</a:t>
            </a:r>
          </a:p>
          <a:p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&lt;/p&gt;</a:t>
            </a:r>
          </a:p>
          <a:p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&lt;p&gt;New logo:&lt;/p&gt;</a:t>
            </a:r>
          </a:p>
          <a:p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&lt;p&gt;</a:t>
            </a:r>
          </a:p>
          <a:p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en-GB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GB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/kanava.jpg" alt="New XProc logo" width="10%"/&gt;</a:t>
            </a:r>
          </a:p>
          <a:p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&lt;/p&gt;</a:t>
            </a:r>
          </a:p>
          <a:p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&lt;/body&gt;</a:t>
            </a:r>
          </a:p>
          <a:p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19E3CF9-45C1-4058-B025-95B8C1428582}"/>
              </a:ext>
            </a:extLst>
          </p:cNvPr>
          <p:cNvCxnSpPr>
            <a:cxnSpLocks/>
          </p:cNvCxnSpPr>
          <p:nvPr/>
        </p:nvCxnSpPr>
        <p:spPr>
          <a:xfrm flipV="1">
            <a:off x="2253498" y="2231189"/>
            <a:ext cx="3328242" cy="91504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90F8267-651F-4B50-945B-189828C5611B}"/>
              </a:ext>
            </a:extLst>
          </p:cNvPr>
          <p:cNvSpPr txBox="1"/>
          <p:nvPr/>
        </p:nvSpPr>
        <p:spPr>
          <a:xfrm>
            <a:off x="7020511" y="5227353"/>
            <a:ext cx="5235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Of course using an XProc 3.0 pipeline…</a:t>
            </a:r>
            <a:endParaRPr lang="en-GB" i="1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1CE6C11-D39D-44F5-A8CB-C5E028871472}"/>
              </a:ext>
            </a:extLst>
          </p:cNvPr>
          <p:cNvSpPr/>
          <p:nvPr/>
        </p:nvSpPr>
        <p:spPr>
          <a:xfrm>
            <a:off x="5613362" y="2460081"/>
            <a:ext cx="5887418" cy="1113348"/>
          </a:xfrm>
          <a:prstGeom prst="ellipse">
            <a:avLst/>
          </a:prstGeom>
          <a:solidFill>
            <a:schemeClr val="accent2"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D431CE8-EF60-410D-B019-B45A2ECB3733}"/>
              </a:ext>
            </a:extLst>
          </p:cNvPr>
          <p:cNvSpPr/>
          <p:nvPr/>
        </p:nvSpPr>
        <p:spPr>
          <a:xfrm>
            <a:off x="905526" y="2179186"/>
            <a:ext cx="1658892" cy="525755"/>
          </a:xfrm>
          <a:prstGeom prst="ellipse">
            <a:avLst/>
          </a:prstGeom>
          <a:solidFill>
            <a:schemeClr val="accent2"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2114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B8EBAB0-DA09-4D91-A20A-DFB880E1EB2F}"/>
              </a:ext>
            </a:extLst>
          </p:cNvPr>
          <p:cNvSpPr/>
          <p:nvPr/>
        </p:nvSpPr>
        <p:spPr>
          <a:xfrm>
            <a:off x="476701" y="2370506"/>
            <a:ext cx="2747534" cy="5070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manifest:</a:t>
            </a:r>
          </a:p>
          <a:p>
            <a:pPr algn="ctr"/>
            <a:r>
              <a:rPr lang="en-US" dirty="0"/>
              <a:t>&lt;</a:t>
            </a:r>
            <a:r>
              <a:rPr lang="en-US" dirty="0" err="1"/>
              <a:t>p:archive-manifest</a:t>
            </a:r>
            <a:r>
              <a:rPr lang="en-US" dirty="0"/>
              <a:t>&gt;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8AA355-1A2D-4C47-A239-5EB482B65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184" y="312664"/>
            <a:ext cx="1184898" cy="1166668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7235454-3153-4E09-B4CB-DF70435A90E8}"/>
              </a:ext>
            </a:extLst>
          </p:cNvPr>
          <p:cNvSpPr txBox="1"/>
          <p:nvPr/>
        </p:nvSpPr>
        <p:spPr>
          <a:xfrm>
            <a:off x="4957695" y="1647436"/>
            <a:ext cx="6829908" cy="31085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c:archive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xmlns:c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="http://www.w3.org/ns/xproc-step"&gt;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c:entry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name="demo.html"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="file:///.../input/input.zip/demo.html"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method="deflated"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size="219"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compressed-size="150"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time="2020-02-06T08:19:06+01:00"/&gt;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c:entry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/old.png"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="file:///.../input/input.zip/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/old.png"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method="deflated"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size="7522"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compressed-size="7043"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time="2019-03-14T15:22:48+01:00"/&gt;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c:archive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5E8187-B524-47A3-A0EC-E610201CA5B5}"/>
              </a:ext>
            </a:extLst>
          </p:cNvPr>
          <p:cNvSpPr/>
          <p:nvPr/>
        </p:nvSpPr>
        <p:spPr>
          <a:xfrm>
            <a:off x="6868271" y="2036815"/>
            <a:ext cx="3003781" cy="407363"/>
          </a:xfrm>
          <a:prstGeom prst="ellipse">
            <a:avLst/>
          </a:prstGeom>
          <a:solidFill>
            <a:schemeClr val="accent2"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AE7CFE4-B89F-4CE4-ADE7-D7952840751E}"/>
              </a:ext>
            </a:extLst>
          </p:cNvPr>
          <p:cNvSpPr/>
          <p:nvPr/>
        </p:nvSpPr>
        <p:spPr>
          <a:xfrm>
            <a:off x="9872052" y="2036814"/>
            <a:ext cx="1222090" cy="407363"/>
          </a:xfrm>
          <a:prstGeom prst="ellipse">
            <a:avLst/>
          </a:prstGeom>
          <a:solidFill>
            <a:schemeClr val="accent2"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3BEC25-9B47-43AD-AE5A-C2B27BE7FFD3}"/>
              </a:ext>
            </a:extLst>
          </p:cNvPr>
          <p:cNvSpPr txBox="1"/>
          <p:nvPr/>
        </p:nvSpPr>
        <p:spPr>
          <a:xfrm>
            <a:off x="7297866" y="835684"/>
            <a:ext cx="1555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URI of zip file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8685D1-3AA2-4FAD-880D-C0DAD13C991D}"/>
              </a:ext>
            </a:extLst>
          </p:cNvPr>
          <p:cNvSpPr txBox="1"/>
          <p:nvPr/>
        </p:nvSpPr>
        <p:spPr>
          <a:xfrm>
            <a:off x="9253063" y="835684"/>
            <a:ext cx="1966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URI of file in zip</a:t>
            </a:r>
            <a:endParaRPr lang="en-GB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95B87EC-340C-4640-9D24-5363297D467E}"/>
              </a:ext>
            </a:extLst>
          </p:cNvPr>
          <p:cNvCxnSpPr/>
          <p:nvPr/>
        </p:nvCxnSpPr>
        <p:spPr>
          <a:xfrm>
            <a:off x="7856906" y="1165752"/>
            <a:ext cx="299022" cy="82339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0448019-8107-4BA9-ADDE-4973D1B806E0}"/>
              </a:ext>
            </a:extLst>
          </p:cNvPr>
          <p:cNvCxnSpPr/>
          <p:nvPr/>
        </p:nvCxnSpPr>
        <p:spPr>
          <a:xfrm>
            <a:off x="10054788" y="1165752"/>
            <a:ext cx="299022" cy="82339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rrow: Down 18">
            <a:extLst>
              <a:ext uri="{FF2B5EF4-FFF2-40B4-BE49-F238E27FC236}">
                <a16:creationId xmlns:a16="http://schemas.microsoft.com/office/drawing/2014/main" id="{CF2C9013-F97F-45B5-8D55-6BA231E2D562}"/>
              </a:ext>
            </a:extLst>
          </p:cNvPr>
          <p:cNvSpPr/>
          <p:nvPr/>
        </p:nvSpPr>
        <p:spPr>
          <a:xfrm>
            <a:off x="1408436" y="1577448"/>
            <a:ext cx="268686" cy="6933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9B1F2B1-FDE3-4946-9A50-0623174E77C5}"/>
              </a:ext>
            </a:extLst>
          </p:cNvPr>
          <p:cNvCxnSpPr>
            <a:cxnSpLocks/>
          </p:cNvCxnSpPr>
          <p:nvPr/>
        </p:nvCxnSpPr>
        <p:spPr>
          <a:xfrm>
            <a:off x="1799186" y="3017303"/>
            <a:ext cx="3032833" cy="31094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8964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B8EBAB0-DA09-4D91-A20A-DFB880E1EB2F}"/>
              </a:ext>
            </a:extLst>
          </p:cNvPr>
          <p:cNvSpPr/>
          <p:nvPr/>
        </p:nvSpPr>
        <p:spPr>
          <a:xfrm>
            <a:off x="528705" y="2380687"/>
            <a:ext cx="2149490" cy="3380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manifest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8AA355-1A2D-4C47-A239-5EB482B65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027" y="182656"/>
            <a:ext cx="1184898" cy="1166668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EF9E7E2-10F7-4BB5-94C9-4A8F5B1DB9A3}"/>
              </a:ext>
            </a:extLst>
          </p:cNvPr>
          <p:cNvSpPr/>
          <p:nvPr/>
        </p:nvSpPr>
        <p:spPr>
          <a:xfrm>
            <a:off x="528705" y="3417151"/>
            <a:ext cx="2149490" cy="5279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Add reference to new logo to manifest</a:t>
            </a:r>
            <a:endParaRPr lang="en-GB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235454-3153-4E09-B4CB-DF70435A90E8}"/>
              </a:ext>
            </a:extLst>
          </p:cNvPr>
          <p:cNvSpPr txBox="1"/>
          <p:nvPr/>
        </p:nvSpPr>
        <p:spPr>
          <a:xfrm>
            <a:off x="4957695" y="1647436"/>
            <a:ext cx="6829908" cy="35394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c:archive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xmlns:c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="http://www.w3.org/ns/xproc-step"&gt;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c:entry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name="demo.html"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="file:///.../input/input.zip/demo.html"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method="deflated"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size="219"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compressed-size="150"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time="2020-02-06T08:19:06+01:00"/&gt;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c:entry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/old.png"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="file:///.../input/input.zip/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/old.png"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method="deflated"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size="7522"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compressed-size="7043"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time="2019-03-14T15:22:48+01:00"/&gt;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c:entry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/kanava.jpg"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="file:/.../additional-images/kanava.jpg"/&gt;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c:archive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AE7CFE4-B89F-4CE4-ADE7-D7952840751E}"/>
              </a:ext>
            </a:extLst>
          </p:cNvPr>
          <p:cNvSpPr/>
          <p:nvPr/>
        </p:nvSpPr>
        <p:spPr>
          <a:xfrm>
            <a:off x="4936749" y="4181973"/>
            <a:ext cx="6573424" cy="957736"/>
          </a:xfrm>
          <a:prstGeom prst="ellipse">
            <a:avLst/>
          </a:prstGeom>
          <a:solidFill>
            <a:schemeClr val="accent2"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86274510-F6EB-4E4F-8445-0A9953685C3E}"/>
              </a:ext>
            </a:extLst>
          </p:cNvPr>
          <p:cNvSpPr/>
          <p:nvPr/>
        </p:nvSpPr>
        <p:spPr>
          <a:xfrm>
            <a:off x="1469107" y="1499442"/>
            <a:ext cx="268686" cy="6933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F61090FA-A767-41C0-9E24-373C4ACAFECF}"/>
              </a:ext>
            </a:extLst>
          </p:cNvPr>
          <p:cNvSpPr/>
          <p:nvPr/>
        </p:nvSpPr>
        <p:spPr>
          <a:xfrm>
            <a:off x="1422159" y="2813260"/>
            <a:ext cx="268686" cy="5279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FDF8B8F-8780-4BD5-8B7F-9893824AA73D}"/>
              </a:ext>
            </a:extLst>
          </p:cNvPr>
          <p:cNvCxnSpPr>
            <a:cxnSpLocks/>
          </p:cNvCxnSpPr>
          <p:nvPr/>
        </p:nvCxnSpPr>
        <p:spPr>
          <a:xfrm>
            <a:off x="1626486" y="4074713"/>
            <a:ext cx="3209867" cy="48862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92F7157-7836-4360-9E56-BF5F67740CAA}"/>
              </a:ext>
            </a:extLst>
          </p:cNvPr>
          <p:cNvSpPr txBox="1"/>
          <p:nvPr/>
        </p:nvSpPr>
        <p:spPr>
          <a:xfrm>
            <a:off x="6750729" y="5704539"/>
            <a:ext cx="1966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URI of file on disk</a:t>
            </a:r>
            <a:endParaRPr lang="en-GB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2675138-25FC-4C71-959C-C250C11719C1}"/>
              </a:ext>
            </a:extLst>
          </p:cNvPr>
          <p:cNvCxnSpPr>
            <a:cxnSpLocks/>
          </p:cNvCxnSpPr>
          <p:nvPr/>
        </p:nvCxnSpPr>
        <p:spPr>
          <a:xfrm flipV="1">
            <a:off x="7584594" y="4884234"/>
            <a:ext cx="69603" cy="77794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7212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8AA355-1A2D-4C47-A239-5EB482B65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0602" y="373336"/>
            <a:ext cx="1184898" cy="1166668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57B3CE1-1AAD-404B-A182-C40B3C77D974}"/>
              </a:ext>
            </a:extLst>
          </p:cNvPr>
          <p:cNvSpPr/>
          <p:nvPr/>
        </p:nvSpPr>
        <p:spPr>
          <a:xfrm>
            <a:off x="8767695" y="2271193"/>
            <a:ext cx="2149490" cy="3380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Unarchive zip file</a:t>
            </a:r>
            <a:endParaRPr lang="en-GB" dirty="0"/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71438A7F-E65E-4EF7-8996-A8A57A80C55C}"/>
              </a:ext>
            </a:extLst>
          </p:cNvPr>
          <p:cNvSpPr/>
          <p:nvPr/>
        </p:nvSpPr>
        <p:spPr>
          <a:xfrm>
            <a:off x="9646704" y="2735617"/>
            <a:ext cx="372694" cy="17107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D02913-90EB-4688-9668-4877BD758FC6}"/>
              </a:ext>
            </a:extLst>
          </p:cNvPr>
          <p:cNvSpPr txBox="1"/>
          <p:nvPr/>
        </p:nvSpPr>
        <p:spPr>
          <a:xfrm>
            <a:off x="495115" y="4900792"/>
            <a:ext cx="11579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All 2 documents in the archive with property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base-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US" sz="2400" dirty="0"/>
              <a:t> same as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2400" dirty="0"/>
              <a:t> in the manifest!</a:t>
            </a:r>
            <a:endParaRPr lang="en-GB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AA3199-F76C-4D88-8B72-796F9DD36171}"/>
              </a:ext>
            </a:extLst>
          </p:cNvPr>
          <p:cNvSpPr txBox="1"/>
          <p:nvPr/>
        </p:nvSpPr>
        <p:spPr>
          <a:xfrm>
            <a:off x="1574662" y="1554993"/>
            <a:ext cx="5388159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base-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file:///.../input/input.zip/demo.html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BE9B7411-CF56-43E9-8E3C-9322B33C2C62}"/>
              </a:ext>
            </a:extLst>
          </p:cNvPr>
          <p:cNvSpPr/>
          <p:nvPr/>
        </p:nvSpPr>
        <p:spPr>
          <a:xfrm>
            <a:off x="9718930" y="1624660"/>
            <a:ext cx="247019" cy="5811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C1AD7FD-B1AF-4298-A199-575AA5306313}"/>
              </a:ext>
            </a:extLst>
          </p:cNvPr>
          <p:cNvCxnSpPr>
            <a:cxnSpLocks/>
          </p:cNvCxnSpPr>
          <p:nvPr/>
        </p:nvCxnSpPr>
        <p:spPr>
          <a:xfrm flipH="1" flipV="1">
            <a:off x="6993821" y="1775237"/>
            <a:ext cx="1480640" cy="132111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0630A65-AAE3-4BA2-A2D7-FD3DFF87E74A}"/>
              </a:ext>
            </a:extLst>
          </p:cNvPr>
          <p:cNvCxnSpPr>
            <a:cxnSpLocks/>
          </p:cNvCxnSpPr>
          <p:nvPr/>
        </p:nvCxnSpPr>
        <p:spPr>
          <a:xfrm flipH="1" flipV="1">
            <a:off x="6439061" y="3286486"/>
            <a:ext cx="2066007" cy="64275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9ECBD08-046B-4997-BD96-1EA305500074}"/>
              </a:ext>
            </a:extLst>
          </p:cNvPr>
          <p:cNvSpPr txBox="1"/>
          <p:nvPr/>
        </p:nvSpPr>
        <p:spPr>
          <a:xfrm>
            <a:off x="853590" y="3096348"/>
            <a:ext cx="5531655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base-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file:///.../input/input.zip/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/old.png</a:t>
            </a:r>
          </a:p>
        </p:txBody>
      </p:sp>
      <p:sp>
        <p:nvSpPr>
          <p:cNvPr id="4" name="Flowchart: Document 3">
            <a:extLst>
              <a:ext uri="{FF2B5EF4-FFF2-40B4-BE49-F238E27FC236}">
                <a16:creationId xmlns:a16="http://schemas.microsoft.com/office/drawing/2014/main" id="{E061FEEA-DD96-434E-AA74-2DC06FF710CB}"/>
              </a:ext>
            </a:extLst>
          </p:cNvPr>
          <p:cNvSpPr/>
          <p:nvPr/>
        </p:nvSpPr>
        <p:spPr>
          <a:xfrm>
            <a:off x="8558631" y="2847457"/>
            <a:ext cx="976195" cy="581543"/>
          </a:xfrm>
          <a:prstGeom prst="flowChartDocumen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demo.html</a:t>
            </a:r>
            <a:endParaRPr lang="en-GB" sz="1200" b="1" dirty="0">
              <a:solidFill>
                <a:schemeClr val="tx1"/>
              </a:solidFill>
            </a:endParaRPr>
          </a:p>
        </p:txBody>
      </p:sp>
      <p:sp>
        <p:nvSpPr>
          <p:cNvPr id="16" name="Flowchart: Document 15">
            <a:extLst>
              <a:ext uri="{FF2B5EF4-FFF2-40B4-BE49-F238E27FC236}">
                <a16:creationId xmlns:a16="http://schemas.microsoft.com/office/drawing/2014/main" id="{1692C727-9CDD-4666-A059-527D1E026D10}"/>
              </a:ext>
            </a:extLst>
          </p:cNvPr>
          <p:cNvSpPr/>
          <p:nvPr/>
        </p:nvSpPr>
        <p:spPr>
          <a:xfrm>
            <a:off x="8558631" y="3583352"/>
            <a:ext cx="976195" cy="581543"/>
          </a:xfrm>
          <a:prstGeom prst="flowChartDocumen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img</a:t>
            </a:r>
            <a:r>
              <a:rPr lang="en-US" sz="1200" b="1" dirty="0">
                <a:solidFill>
                  <a:schemeClr val="tx1"/>
                </a:solidFill>
              </a:rPr>
              <a:t>/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old.png</a:t>
            </a:r>
            <a:endParaRPr lang="en-GB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4148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8AA355-1A2D-4C47-A239-5EB482B65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2407" y="471466"/>
            <a:ext cx="1184898" cy="1166668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57B3CE1-1AAD-404B-A182-C40B3C77D974}"/>
              </a:ext>
            </a:extLst>
          </p:cNvPr>
          <p:cNvSpPr/>
          <p:nvPr/>
        </p:nvSpPr>
        <p:spPr>
          <a:xfrm>
            <a:off x="7489500" y="2369323"/>
            <a:ext cx="2149490" cy="3380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Unarchive zip file</a:t>
            </a:r>
            <a:endParaRPr lang="en-GB" dirty="0"/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71438A7F-E65E-4EF7-8996-A8A57A80C55C}"/>
              </a:ext>
            </a:extLst>
          </p:cNvPr>
          <p:cNvSpPr/>
          <p:nvPr/>
        </p:nvSpPr>
        <p:spPr>
          <a:xfrm>
            <a:off x="8368509" y="2833747"/>
            <a:ext cx="372694" cy="12686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BE9B7411-CF56-43E9-8E3C-9322B33C2C62}"/>
              </a:ext>
            </a:extLst>
          </p:cNvPr>
          <p:cNvSpPr/>
          <p:nvPr/>
        </p:nvSpPr>
        <p:spPr>
          <a:xfrm>
            <a:off x="8440735" y="1722790"/>
            <a:ext cx="247019" cy="5811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315EB9B-435B-45C4-ADBA-F4AD6B85B927}"/>
              </a:ext>
            </a:extLst>
          </p:cNvPr>
          <p:cNvSpPr/>
          <p:nvPr/>
        </p:nvSpPr>
        <p:spPr>
          <a:xfrm>
            <a:off x="7489500" y="4228821"/>
            <a:ext cx="2149490" cy="3380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Change demo.html</a:t>
            </a:r>
            <a:endParaRPr lang="en-GB" dirty="0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C95409A9-8FE8-40BA-A53C-7B3F7DEF5F81}"/>
              </a:ext>
            </a:extLst>
          </p:cNvPr>
          <p:cNvSpPr/>
          <p:nvPr/>
        </p:nvSpPr>
        <p:spPr>
          <a:xfrm>
            <a:off x="8368509" y="4740914"/>
            <a:ext cx="372694" cy="15680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244653-6439-4858-832D-A5EC08DF9924}"/>
              </a:ext>
            </a:extLst>
          </p:cNvPr>
          <p:cNvSpPr txBox="1"/>
          <p:nvPr/>
        </p:nvSpPr>
        <p:spPr>
          <a:xfrm>
            <a:off x="668917" y="2786677"/>
            <a:ext cx="6101778" cy="263149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&lt;html </a:t>
            </a:r>
            <a:r>
              <a:rPr lang="en-GB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="http://www.w3.org/1999/xhtml"&gt;</a:t>
            </a:r>
          </a:p>
          <a:p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&lt;head&gt;</a:t>
            </a:r>
          </a:p>
          <a:p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&lt;title&gt;XProc demo file&lt;/title&gt;</a:t>
            </a:r>
          </a:p>
          <a:p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&lt;/head&gt;</a:t>
            </a:r>
          </a:p>
          <a:p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&lt;body&gt;</a:t>
            </a:r>
          </a:p>
          <a:p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&lt;p&gt;The old logo:&lt;/p&gt;</a:t>
            </a:r>
          </a:p>
          <a:p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&lt;p&gt;</a:t>
            </a:r>
          </a:p>
          <a:p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en-GB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GB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/old.png" alt="Old XProc logo" /&gt;</a:t>
            </a:r>
          </a:p>
          <a:p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&lt;/p&gt;</a:t>
            </a:r>
          </a:p>
          <a:p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&lt;p&gt;New logo:&lt;/p&gt;</a:t>
            </a:r>
          </a:p>
          <a:p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&lt;p&gt;</a:t>
            </a:r>
          </a:p>
          <a:p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en-GB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GB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/kanava.jpg" alt="New XProc logo" width="10%"/&gt;</a:t>
            </a:r>
          </a:p>
          <a:p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&lt;/p&gt;</a:t>
            </a:r>
          </a:p>
          <a:p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&lt;/body&gt;</a:t>
            </a:r>
          </a:p>
          <a:p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B1D8C66-6A0D-468C-B0EB-983E562D465B}"/>
              </a:ext>
            </a:extLst>
          </p:cNvPr>
          <p:cNvSpPr/>
          <p:nvPr/>
        </p:nvSpPr>
        <p:spPr>
          <a:xfrm>
            <a:off x="635457" y="4110693"/>
            <a:ext cx="5887418" cy="1113348"/>
          </a:xfrm>
          <a:prstGeom prst="ellipse">
            <a:avLst/>
          </a:prstGeom>
          <a:solidFill>
            <a:schemeClr val="accent2"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548880-BF87-4709-A08A-17F50E3B1A21}"/>
              </a:ext>
            </a:extLst>
          </p:cNvPr>
          <p:cNvSpPr txBox="1"/>
          <p:nvPr/>
        </p:nvSpPr>
        <p:spPr>
          <a:xfrm>
            <a:off x="1465000" y="5984609"/>
            <a:ext cx="5542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 changes in 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base-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US" sz="2400" dirty="0"/>
              <a:t> properties!</a:t>
            </a:r>
            <a:endParaRPr lang="en-GB" sz="2400" dirty="0"/>
          </a:p>
        </p:txBody>
      </p:sp>
      <p:sp>
        <p:nvSpPr>
          <p:cNvPr id="15" name="Flowchart: Document 14">
            <a:extLst>
              <a:ext uri="{FF2B5EF4-FFF2-40B4-BE49-F238E27FC236}">
                <a16:creationId xmlns:a16="http://schemas.microsoft.com/office/drawing/2014/main" id="{EA84E3B7-40E1-4406-9A1C-37B37C3D6214}"/>
              </a:ext>
            </a:extLst>
          </p:cNvPr>
          <p:cNvSpPr/>
          <p:nvPr/>
        </p:nvSpPr>
        <p:spPr>
          <a:xfrm>
            <a:off x="7338143" y="2809365"/>
            <a:ext cx="976195" cy="581543"/>
          </a:xfrm>
          <a:prstGeom prst="flowChartDocumen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demo.html</a:t>
            </a:r>
            <a:endParaRPr lang="en-GB" sz="1200" b="1" dirty="0">
              <a:solidFill>
                <a:schemeClr val="tx1"/>
              </a:solidFill>
            </a:endParaRPr>
          </a:p>
        </p:txBody>
      </p:sp>
      <p:sp>
        <p:nvSpPr>
          <p:cNvPr id="18" name="Flowchart: Document 17">
            <a:extLst>
              <a:ext uri="{FF2B5EF4-FFF2-40B4-BE49-F238E27FC236}">
                <a16:creationId xmlns:a16="http://schemas.microsoft.com/office/drawing/2014/main" id="{9EFF02E8-D58D-4F6A-9D2A-BDBFE13D248C}"/>
              </a:ext>
            </a:extLst>
          </p:cNvPr>
          <p:cNvSpPr/>
          <p:nvPr/>
        </p:nvSpPr>
        <p:spPr>
          <a:xfrm>
            <a:off x="7338143" y="3545260"/>
            <a:ext cx="976195" cy="581543"/>
          </a:xfrm>
          <a:prstGeom prst="flowChartDocumen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img</a:t>
            </a:r>
            <a:r>
              <a:rPr lang="en-US" sz="1200" b="1" dirty="0">
                <a:solidFill>
                  <a:schemeClr val="tx1"/>
                </a:solidFill>
              </a:rPr>
              <a:t>/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old.png</a:t>
            </a:r>
            <a:endParaRPr lang="en-GB" sz="1200" b="1" dirty="0">
              <a:solidFill>
                <a:schemeClr val="tx1"/>
              </a:solidFill>
            </a:endParaRPr>
          </a:p>
        </p:txBody>
      </p:sp>
      <p:sp>
        <p:nvSpPr>
          <p:cNvPr id="19" name="Flowchart: Document 18">
            <a:extLst>
              <a:ext uri="{FF2B5EF4-FFF2-40B4-BE49-F238E27FC236}">
                <a16:creationId xmlns:a16="http://schemas.microsoft.com/office/drawing/2014/main" id="{56790221-BBB1-4B90-A27B-C620D9FA974E}"/>
              </a:ext>
            </a:extLst>
          </p:cNvPr>
          <p:cNvSpPr/>
          <p:nvPr/>
        </p:nvSpPr>
        <p:spPr>
          <a:xfrm>
            <a:off x="7242507" y="4761057"/>
            <a:ext cx="976195" cy="581543"/>
          </a:xfrm>
          <a:prstGeom prst="flowChartDocumen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demo.html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(changed)</a:t>
            </a:r>
            <a:endParaRPr lang="en-GB" sz="1200" b="1" dirty="0">
              <a:solidFill>
                <a:schemeClr val="tx1"/>
              </a:solidFill>
            </a:endParaRPr>
          </a:p>
        </p:txBody>
      </p:sp>
      <p:sp>
        <p:nvSpPr>
          <p:cNvPr id="20" name="Flowchart: Document 19">
            <a:extLst>
              <a:ext uri="{FF2B5EF4-FFF2-40B4-BE49-F238E27FC236}">
                <a16:creationId xmlns:a16="http://schemas.microsoft.com/office/drawing/2014/main" id="{0355B3D6-C7C4-4DF7-8CA0-3FF165D139E6}"/>
              </a:ext>
            </a:extLst>
          </p:cNvPr>
          <p:cNvSpPr/>
          <p:nvPr/>
        </p:nvSpPr>
        <p:spPr>
          <a:xfrm>
            <a:off x="7242507" y="5496952"/>
            <a:ext cx="976195" cy="581543"/>
          </a:xfrm>
          <a:prstGeom prst="flowChartDocumen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img</a:t>
            </a:r>
            <a:r>
              <a:rPr lang="en-US" sz="1200" b="1" dirty="0">
                <a:solidFill>
                  <a:schemeClr val="tx1"/>
                </a:solidFill>
              </a:rPr>
              <a:t>/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old.png</a:t>
            </a:r>
            <a:endParaRPr lang="en-GB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5190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lowchart: Document 24">
            <a:extLst>
              <a:ext uri="{FF2B5EF4-FFF2-40B4-BE49-F238E27FC236}">
                <a16:creationId xmlns:a16="http://schemas.microsoft.com/office/drawing/2014/main" id="{8160F47F-F1A0-4E81-AA9C-BFFFB167490F}"/>
              </a:ext>
            </a:extLst>
          </p:cNvPr>
          <p:cNvSpPr/>
          <p:nvPr/>
        </p:nvSpPr>
        <p:spPr>
          <a:xfrm>
            <a:off x="3704845" y="4243724"/>
            <a:ext cx="690530" cy="470561"/>
          </a:xfrm>
          <a:prstGeom prst="flowChartDocumen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img</a:t>
            </a:r>
            <a:r>
              <a:rPr lang="en-US" sz="800" b="1" dirty="0">
                <a:solidFill>
                  <a:schemeClr val="tx1"/>
                </a:solidFill>
              </a:rPr>
              <a:t>/</a:t>
            </a:r>
            <a:br>
              <a:rPr lang="en-US" sz="800" b="1" dirty="0">
                <a:solidFill>
                  <a:schemeClr val="tx1"/>
                </a:solidFill>
              </a:rPr>
            </a:br>
            <a:r>
              <a:rPr lang="en-US" sz="800" b="1" dirty="0">
                <a:solidFill>
                  <a:schemeClr val="tx1"/>
                </a:solidFill>
              </a:rPr>
              <a:t>old.png</a:t>
            </a:r>
            <a:endParaRPr lang="en-GB" sz="800" b="1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8AA355-1A2D-4C47-A239-5EB482B65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4268" y="252384"/>
            <a:ext cx="1184898" cy="1166668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57B3CE1-1AAD-404B-A182-C40B3C77D974}"/>
              </a:ext>
            </a:extLst>
          </p:cNvPr>
          <p:cNvSpPr/>
          <p:nvPr/>
        </p:nvSpPr>
        <p:spPr>
          <a:xfrm>
            <a:off x="3590392" y="2249855"/>
            <a:ext cx="2149490" cy="3380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Unarchive zip file</a:t>
            </a:r>
            <a:endParaRPr lang="en-GB" dirty="0"/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71438A7F-E65E-4EF7-8996-A8A57A80C55C}"/>
              </a:ext>
            </a:extLst>
          </p:cNvPr>
          <p:cNvSpPr/>
          <p:nvPr/>
        </p:nvSpPr>
        <p:spPr>
          <a:xfrm>
            <a:off x="4469401" y="2714280"/>
            <a:ext cx="372694" cy="8396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BE9B7411-CF56-43E9-8E3C-9322B33C2C62}"/>
              </a:ext>
            </a:extLst>
          </p:cNvPr>
          <p:cNvSpPr/>
          <p:nvPr/>
        </p:nvSpPr>
        <p:spPr>
          <a:xfrm rot="19061410">
            <a:off x="4461199" y="1164343"/>
            <a:ext cx="247019" cy="9972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315EB9B-435B-45C4-ADBA-F4AD6B85B927}"/>
              </a:ext>
            </a:extLst>
          </p:cNvPr>
          <p:cNvSpPr/>
          <p:nvPr/>
        </p:nvSpPr>
        <p:spPr>
          <a:xfrm>
            <a:off x="3590392" y="3708128"/>
            <a:ext cx="2149490" cy="3380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Change demo.html</a:t>
            </a:r>
            <a:endParaRPr lang="en-GB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812F82E-26BC-4C7E-A0D2-B5AFC21D3F6A}"/>
              </a:ext>
            </a:extLst>
          </p:cNvPr>
          <p:cNvSpPr/>
          <p:nvPr/>
        </p:nvSpPr>
        <p:spPr>
          <a:xfrm>
            <a:off x="160345" y="2389355"/>
            <a:ext cx="2149490" cy="3380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manifest</a:t>
            </a:r>
            <a:endParaRPr lang="en-GB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05097BD-1BD1-4D79-84D6-0696C361D50A}"/>
              </a:ext>
            </a:extLst>
          </p:cNvPr>
          <p:cNvSpPr/>
          <p:nvPr/>
        </p:nvSpPr>
        <p:spPr>
          <a:xfrm>
            <a:off x="160345" y="3425819"/>
            <a:ext cx="2149490" cy="5279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Add reference to new logo to manifest</a:t>
            </a:r>
            <a:endParaRPr lang="en-GB" sz="1600" dirty="0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D23C55BA-21D3-448A-9789-EE9E044B6F89}"/>
              </a:ext>
            </a:extLst>
          </p:cNvPr>
          <p:cNvSpPr/>
          <p:nvPr/>
        </p:nvSpPr>
        <p:spPr>
          <a:xfrm rot="3681682">
            <a:off x="1927328" y="998010"/>
            <a:ext cx="268686" cy="16190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5AFF1FB3-A136-445A-B3BB-3505C1AF9B50}"/>
              </a:ext>
            </a:extLst>
          </p:cNvPr>
          <p:cNvSpPr/>
          <p:nvPr/>
        </p:nvSpPr>
        <p:spPr>
          <a:xfrm>
            <a:off x="1053799" y="2821928"/>
            <a:ext cx="268686" cy="5279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A070C31-FD21-465F-AE83-4672584D7603}"/>
              </a:ext>
            </a:extLst>
          </p:cNvPr>
          <p:cNvSpPr/>
          <p:nvPr/>
        </p:nvSpPr>
        <p:spPr>
          <a:xfrm>
            <a:off x="3590392" y="4873977"/>
            <a:ext cx="2149490" cy="3380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Archive</a:t>
            </a:r>
            <a:endParaRPr lang="en-GB" dirty="0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E1C085A1-719D-48CE-84CF-81E3E6A1C214}"/>
              </a:ext>
            </a:extLst>
          </p:cNvPr>
          <p:cNvSpPr/>
          <p:nvPr/>
        </p:nvSpPr>
        <p:spPr>
          <a:xfrm>
            <a:off x="4455679" y="4114409"/>
            <a:ext cx="372694" cy="6962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Arrow: Bent 5">
            <a:extLst>
              <a:ext uri="{FF2B5EF4-FFF2-40B4-BE49-F238E27FC236}">
                <a16:creationId xmlns:a16="http://schemas.microsoft.com/office/drawing/2014/main" id="{06F902A2-06D2-49C2-B7D5-7617CA6A113B}"/>
              </a:ext>
            </a:extLst>
          </p:cNvPr>
          <p:cNvSpPr/>
          <p:nvPr/>
        </p:nvSpPr>
        <p:spPr>
          <a:xfrm flipV="1">
            <a:off x="1053799" y="4076156"/>
            <a:ext cx="2433704" cy="1135845"/>
          </a:xfrm>
          <a:prstGeom prst="bentArrow">
            <a:avLst>
              <a:gd name="adj1" fmla="val 16273"/>
              <a:gd name="adj2" fmla="val 25000"/>
              <a:gd name="adj3" fmla="val 23322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BB56ECC-2FDE-4EFE-B0BB-69CBB5BD6699}"/>
              </a:ext>
            </a:extLst>
          </p:cNvPr>
          <p:cNvSpPr/>
          <p:nvPr/>
        </p:nvSpPr>
        <p:spPr>
          <a:xfrm>
            <a:off x="3590392" y="5857648"/>
            <a:ext cx="2149490" cy="3380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Store</a:t>
            </a:r>
            <a:endParaRPr lang="en-GB" dirty="0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4956E732-74D4-4B4B-B606-0DEF00E1127A}"/>
              </a:ext>
            </a:extLst>
          </p:cNvPr>
          <p:cNvSpPr/>
          <p:nvPr/>
        </p:nvSpPr>
        <p:spPr>
          <a:xfrm>
            <a:off x="4443756" y="5275299"/>
            <a:ext cx="372694" cy="5321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Flowchart: Document 18">
            <a:extLst>
              <a:ext uri="{FF2B5EF4-FFF2-40B4-BE49-F238E27FC236}">
                <a16:creationId xmlns:a16="http://schemas.microsoft.com/office/drawing/2014/main" id="{5AB49CCD-18AE-4FEB-A3F3-C47A46D4D890}"/>
              </a:ext>
            </a:extLst>
          </p:cNvPr>
          <p:cNvSpPr/>
          <p:nvPr/>
        </p:nvSpPr>
        <p:spPr>
          <a:xfrm>
            <a:off x="3590392" y="5322052"/>
            <a:ext cx="705663" cy="338025"/>
          </a:xfrm>
          <a:prstGeom prst="flowChartDocumen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zip</a:t>
            </a:r>
            <a:endParaRPr lang="en-GB" sz="1050" b="1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BFE211-3975-4A64-86B8-F6423DF50C9D}"/>
              </a:ext>
            </a:extLst>
          </p:cNvPr>
          <p:cNvSpPr txBox="1"/>
          <p:nvPr/>
        </p:nvSpPr>
        <p:spPr>
          <a:xfrm>
            <a:off x="5944322" y="4567734"/>
            <a:ext cx="55875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Match documents in the manifest with documents on the source port, by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base-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US" dirty="0"/>
              <a:t> property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not, try to load from URI in manifest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endParaRPr lang="en-GB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2FA59F9-BB6C-4B7E-AF3F-6E5A390A4531}"/>
              </a:ext>
            </a:extLst>
          </p:cNvPr>
          <p:cNvSpPr txBox="1"/>
          <p:nvPr/>
        </p:nvSpPr>
        <p:spPr>
          <a:xfrm>
            <a:off x="6332863" y="789952"/>
            <a:ext cx="5726070" cy="30469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c:archive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xmlns:c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="http://www.w3.org/ns/xproc-step"&gt;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c:entry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name="demo.html"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="file:///.../input/input.zip/demo.html"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method="deflated"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size="219"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compressed-size="150"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time="2020-02-06T08:19:06+01:00"/&gt;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c:entry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/old.png"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="file:///.../input/input.zip/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/old.png"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method="deflated"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size="7522"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compressed-size="7043"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time="2019-03-14T15:22:48+01:00"/&gt;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c:entry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/kanava.jpg"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="file:/.../additional-images/kanava.jpg"/&gt;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c:archive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22" name="Flowchart: Document 21">
            <a:extLst>
              <a:ext uri="{FF2B5EF4-FFF2-40B4-BE49-F238E27FC236}">
                <a16:creationId xmlns:a16="http://schemas.microsoft.com/office/drawing/2014/main" id="{34F33093-6FE2-4BDC-BF09-A65100970FD9}"/>
              </a:ext>
            </a:extLst>
          </p:cNvPr>
          <p:cNvSpPr/>
          <p:nvPr/>
        </p:nvSpPr>
        <p:spPr>
          <a:xfrm>
            <a:off x="3704845" y="2663541"/>
            <a:ext cx="690530" cy="470561"/>
          </a:xfrm>
          <a:prstGeom prst="flowChartDocumen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demo.html</a:t>
            </a:r>
            <a:endParaRPr lang="en-GB" sz="800" b="1" dirty="0">
              <a:solidFill>
                <a:schemeClr val="tx1"/>
              </a:solidFill>
            </a:endParaRPr>
          </a:p>
        </p:txBody>
      </p:sp>
      <p:sp>
        <p:nvSpPr>
          <p:cNvPr id="23" name="Flowchart: Document 22">
            <a:extLst>
              <a:ext uri="{FF2B5EF4-FFF2-40B4-BE49-F238E27FC236}">
                <a16:creationId xmlns:a16="http://schemas.microsoft.com/office/drawing/2014/main" id="{A5EF792D-65AD-47A3-A8D7-64803819A177}"/>
              </a:ext>
            </a:extLst>
          </p:cNvPr>
          <p:cNvSpPr/>
          <p:nvPr/>
        </p:nvSpPr>
        <p:spPr>
          <a:xfrm>
            <a:off x="3704845" y="3165031"/>
            <a:ext cx="690530" cy="470561"/>
          </a:xfrm>
          <a:prstGeom prst="flowChartDocumen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img</a:t>
            </a:r>
            <a:r>
              <a:rPr lang="en-US" sz="800" b="1" dirty="0">
                <a:solidFill>
                  <a:schemeClr val="tx1"/>
                </a:solidFill>
              </a:rPr>
              <a:t>/</a:t>
            </a:r>
            <a:br>
              <a:rPr lang="en-US" sz="800" b="1" dirty="0">
                <a:solidFill>
                  <a:schemeClr val="tx1"/>
                </a:solidFill>
              </a:rPr>
            </a:br>
            <a:r>
              <a:rPr lang="en-US" sz="800" b="1" dirty="0">
                <a:solidFill>
                  <a:schemeClr val="tx1"/>
                </a:solidFill>
              </a:rPr>
              <a:t>old.png</a:t>
            </a:r>
            <a:endParaRPr lang="en-GB" sz="800" b="1" dirty="0">
              <a:solidFill>
                <a:schemeClr val="tx1"/>
              </a:solidFill>
            </a:endParaRPr>
          </a:p>
        </p:txBody>
      </p:sp>
      <p:sp>
        <p:nvSpPr>
          <p:cNvPr id="24" name="Flowchart: Document 23">
            <a:extLst>
              <a:ext uri="{FF2B5EF4-FFF2-40B4-BE49-F238E27FC236}">
                <a16:creationId xmlns:a16="http://schemas.microsoft.com/office/drawing/2014/main" id="{03D866C2-5226-41C7-A848-9137F45B8027}"/>
              </a:ext>
            </a:extLst>
          </p:cNvPr>
          <p:cNvSpPr/>
          <p:nvPr/>
        </p:nvSpPr>
        <p:spPr>
          <a:xfrm>
            <a:off x="3597958" y="4105801"/>
            <a:ext cx="690530" cy="470561"/>
          </a:xfrm>
          <a:prstGeom prst="flowChartDocumen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demo.html</a:t>
            </a:r>
            <a:br>
              <a:rPr lang="en-US" sz="800" b="1" dirty="0">
                <a:solidFill>
                  <a:schemeClr val="tx1"/>
                </a:solidFill>
              </a:rPr>
            </a:br>
            <a:r>
              <a:rPr lang="en-US" sz="800" b="1" dirty="0">
                <a:solidFill>
                  <a:schemeClr val="tx1"/>
                </a:solidFill>
              </a:rPr>
              <a:t>(changed)</a:t>
            </a:r>
            <a:endParaRPr lang="en-GB" sz="800" b="1" dirty="0">
              <a:solidFill>
                <a:schemeClr val="tx1"/>
              </a:solidFill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333607D9-700D-4CBA-9AE7-8FF938B567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886" y="5598274"/>
            <a:ext cx="1453825" cy="1016967"/>
          </a:xfrm>
          <a:prstGeom prst="rect">
            <a:avLst/>
          </a:prstGeom>
          <a:ln w="25400" cap="rnd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453825"/>
                      <a:gd name="connsiteY0" fmla="*/ 0 h 1016967"/>
                      <a:gd name="connsiteX1" fmla="*/ 470070 w 1453825"/>
                      <a:gd name="connsiteY1" fmla="*/ 0 h 1016967"/>
                      <a:gd name="connsiteX2" fmla="*/ 954678 w 1453825"/>
                      <a:gd name="connsiteY2" fmla="*/ 0 h 1016967"/>
                      <a:gd name="connsiteX3" fmla="*/ 1453825 w 1453825"/>
                      <a:gd name="connsiteY3" fmla="*/ 0 h 1016967"/>
                      <a:gd name="connsiteX4" fmla="*/ 1453825 w 1453825"/>
                      <a:gd name="connsiteY4" fmla="*/ 508484 h 1016967"/>
                      <a:gd name="connsiteX5" fmla="*/ 1453825 w 1453825"/>
                      <a:gd name="connsiteY5" fmla="*/ 1016967 h 1016967"/>
                      <a:gd name="connsiteX6" fmla="*/ 969217 w 1453825"/>
                      <a:gd name="connsiteY6" fmla="*/ 1016967 h 1016967"/>
                      <a:gd name="connsiteX7" fmla="*/ 513685 w 1453825"/>
                      <a:gd name="connsiteY7" fmla="*/ 1016967 h 1016967"/>
                      <a:gd name="connsiteX8" fmla="*/ 0 w 1453825"/>
                      <a:gd name="connsiteY8" fmla="*/ 1016967 h 1016967"/>
                      <a:gd name="connsiteX9" fmla="*/ 0 w 1453825"/>
                      <a:gd name="connsiteY9" fmla="*/ 518653 h 1016967"/>
                      <a:gd name="connsiteX10" fmla="*/ 0 w 1453825"/>
                      <a:gd name="connsiteY10" fmla="*/ 0 h 10169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453825" h="1016967" fill="none" extrusionOk="0">
                        <a:moveTo>
                          <a:pt x="0" y="0"/>
                        </a:moveTo>
                        <a:cubicBezTo>
                          <a:pt x="212120" y="-19411"/>
                          <a:pt x="239595" y="7090"/>
                          <a:pt x="470070" y="0"/>
                        </a:cubicBezTo>
                        <a:cubicBezTo>
                          <a:pt x="700545" y="-7090"/>
                          <a:pt x="847246" y="52424"/>
                          <a:pt x="954678" y="0"/>
                        </a:cubicBezTo>
                        <a:cubicBezTo>
                          <a:pt x="1062110" y="-52424"/>
                          <a:pt x="1325090" y="12427"/>
                          <a:pt x="1453825" y="0"/>
                        </a:cubicBezTo>
                        <a:cubicBezTo>
                          <a:pt x="1465339" y="254224"/>
                          <a:pt x="1427141" y="364843"/>
                          <a:pt x="1453825" y="508484"/>
                        </a:cubicBezTo>
                        <a:cubicBezTo>
                          <a:pt x="1480509" y="652125"/>
                          <a:pt x="1439347" y="875358"/>
                          <a:pt x="1453825" y="1016967"/>
                        </a:cubicBezTo>
                        <a:cubicBezTo>
                          <a:pt x="1235895" y="1065068"/>
                          <a:pt x="1160741" y="980587"/>
                          <a:pt x="969217" y="1016967"/>
                        </a:cubicBezTo>
                        <a:cubicBezTo>
                          <a:pt x="777693" y="1053347"/>
                          <a:pt x="628283" y="972846"/>
                          <a:pt x="513685" y="1016967"/>
                        </a:cubicBezTo>
                        <a:cubicBezTo>
                          <a:pt x="399087" y="1061088"/>
                          <a:pt x="145042" y="979288"/>
                          <a:pt x="0" y="1016967"/>
                        </a:cubicBezTo>
                        <a:cubicBezTo>
                          <a:pt x="-23987" y="770366"/>
                          <a:pt x="46999" y="739733"/>
                          <a:pt x="0" y="518653"/>
                        </a:cubicBezTo>
                        <a:cubicBezTo>
                          <a:pt x="-46999" y="297573"/>
                          <a:pt x="13533" y="171176"/>
                          <a:pt x="0" y="0"/>
                        </a:cubicBezTo>
                        <a:close/>
                      </a:path>
                      <a:path w="1453825" h="1016967" stroke="0" extrusionOk="0">
                        <a:moveTo>
                          <a:pt x="0" y="0"/>
                        </a:moveTo>
                        <a:cubicBezTo>
                          <a:pt x="221025" y="-46244"/>
                          <a:pt x="353597" y="53580"/>
                          <a:pt x="470070" y="0"/>
                        </a:cubicBezTo>
                        <a:cubicBezTo>
                          <a:pt x="586543" y="-53580"/>
                          <a:pt x="707265" y="2788"/>
                          <a:pt x="911064" y="0"/>
                        </a:cubicBezTo>
                        <a:cubicBezTo>
                          <a:pt x="1114863" y="-2788"/>
                          <a:pt x="1302425" y="55497"/>
                          <a:pt x="1453825" y="0"/>
                        </a:cubicBezTo>
                        <a:cubicBezTo>
                          <a:pt x="1467797" y="180258"/>
                          <a:pt x="1420679" y="274411"/>
                          <a:pt x="1453825" y="498314"/>
                        </a:cubicBezTo>
                        <a:cubicBezTo>
                          <a:pt x="1486971" y="722217"/>
                          <a:pt x="1445536" y="886753"/>
                          <a:pt x="1453825" y="1016967"/>
                        </a:cubicBezTo>
                        <a:cubicBezTo>
                          <a:pt x="1296525" y="1071090"/>
                          <a:pt x="1197094" y="1009546"/>
                          <a:pt x="998293" y="1016967"/>
                        </a:cubicBezTo>
                        <a:cubicBezTo>
                          <a:pt x="799492" y="1024388"/>
                          <a:pt x="663979" y="975840"/>
                          <a:pt x="542761" y="1016967"/>
                        </a:cubicBezTo>
                        <a:cubicBezTo>
                          <a:pt x="421543" y="1058094"/>
                          <a:pt x="218108" y="988133"/>
                          <a:pt x="0" y="1016967"/>
                        </a:cubicBezTo>
                        <a:cubicBezTo>
                          <a:pt x="-12008" y="802400"/>
                          <a:pt x="10811" y="725782"/>
                          <a:pt x="0" y="538993"/>
                        </a:cubicBezTo>
                        <a:cubicBezTo>
                          <a:pt x="-10811" y="352204"/>
                          <a:pt x="2075" y="20041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0798D49-524B-4C9B-9149-AD703440232F}"/>
              </a:ext>
            </a:extLst>
          </p:cNvPr>
          <p:cNvCxnSpPr/>
          <p:nvPr/>
        </p:nvCxnSpPr>
        <p:spPr>
          <a:xfrm flipV="1">
            <a:off x="1928474" y="5212001"/>
            <a:ext cx="1559029" cy="54741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6559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6" grpId="0" animBg="1"/>
      <p:bldP spid="20" grpId="0"/>
      <p:bldP spid="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8AA355-1A2D-4C47-A239-5EB482B65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4268" y="252384"/>
            <a:ext cx="1184898" cy="1166668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57B3CE1-1AAD-404B-A182-C40B3C77D974}"/>
              </a:ext>
            </a:extLst>
          </p:cNvPr>
          <p:cNvSpPr/>
          <p:nvPr/>
        </p:nvSpPr>
        <p:spPr>
          <a:xfrm>
            <a:off x="3590392" y="2249855"/>
            <a:ext cx="2149490" cy="3380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Unarchive zip file</a:t>
            </a:r>
            <a:endParaRPr lang="en-GB" dirty="0"/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71438A7F-E65E-4EF7-8996-A8A57A80C55C}"/>
              </a:ext>
            </a:extLst>
          </p:cNvPr>
          <p:cNvSpPr/>
          <p:nvPr/>
        </p:nvSpPr>
        <p:spPr>
          <a:xfrm>
            <a:off x="4469401" y="2714280"/>
            <a:ext cx="372694" cy="4709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BE9B7411-CF56-43E9-8E3C-9322B33C2C62}"/>
              </a:ext>
            </a:extLst>
          </p:cNvPr>
          <p:cNvSpPr/>
          <p:nvPr/>
        </p:nvSpPr>
        <p:spPr>
          <a:xfrm rot="19061410">
            <a:off x="4461199" y="1164343"/>
            <a:ext cx="247019" cy="9972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315EB9B-435B-45C4-ADBA-F4AD6B85B927}"/>
              </a:ext>
            </a:extLst>
          </p:cNvPr>
          <p:cNvSpPr/>
          <p:nvPr/>
        </p:nvSpPr>
        <p:spPr>
          <a:xfrm>
            <a:off x="3590392" y="3307583"/>
            <a:ext cx="2149490" cy="3380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Change demo.html</a:t>
            </a:r>
            <a:endParaRPr lang="en-GB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812F82E-26BC-4C7E-A0D2-B5AFC21D3F6A}"/>
              </a:ext>
            </a:extLst>
          </p:cNvPr>
          <p:cNvSpPr/>
          <p:nvPr/>
        </p:nvSpPr>
        <p:spPr>
          <a:xfrm>
            <a:off x="160345" y="2389355"/>
            <a:ext cx="2149490" cy="3380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manifest</a:t>
            </a:r>
            <a:endParaRPr lang="en-GB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05097BD-1BD1-4D79-84D6-0696C361D50A}"/>
              </a:ext>
            </a:extLst>
          </p:cNvPr>
          <p:cNvSpPr/>
          <p:nvPr/>
        </p:nvSpPr>
        <p:spPr>
          <a:xfrm>
            <a:off x="160345" y="3425819"/>
            <a:ext cx="2149490" cy="5279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Add reference to new logo to manifest</a:t>
            </a:r>
            <a:endParaRPr lang="en-GB" sz="1600" dirty="0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D23C55BA-21D3-448A-9789-EE9E044B6F89}"/>
              </a:ext>
            </a:extLst>
          </p:cNvPr>
          <p:cNvSpPr/>
          <p:nvPr/>
        </p:nvSpPr>
        <p:spPr>
          <a:xfrm rot="3681682">
            <a:off x="1927328" y="998010"/>
            <a:ext cx="268686" cy="16190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5AFF1FB3-A136-445A-B3BB-3505C1AF9B50}"/>
              </a:ext>
            </a:extLst>
          </p:cNvPr>
          <p:cNvSpPr/>
          <p:nvPr/>
        </p:nvSpPr>
        <p:spPr>
          <a:xfrm>
            <a:off x="1053799" y="2821928"/>
            <a:ext cx="268686" cy="5279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A070C31-FD21-465F-AE83-4672584D7603}"/>
              </a:ext>
            </a:extLst>
          </p:cNvPr>
          <p:cNvSpPr/>
          <p:nvPr/>
        </p:nvSpPr>
        <p:spPr>
          <a:xfrm>
            <a:off x="3590392" y="4277181"/>
            <a:ext cx="2149490" cy="3380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Archive</a:t>
            </a:r>
            <a:endParaRPr lang="en-GB" dirty="0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E1C085A1-719D-48CE-84CF-81E3E6A1C214}"/>
              </a:ext>
            </a:extLst>
          </p:cNvPr>
          <p:cNvSpPr/>
          <p:nvPr/>
        </p:nvSpPr>
        <p:spPr>
          <a:xfrm>
            <a:off x="4467198" y="3708905"/>
            <a:ext cx="372694" cy="4730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Arrow: Bent 5">
            <a:extLst>
              <a:ext uri="{FF2B5EF4-FFF2-40B4-BE49-F238E27FC236}">
                <a16:creationId xmlns:a16="http://schemas.microsoft.com/office/drawing/2014/main" id="{06F902A2-06D2-49C2-B7D5-7617CA6A113B}"/>
              </a:ext>
            </a:extLst>
          </p:cNvPr>
          <p:cNvSpPr/>
          <p:nvPr/>
        </p:nvSpPr>
        <p:spPr>
          <a:xfrm flipV="1">
            <a:off x="1053799" y="4076156"/>
            <a:ext cx="2433704" cy="527983"/>
          </a:xfrm>
          <a:prstGeom prst="bentArrow">
            <a:avLst>
              <a:gd name="adj1" fmla="val 16273"/>
              <a:gd name="adj2" fmla="val 25000"/>
              <a:gd name="adj3" fmla="val 23322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BB56ECC-2FDE-4EFE-B0BB-69CBB5BD6699}"/>
              </a:ext>
            </a:extLst>
          </p:cNvPr>
          <p:cNvSpPr/>
          <p:nvPr/>
        </p:nvSpPr>
        <p:spPr>
          <a:xfrm>
            <a:off x="3590392" y="5308885"/>
            <a:ext cx="2149490" cy="3380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Store</a:t>
            </a:r>
            <a:endParaRPr lang="en-GB" dirty="0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4956E732-74D4-4B4B-B606-0DEF00E1127A}"/>
              </a:ext>
            </a:extLst>
          </p:cNvPr>
          <p:cNvSpPr/>
          <p:nvPr/>
        </p:nvSpPr>
        <p:spPr>
          <a:xfrm>
            <a:off x="4467198" y="4728736"/>
            <a:ext cx="372694" cy="5321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B27A854-54C4-478C-A837-BFF255228C2D}"/>
              </a:ext>
            </a:extLst>
          </p:cNvPr>
          <p:cNvSpPr/>
          <p:nvPr/>
        </p:nvSpPr>
        <p:spPr>
          <a:xfrm>
            <a:off x="3578800" y="6227851"/>
            <a:ext cx="2149490" cy="3380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Report</a:t>
            </a:r>
            <a:endParaRPr lang="en-GB" dirty="0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D4AB60FF-9458-4657-B287-8C5F5D9205CE}"/>
              </a:ext>
            </a:extLst>
          </p:cNvPr>
          <p:cNvSpPr/>
          <p:nvPr/>
        </p:nvSpPr>
        <p:spPr>
          <a:xfrm>
            <a:off x="4467198" y="5721042"/>
            <a:ext cx="372694" cy="4326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21F637D-6232-404C-8354-BFC43476E18D}"/>
              </a:ext>
            </a:extLst>
          </p:cNvPr>
          <p:cNvSpPr txBox="1"/>
          <p:nvPr/>
        </p:nvSpPr>
        <p:spPr>
          <a:xfrm>
            <a:off x="5170123" y="503204"/>
            <a:ext cx="100163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Source &amp; presentation: </a:t>
            </a:r>
          </a:p>
          <a:p>
            <a:r>
              <a:rPr lang="en-GB" sz="2000" dirty="0">
                <a:hlinkClick r:id="rId3"/>
              </a:rPr>
              <a:t>https://github.com/xatapult/working-with-zip-demo-prague-2020</a:t>
            </a:r>
            <a:endParaRPr lang="en-GB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5269DD-DBD9-43F5-AA39-76DED49895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5162" y="6362402"/>
            <a:ext cx="1317330" cy="406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368626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1452</TotalTime>
  <Words>1025</Words>
  <Application>Microsoft Office PowerPoint</Application>
  <PresentationFormat>Widescreen</PresentationFormat>
  <Paragraphs>129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Bradley Hand ITC</vt:lpstr>
      <vt:lpstr>Calibri</vt:lpstr>
      <vt:lpstr>Calibri Light</vt:lpstr>
      <vt:lpstr>Courier New</vt:lpstr>
      <vt:lpstr>Kantoorthema</vt:lpstr>
      <vt:lpstr>XProc 3.0 Unconference XML Prague 2020</vt:lpstr>
      <vt:lpstr>What’s the input?</vt:lpstr>
      <vt:lpstr>What’s the desired output?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Erik Siegel</dc:creator>
  <cp:lastModifiedBy>Erik Siegel</cp:lastModifiedBy>
  <cp:revision>112</cp:revision>
  <dcterms:created xsi:type="dcterms:W3CDTF">2018-12-04T10:13:22Z</dcterms:created>
  <dcterms:modified xsi:type="dcterms:W3CDTF">2020-02-10T10:22:19Z</dcterms:modified>
</cp:coreProperties>
</file>