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0"/>
  </p:notesMasterIdLst>
  <p:sldIdLst>
    <p:sldId id="256" r:id="rId3"/>
    <p:sldId id="285" r:id="rId4"/>
    <p:sldId id="286" r:id="rId5"/>
    <p:sldId id="259" r:id="rId6"/>
    <p:sldId id="290" r:id="rId7"/>
    <p:sldId id="288" r:id="rId8"/>
    <p:sldId id="289" r:id="rId9"/>
    <p:sldId id="301" r:id="rId10"/>
    <p:sldId id="292" r:id="rId11"/>
    <p:sldId id="291" r:id="rId12"/>
    <p:sldId id="315" r:id="rId13"/>
    <p:sldId id="297" r:id="rId14"/>
    <p:sldId id="300" r:id="rId15"/>
    <p:sldId id="303" r:id="rId16"/>
    <p:sldId id="302" r:id="rId17"/>
    <p:sldId id="293" r:id="rId18"/>
    <p:sldId id="294" r:id="rId19"/>
    <p:sldId id="305" r:id="rId20"/>
    <p:sldId id="306" r:id="rId21"/>
    <p:sldId id="307" r:id="rId22"/>
    <p:sldId id="313" r:id="rId23"/>
    <p:sldId id="314" r:id="rId24"/>
    <p:sldId id="298" r:id="rId25"/>
    <p:sldId id="308" r:id="rId26"/>
    <p:sldId id="310" r:id="rId27"/>
    <p:sldId id="312" r:id="rId28"/>
    <p:sldId id="316" r:id="rId29"/>
  </p:sldIdLst>
  <p:sldSz cx="9144000" cy="5143500" type="screen16x9"/>
  <p:notesSz cx="6858000" cy="9144000"/>
  <p:embeddedFontLs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Karl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BA56D25-D19A-4FE5-B6BA-480CB7E8E990}">
  <a:tblStyle styleId="{6BA56D25-D19A-4FE5-B6BA-480CB7E8E9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7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14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6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71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200"/>
              <a:buNone/>
              <a:defRPr/>
            </a:lvl1pPr>
            <a:lvl2pPr lvl="1">
              <a:spcBef>
                <a:spcPts val="0"/>
              </a:spcBef>
              <a:buSzPts val="1200"/>
              <a:buNone/>
              <a:defRPr/>
            </a:lvl2pPr>
            <a:lvl3pPr lvl="2">
              <a:spcBef>
                <a:spcPts val="0"/>
              </a:spcBef>
              <a:buSzPts val="1200"/>
              <a:buNone/>
              <a:defRPr/>
            </a:lvl3pPr>
            <a:lvl4pPr lvl="3">
              <a:spcBef>
                <a:spcPts val="0"/>
              </a:spcBef>
              <a:buSzPts val="1200"/>
              <a:buNone/>
              <a:defRPr/>
            </a:lvl4pPr>
            <a:lvl5pPr lvl="4">
              <a:spcBef>
                <a:spcPts val="0"/>
              </a:spcBef>
              <a:buSzPts val="1200"/>
              <a:buNone/>
              <a:defRPr/>
            </a:lvl5pPr>
            <a:lvl6pPr lvl="5">
              <a:spcBef>
                <a:spcPts val="0"/>
              </a:spcBef>
              <a:buSzPts val="1200"/>
              <a:buNone/>
              <a:defRPr/>
            </a:lvl6pPr>
            <a:lvl7pPr lvl="6">
              <a:spcBef>
                <a:spcPts val="0"/>
              </a:spcBef>
              <a:buSzPts val="1200"/>
              <a:buNone/>
              <a:defRPr/>
            </a:lvl7pPr>
            <a:lvl8pPr lvl="7">
              <a:spcBef>
                <a:spcPts val="0"/>
              </a:spcBef>
              <a:buSzPts val="1200"/>
              <a:buNone/>
              <a:defRPr/>
            </a:lvl8pPr>
            <a:lvl9pPr lvl="8">
              <a:spcBef>
                <a:spcPts val="0"/>
              </a:spcBef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600"/>
              <a:buChar char="▸"/>
              <a:defRPr/>
            </a:lvl1pPr>
            <a:lvl2pPr lvl="1">
              <a:spcBef>
                <a:spcPts val="0"/>
              </a:spcBef>
              <a:buSzPts val="1600"/>
              <a:buChar char="▹"/>
              <a:defRPr/>
            </a:lvl2pPr>
            <a:lvl3pPr lvl="2">
              <a:spcBef>
                <a:spcPts val="0"/>
              </a:spcBef>
              <a:buSzPts val="1600"/>
              <a:buChar char="▹"/>
              <a:defRPr/>
            </a:lvl3pPr>
            <a:lvl4pPr lvl="3">
              <a:spcBef>
                <a:spcPts val="0"/>
              </a:spcBef>
              <a:buSzPts val="1600"/>
              <a:buChar char="●"/>
              <a:defRPr/>
            </a:lvl4pPr>
            <a:lvl5pPr lvl="4">
              <a:spcBef>
                <a:spcPts val="0"/>
              </a:spcBef>
              <a:buSzPts val="1600"/>
              <a:buChar char="○"/>
              <a:defRPr/>
            </a:lvl5pPr>
            <a:lvl6pPr lvl="5">
              <a:spcBef>
                <a:spcPts val="0"/>
              </a:spcBef>
              <a:buSzPts val="1600"/>
              <a:buChar char="■"/>
              <a:defRPr/>
            </a:lvl6pPr>
            <a:lvl7pPr lvl="6">
              <a:spcBef>
                <a:spcPts val="0"/>
              </a:spcBef>
              <a:buSzPts val="1600"/>
              <a:buChar char="●"/>
              <a:defRPr/>
            </a:lvl7pPr>
            <a:lvl8pPr lvl="7">
              <a:spcBef>
                <a:spcPts val="0"/>
              </a:spcBef>
              <a:buSzPts val="1600"/>
              <a:buChar char="○"/>
              <a:defRPr/>
            </a:lvl8pPr>
            <a:lvl9pPr lvl="8">
              <a:spcBef>
                <a:spcPts val="0"/>
              </a:spcBef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75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45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4649963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1" name="Shape 11"/>
          <p:cNvSpPr/>
          <p:nvPr/>
        </p:nvSpPr>
        <p:spPr>
          <a:xfrm>
            <a:off x="7454375" y="4229100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2" name="Shape 12"/>
          <p:cNvSpPr/>
          <p:nvPr/>
        </p:nvSpPr>
        <p:spPr>
          <a:xfrm>
            <a:off x="8827727" y="3448166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3" name="Shape 13"/>
          <p:cNvSpPr/>
          <p:nvPr/>
        </p:nvSpPr>
        <p:spPr>
          <a:xfrm>
            <a:off x="8677050" y="4933406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4" name="Shape 14"/>
          <p:cNvSpPr/>
          <p:nvPr/>
        </p:nvSpPr>
        <p:spPr>
          <a:xfrm>
            <a:off x="2972225" y="475050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5" name="Shape 15"/>
          <p:cNvSpPr/>
          <p:nvPr/>
        </p:nvSpPr>
        <p:spPr>
          <a:xfrm>
            <a:off x="579635" y="2530109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6" name="Shape 16"/>
          <p:cNvSpPr/>
          <p:nvPr/>
        </p:nvSpPr>
        <p:spPr>
          <a:xfrm>
            <a:off x="311843" y="593639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7" name="Shape 17"/>
          <p:cNvSpPr/>
          <p:nvPr/>
        </p:nvSpPr>
        <p:spPr>
          <a:xfrm>
            <a:off x="626322" y="1004904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8" name="Shape 18"/>
          <p:cNvSpPr/>
          <p:nvPr/>
        </p:nvSpPr>
        <p:spPr>
          <a:xfrm>
            <a:off x="8104500" y="3722325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9" name="Shape 19"/>
          <p:cNvSpPr/>
          <p:nvPr/>
        </p:nvSpPr>
        <p:spPr>
          <a:xfrm>
            <a:off x="8803950" y="4240993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20" name="Shape 20"/>
          <p:cNvSpPr/>
          <p:nvPr/>
        </p:nvSpPr>
        <p:spPr>
          <a:xfrm>
            <a:off x="196310" y="1493168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21" name="Shape 21"/>
          <p:cNvSpPr/>
          <p:nvPr/>
        </p:nvSpPr>
        <p:spPr>
          <a:xfrm>
            <a:off x="1738050" y="203492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22" name="Shape 22"/>
          <p:cNvSpPr/>
          <p:nvPr/>
        </p:nvSpPr>
        <p:spPr>
          <a:xfrm>
            <a:off x="771659" y="1878364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23" name="Shape 23"/>
          <p:cNvSpPr/>
          <p:nvPr/>
        </p:nvSpPr>
        <p:spPr>
          <a:xfrm>
            <a:off x="4271584" y="356119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24" name="Shape 24"/>
          <p:cNvSpPr/>
          <p:nvPr/>
        </p:nvSpPr>
        <p:spPr>
          <a:xfrm>
            <a:off x="7729213" y="4595579"/>
            <a:ext cx="253800" cy="1905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1522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6" y="0"/>
            <a:ext cx="91321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27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45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35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35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0" y="202264"/>
            <a:ext cx="457200" cy="60345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564844"/>
            <a:ext cx="95100" cy="26167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74722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75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5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9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266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http.server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litz.net/software/pycrypto/api/2.6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alternative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5133109" y="1042351"/>
            <a:ext cx="3749509" cy="1182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The</a:t>
            </a:r>
            <a:br>
              <a:rPr lang="en-US" dirty="0">
                <a:solidFill>
                  <a:srgbClr val="8BC34A"/>
                </a:solidFill>
              </a:rPr>
            </a:br>
            <a:r>
              <a:rPr lang="id-ID" dirty="0">
                <a:solidFill>
                  <a:srgbClr val="FFFF00"/>
                </a:solidFill>
              </a:rPr>
              <a:t>O</a:t>
            </a:r>
            <a:r>
              <a:rPr lang="en-US" dirty="0" err="1">
                <a:solidFill>
                  <a:srgbClr val="FFFF00"/>
                </a:solidFill>
              </a:rPr>
              <a:t>ffensive</a:t>
            </a:r>
            <a:r>
              <a:rPr lang="en-US" dirty="0">
                <a:solidFill>
                  <a:srgbClr val="8BC34A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P</a:t>
            </a:r>
            <a:r>
              <a:rPr lang="en-US" dirty="0" err="1">
                <a:solidFill>
                  <a:schemeClr val="bg1"/>
                </a:solidFill>
              </a:rPr>
              <a:t>ython</a:t>
            </a: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19BDE-D90B-4698-BCCB-7FD49E37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27" y="1315597"/>
            <a:ext cx="2431901" cy="2827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D9C7-259C-463B-94FF-82C351476553}"/>
              </a:ext>
            </a:extLst>
          </p:cNvPr>
          <p:cNvSpPr txBox="1"/>
          <p:nvPr/>
        </p:nvSpPr>
        <p:spPr>
          <a:xfrm>
            <a:off x="5338175" y="2320636"/>
            <a:ext cx="3339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Practical Python for Penetration Testing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0070C0"/>
                </a:solidFill>
              </a:rPr>
              <a:t>3</a:t>
            </a:r>
            <a:r>
              <a:rPr lang="en" sz="7200" dirty="0">
                <a:solidFill>
                  <a:srgbClr val="0070C0"/>
                </a:solidFill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Warming Up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Let’s code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the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FFFF00"/>
                </a:solidFill>
              </a:rPr>
              <a:t>basic things</a:t>
            </a:r>
            <a:endParaRPr lang="e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7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988EB-9A7B-4C55-A834-3BB17C598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The root of </a:t>
            </a:r>
            <a:r>
              <a:rPr lang="en-US" b="1" dirty="0">
                <a:solidFill>
                  <a:schemeClr val="tx1"/>
                </a:solidFill>
              </a:rPr>
              <a:t>cyber security </a:t>
            </a:r>
            <a:r>
              <a:rPr lang="en-US" dirty="0">
                <a:solidFill>
                  <a:schemeClr val="tx1"/>
                </a:solidFill>
              </a:rPr>
              <a:t>is programming and networking with extra </a:t>
            </a:r>
            <a:r>
              <a:rPr lang="en-US" strike="sngStrike" dirty="0">
                <a:solidFill>
                  <a:schemeClr val="tx1"/>
                </a:solidFill>
              </a:rPr>
              <a:t>magic</a:t>
            </a:r>
            <a:r>
              <a:rPr lang="en-US" dirty="0">
                <a:solidFill>
                  <a:schemeClr val="tx1"/>
                </a:solidFill>
              </a:rPr>
              <a:t> logic.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9AA4E9-FDB8-4DC7-8BDE-3AD5BDC6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Let’s start by </a:t>
            </a:r>
            <a:r>
              <a:rPr lang="en-US" dirty="0" err="1">
                <a:solidFill>
                  <a:schemeClr val="tx1"/>
                </a:solidFill>
              </a:rPr>
              <a:t>FUN</a:t>
            </a:r>
            <a:r>
              <a:rPr lang="en-US" dirty="0" err="1">
                <a:solidFill>
                  <a:srgbClr val="0070C0"/>
                </a:solidFill>
              </a:rPr>
              <a:t>damental</a:t>
            </a:r>
            <a:r>
              <a:rPr lang="en-US" dirty="0">
                <a:solidFill>
                  <a:srgbClr val="0070C0"/>
                </a:solidFill>
              </a:rPr>
              <a:t> Things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29181-817C-44EE-B6A5-48E66F429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Network (Server, Client)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Cryptography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6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10B-9C39-45F0-B378-3050A3F0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1038973"/>
            <a:ext cx="5324100" cy="48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Simple Servers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2BA81-169B-430A-BCFB-0CDE32A1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50423"/>
            <a:ext cx="5324100" cy="225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Host some files</a:t>
            </a:r>
          </a:p>
          <a:p>
            <a:r>
              <a:rPr lang="en-US" dirty="0">
                <a:solidFill>
                  <a:schemeClr val="tx1"/>
                </a:solidFill>
              </a:rPr>
              <a:t>Collect data</a:t>
            </a:r>
          </a:p>
          <a:p>
            <a:r>
              <a:rPr lang="en-US" dirty="0">
                <a:solidFill>
                  <a:schemeClr val="tx1"/>
                </a:solidFill>
              </a:rPr>
              <a:t>Relay </a:t>
            </a:r>
            <a:r>
              <a:rPr lang="en-US" dirty="0" err="1">
                <a:solidFill>
                  <a:schemeClr val="tx1"/>
                </a:solidFill>
              </a:rPr>
              <a:t>informations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See Python3 </a:t>
            </a:r>
            <a:r>
              <a:rPr lang="en-US" dirty="0" err="1">
                <a:solidFill>
                  <a:schemeClr val="tx1"/>
                </a:solidFill>
              </a:rPr>
              <a:t>http.server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https://docs.python.org/3/library/http.server.html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7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AFB2-D50F-42A8-B321-10654577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983555"/>
            <a:ext cx="5324100" cy="48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Simple Client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37EB-80FB-48FD-8AE5-1466493A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95005"/>
            <a:ext cx="5324100" cy="225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malicious request</a:t>
            </a:r>
          </a:p>
          <a:p>
            <a:r>
              <a:rPr lang="en-US" dirty="0">
                <a:solidFill>
                  <a:schemeClr val="tx1"/>
                </a:solidFill>
              </a:rPr>
              <a:t>Dorking</a:t>
            </a:r>
          </a:p>
          <a:p>
            <a:r>
              <a:rPr lang="en-US" dirty="0">
                <a:solidFill>
                  <a:schemeClr val="tx1"/>
                </a:solidFill>
              </a:rPr>
              <a:t>Automatic requests sender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See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requests library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http://docs.python-requests.org/en/master/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BeautifulSoup4 (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https://www.crummy.com/software/BeautifulSoup/bs4/doc/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4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3B1-64B7-484F-9D9B-0AC3BB1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1080537"/>
            <a:ext cx="5324100" cy="48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Cryptography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E80A-320F-464D-8A7F-272566F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91987"/>
            <a:ext cx="5324100" cy="225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Encrypt / Decrypt</a:t>
            </a:r>
          </a:p>
          <a:p>
            <a:r>
              <a:rPr lang="en-US" dirty="0">
                <a:solidFill>
                  <a:schemeClr val="tx1"/>
                </a:solidFill>
              </a:rPr>
              <a:t>Compute hash value</a:t>
            </a:r>
          </a:p>
          <a:p>
            <a:r>
              <a:rPr lang="en-US" dirty="0">
                <a:solidFill>
                  <a:schemeClr val="tx1"/>
                </a:solidFill>
              </a:rPr>
              <a:t>Some stuffs on certificate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See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PyCrypto</a:t>
            </a:r>
            <a:r>
              <a:rPr lang="en-US" dirty="0">
                <a:solidFill>
                  <a:schemeClr val="tx1"/>
                </a:solidFill>
              </a:rPr>
              <a:t> library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https://www.dlitz.net/software/pycrypto/api/2.6/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1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0070C0"/>
                </a:solidFill>
              </a:rPr>
              <a:t>4</a:t>
            </a:r>
            <a:r>
              <a:rPr lang="en" sz="7200" dirty="0">
                <a:solidFill>
                  <a:srgbClr val="0070C0"/>
                </a:solidFill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Getting Advanced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Let’s code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More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FFFF00"/>
                </a:solidFill>
              </a:rPr>
              <a:t>FUN things</a:t>
            </a:r>
          </a:p>
        </p:txBody>
      </p:sp>
    </p:spTree>
    <p:extLst>
      <p:ext uri="{BB962C8B-B14F-4D97-AF65-F5344CB8AC3E}">
        <p14:creationId xmlns:p14="http://schemas.microsoft.com/office/powerpoint/2010/main" val="70895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1EB6D-9639-40B7-AEC0-9E9DE8F7E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(Network)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Packet Crafting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D772B6-BB63-4BBE-B494-C1FC53A5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400" b="1" dirty="0" err="1">
                <a:solidFill>
                  <a:srgbClr val="FFFF00"/>
                </a:solidFill>
              </a:rPr>
              <a:t>Scapy</a:t>
            </a:r>
            <a:endParaRPr lang="id-ID" sz="3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8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3B1-64B7-484F-9D9B-0AC3BB1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1080537"/>
            <a:ext cx="5324100" cy="48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 err="1">
                <a:solidFill>
                  <a:schemeClr val="tx1"/>
                </a:solidFill>
              </a:rPr>
              <a:t>Scapy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E80A-320F-464D-8A7F-272566F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91987"/>
            <a:ext cx="5324100" cy="225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Packet manipulation and decoder for python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sniff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</a:rPr>
              <a:t>dissect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>
                <a:solidFill>
                  <a:srgbClr val="7030A0"/>
                </a:solidFill>
              </a:rPr>
              <a:t>forge</a:t>
            </a:r>
            <a:r>
              <a:rPr lang="en-US" dirty="0">
                <a:solidFill>
                  <a:schemeClr val="tx1"/>
                </a:solidFill>
              </a:rPr>
              <a:t> network packets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Handle most network tasks such as scanning, tracerouting, probing, </a:t>
            </a:r>
            <a:r>
              <a:rPr lang="en-US" dirty="0">
                <a:solidFill>
                  <a:srgbClr val="7030A0"/>
                </a:solidFill>
              </a:rPr>
              <a:t>fuzzing</a:t>
            </a:r>
            <a:r>
              <a:rPr lang="en-US" dirty="0">
                <a:solidFill>
                  <a:schemeClr val="tx1"/>
                </a:solidFill>
              </a:rPr>
              <a:t>, network discovery.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idea: sending packets and receiving answers.</a:t>
            </a:r>
          </a:p>
        </p:txBody>
      </p:sp>
    </p:spTree>
    <p:extLst>
      <p:ext uri="{BB962C8B-B14F-4D97-AF65-F5344CB8AC3E}">
        <p14:creationId xmlns:p14="http://schemas.microsoft.com/office/powerpoint/2010/main" val="318949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3B1-64B7-484F-9D9B-0AC3BB1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1080537"/>
            <a:ext cx="5324100" cy="48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Can “Replace” Tools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E80A-320F-464D-8A7F-272566F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91987"/>
            <a:ext cx="5324100" cy="2255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hping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arpspoof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arping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p0f</a:t>
            </a:r>
          </a:p>
          <a:p>
            <a:r>
              <a:rPr lang="en-US" dirty="0" err="1">
                <a:solidFill>
                  <a:schemeClr val="tx1"/>
                </a:solidFill>
              </a:rPr>
              <a:t>Tcpdump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tshark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…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</a:rPr>
              <a:t>i.e</a:t>
            </a:r>
            <a:r>
              <a:rPr lang="en-US" dirty="0">
                <a:solidFill>
                  <a:schemeClr val="tx1"/>
                </a:solidFill>
              </a:rPr>
              <a:t>: Create any flexible networking tools for any purpose</a:t>
            </a: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893C5-93E1-4544-9D0A-31BE5357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99" y="2042762"/>
            <a:ext cx="1751120" cy="1751120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5542310" y="2562019"/>
            <a:ext cx="1365525" cy="136552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defTabSz="685800">
              <a:defRPr/>
            </a:pPr>
            <a:endParaRPr sz="1050">
              <a:ea typeface="+mn-ea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371125" y="440344"/>
            <a:ext cx="4231575" cy="11598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" sz="4500" b="1" dirty="0"/>
              <a:t>H</a:t>
            </a:r>
            <a:r>
              <a:rPr lang="id-ID" sz="4500" b="1" dirty="0"/>
              <a:t>i</a:t>
            </a:r>
            <a:r>
              <a:rPr lang="en" sz="4500" b="1" dirty="0"/>
              <a:t>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371125" y="1411313"/>
            <a:ext cx="4231575" cy="78480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700" b="1" dirty="0"/>
              <a:t>I am </a:t>
            </a:r>
            <a:r>
              <a:rPr lang="id-ID" sz="2700" b="1" dirty="0"/>
              <a:t>Satria </a:t>
            </a:r>
            <a:r>
              <a:rPr lang="id-ID" sz="2700" b="1" dirty="0">
                <a:solidFill>
                  <a:srgbClr val="00B0F0"/>
                </a:solidFill>
              </a:rPr>
              <a:t>Ady</a:t>
            </a:r>
            <a:r>
              <a:rPr lang="id-ID" sz="2700" b="1" dirty="0"/>
              <a:t> Pradana</a:t>
            </a:r>
            <a:endParaRPr lang="en" sz="27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371125" y="2235806"/>
            <a:ext cx="2589975" cy="246150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950" dirty="0"/>
              <a:t>Community Leader </a:t>
            </a:r>
          </a:p>
          <a:p>
            <a:pPr>
              <a:spcBef>
                <a:spcPts val="0"/>
              </a:spcBef>
              <a:buNone/>
            </a:pPr>
            <a:r>
              <a:rPr lang="en-US" sz="1950" dirty="0">
                <a:solidFill>
                  <a:srgbClr val="00B0F0"/>
                </a:solidFill>
              </a:rPr>
              <a:t>of</a:t>
            </a:r>
            <a:endParaRPr lang="id-ID" sz="195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950" b="1" dirty="0"/>
              <a:t>Reversing.ID</a:t>
            </a:r>
            <a:endParaRPr lang="id-ID" sz="1950" b="1" dirty="0"/>
          </a:p>
        </p:txBody>
      </p:sp>
      <p:cxnSp>
        <p:nvCxnSpPr>
          <p:cNvPr id="79" name="Shape 79"/>
          <p:cNvCxnSpPr/>
          <p:nvPr/>
        </p:nvCxnSpPr>
        <p:spPr>
          <a:xfrm>
            <a:off x="6347306" y="3933619"/>
            <a:ext cx="109350" cy="425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6707859" y="3727568"/>
            <a:ext cx="217125" cy="29722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6870169" y="3501956"/>
            <a:ext cx="601875" cy="19462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C9461D-1061-49E5-A787-1C389E3D0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389" y="3853149"/>
            <a:ext cx="307902" cy="307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2C9A-11F3-43DF-931C-B0932B949237}"/>
              </a:ext>
            </a:extLst>
          </p:cNvPr>
          <p:cNvSpPr txBox="1"/>
          <p:nvPr/>
        </p:nvSpPr>
        <p:spPr>
          <a:xfrm>
            <a:off x="5777292" y="3888193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050" dirty="0">
                <a:ea typeface="+mn-ea"/>
              </a:rPr>
              <a:t>xathrya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7C96-8350-4218-8A84-298D109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9388" y="4225135"/>
            <a:ext cx="334742" cy="334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F6A91-2121-4AEC-92EB-40EA2CB87828}"/>
              </a:ext>
            </a:extLst>
          </p:cNvPr>
          <p:cNvSpPr txBox="1"/>
          <p:nvPr/>
        </p:nvSpPr>
        <p:spPr>
          <a:xfrm>
            <a:off x="5777292" y="4264276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050" dirty="0">
                <a:ea typeface="+mn-ea"/>
              </a:rPr>
              <a:t>@xathrya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851EB-4A1A-422A-B781-F7D39211C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989" y="4467687"/>
            <a:ext cx="614109" cy="614109"/>
          </a:xfrm>
          <a:prstGeom prst="rect">
            <a:avLst/>
          </a:prstGeom>
        </p:spPr>
      </p:pic>
      <p:sp>
        <p:nvSpPr>
          <p:cNvPr id="19" name="Shape 61">
            <a:extLst>
              <a:ext uri="{FF2B5EF4-FFF2-40B4-BE49-F238E27FC236}">
                <a16:creationId xmlns:a16="http://schemas.microsoft.com/office/drawing/2014/main" id="{77C25836-0E5A-4430-B12B-519D11638BD7}"/>
              </a:ext>
            </a:extLst>
          </p:cNvPr>
          <p:cNvSpPr txBox="1">
            <a:spLocks/>
          </p:cNvSpPr>
          <p:nvPr/>
        </p:nvSpPr>
        <p:spPr>
          <a:xfrm>
            <a:off x="1857098" y="4563562"/>
            <a:ext cx="4780626" cy="115987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defTabSz="685800">
              <a:defRPr/>
            </a:pPr>
            <a:r>
              <a:rPr lang="id-ID" sz="1350" dirty="0"/>
              <a:t>Reversing.ID</a:t>
            </a:r>
          </a:p>
          <a:p>
            <a:pPr defTabSz="685800">
              <a:defRPr/>
            </a:pPr>
            <a:r>
              <a:rPr lang="en-US" sz="600" dirty="0"/>
              <a:t>Revealing the Truth through Breaking Things</a:t>
            </a:r>
            <a:endParaRPr lang="en" sz="600" dirty="0"/>
          </a:p>
        </p:txBody>
      </p:sp>
    </p:spTree>
    <p:extLst>
      <p:ext uri="{BB962C8B-B14F-4D97-AF65-F5344CB8AC3E}">
        <p14:creationId xmlns:p14="http://schemas.microsoft.com/office/powerpoint/2010/main" val="238797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3B1-64B7-484F-9D9B-0AC3BB1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1080537"/>
            <a:ext cx="5324100" cy="48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Used for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E80A-320F-464D-8A7F-272566F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91987"/>
            <a:ext cx="5324100" cy="225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ARP Cache poisoning</a:t>
            </a:r>
          </a:p>
          <a:p>
            <a:r>
              <a:rPr lang="en-US" dirty="0">
                <a:solidFill>
                  <a:schemeClr val="tx1"/>
                </a:solidFill>
              </a:rPr>
              <a:t>Sending invalid frame</a:t>
            </a:r>
          </a:p>
          <a:p>
            <a:r>
              <a:rPr lang="en-US" dirty="0">
                <a:solidFill>
                  <a:schemeClr val="tx1"/>
                </a:solidFill>
              </a:rPr>
              <a:t>Injecting 802.11 frames</a:t>
            </a:r>
          </a:p>
          <a:p>
            <a:r>
              <a:rPr lang="en-US" dirty="0">
                <a:solidFill>
                  <a:schemeClr val="tx1"/>
                </a:solidFill>
              </a:rPr>
              <a:t>Combining techniques (ex: VLAN hopping + ARP cache poisoning)</a:t>
            </a:r>
          </a:p>
          <a:p>
            <a:r>
              <a:rPr lang="en-US" dirty="0">
                <a:solidFill>
                  <a:schemeClr val="tx1"/>
                </a:solidFill>
              </a:rPr>
              <a:t>…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3B1-64B7-484F-9D9B-0AC3BB1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1080537"/>
            <a:ext cx="5324100" cy="48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of </a:t>
            </a:r>
            <a:r>
              <a:rPr lang="en-US" dirty="0" err="1">
                <a:solidFill>
                  <a:schemeClr val="tx1"/>
                </a:solidFill>
              </a:rPr>
              <a:t>Scapy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E80A-320F-464D-8A7F-272566F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91987"/>
            <a:ext cx="5324100" cy="225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Each protocol has representation (</a:t>
            </a:r>
            <a:r>
              <a:rPr lang="en-US" dirty="0" err="1">
                <a:solidFill>
                  <a:schemeClr val="tx1"/>
                </a:solidFill>
              </a:rPr>
              <a:t>i.e</a:t>
            </a:r>
            <a:r>
              <a:rPr lang="en-US" dirty="0">
                <a:solidFill>
                  <a:schemeClr val="tx1"/>
                </a:solidFill>
              </a:rPr>
              <a:t>: Ether, ARP, TCP, IP,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The component of each protocol can be modified (</a:t>
            </a:r>
            <a:r>
              <a:rPr lang="en-US" dirty="0" err="1">
                <a:solidFill>
                  <a:schemeClr val="tx1"/>
                </a:solidFill>
              </a:rPr>
              <a:t>i.e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destination address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B0F0"/>
                </a:solidFill>
              </a:rPr>
              <a:t>hardware address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A packet is a stack of protocols, as simple as concatenating with </a:t>
            </a:r>
            <a:r>
              <a:rPr lang="en-US" dirty="0">
                <a:solidFill>
                  <a:srgbClr val="0070C0"/>
                </a:solidFill>
              </a:rPr>
              <a:t>/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slash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Packet can be sent from layer 3 (</a:t>
            </a:r>
            <a:r>
              <a:rPr lang="en-US" b="1" dirty="0">
                <a:solidFill>
                  <a:schemeClr val="tx1"/>
                </a:solidFill>
              </a:rPr>
              <a:t>send</a:t>
            </a:r>
            <a:r>
              <a:rPr lang="en-US" dirty="0">
                <a:solidFill>
                  <a:schemeClr val="tx1"/>
                </a:solidFill>
              </a:rPr>
              <a:t>) or layer 2 (</a:t>
            </a:r>
            <a:r>
              <a:rPr lang="en-US" b="1" dirty="0" err="1">
                <a:solidFill>
                  <a:schemeClr val="tx1"/>
                </a:solidFill>
              </a:rPr>
              <a:t>sendp</a:t>
            </a:r>
            <a:r>
              <a:rPr lang="en-US" dirty="0">
                <a:solidFill>
                  <a:schemeClr val="tx1"/>
                </a:solidFill>
              </a:rPr>
              <a:t>).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4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3B1-64B7-484F-9D9B-0AC3BB1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1080537"/>
            <a:ext cx="5324100" cy="48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Starting </a:t>
            </a:r>
            <a:r>
              <a:rPr lang="en-US" dirty="0" err="1">
                <a:solidFill>
                  <a:schemeClr val="tx1"/>
                </a:solidFill>
              </a:rPr>
              <a:t>Scapy</a:t>
            </a:r>
            <a:r>
              <a:rPr lang="en-US" dirty="0">
                <a:solidFill>
                  <a:schemeClr val="tx1"/>
                </a:solidFill>
              </a:rPr>
              <a:t> (Interactive)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E80A-320F-464D-8A7F-272566F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91987"/>
            <a:ext cx="5324100" cy="22557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In command line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scapy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&gt;&gt;&gt; 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Or, in python REPL prompt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scapy.all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 *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7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1EB6D-9639-40B7-AEC0-9E9DE8F7E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(Reversing)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Automated Bug Finder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D772B6-BB63-4BBE-B494-C1FC53A5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400" b="1" dirty="0" err="1">
                <a:solidFill>
                  <a:srgbClr val="FFFF00"/>
                </a:solidFill>
              </a:rPr>
              <a:t>Angr</a:t>
            </a:r>
            <a:endParaRPr lang="id-ID" sz="3400" b="1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442C7-6796-4C8B-9343-C67D8811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23" y="1988274"/>
            <a:ext cx="1747636" cy="17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4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3B1-64B7-484F-9D9B-0AC3BB1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1080537"/>
            <a:ext cx="5324100" cy="48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 err="1">
                <a:solidFill>
                  <a:schemeClr val="tx1"/>
                </a:solidFill>
              </a:rPr>
              <a:t>angr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E80A-320F-464D-8A7F-272566F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91987"/>
            <a:ext cx="5324100" cy="225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binary analysis framework</a:t>
            </a:r>
          </a:p>
          <a:p>
            <a:r>
              <a:rPr lang="en-US" dirty="0">
                <a:solidFill>
                  <a:schemeClr val="tx1"/>
                </a:solidFill>
              </a:rPr>
              <a:t>Framework for analyzing binaries</a:t>
            </a:r>
          </a:p>
          <a:p>
            <a:r>
              <a:rPr lang="en-US" dirty="0">
                <a:solidFill>
                  <a:schemeClr val="tx1"/>
                </a:solidFill>
              </a:rPr>
              <a:t>Combines static and dynamic symbolic analysis</a:t>
            </a:r>
          </a:p>
        </p:txBody>
      </p:sp>
    </p:spTree>
    <p:extLst>
      <p:ext uri="{BB962C8B-B14F-4D97-AF65-F5344CB8AC3E}">
        <p14:creationId xmlns:p14="http://schemas.microsoft.com/office/powerpoint/2010/main" val="67726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9FF5-3EB7-4965-BF90-DD83D825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FDA6-2676-4B50-9094-0A7140F93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49E43-11BC-465D-B97F-8DFF5BE48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51" y="327296"/>
            <a:ext cx="7025767" cy="3674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234FF-26EA-4902-998D-A1599B28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992" y="1116169"/>
            <a:ext cx="5889857" cy="3813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93D600-79DD-4296-BCF5-D5C2889994FD}"/>
              </a:ext>
            </a:extLst>
          </p:cNvPr>
          <p:cNvSpPr txBox="1"/>
          <p:nvPr/>
        </p:nvSpPr>
        <p:spPr>
          <a:xfrm>
            <a:off x="320842" y="4315326"/>
            <a:ext cx="268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one is easier to read?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22699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3B1-64B7-484F-9D9B-0AC3BB1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1080537"/>
            <a:ext cx="5324100" cy="485700"/>
          </a:xfrm>
        </p:spPr>
        <p:txBody>
          <a:bodyPr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E80A-320F-464D-8A7F-272566F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91987"/>
            <a:ext cx="5324100" cy="225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can be represented as graph for better exploration.</a:t>
            </a:r>
          </a:p>
          <a:p>
            <a:r>
              <a:rPr lang="en-US" dirty="0">
                <a:solidFill>
                  <a:schemeClr val="tx1"/>
                </a:solidFill>
              </a:rPr>
              <a:t>Complex operation can be decomposed / simplified.</a:t>
            </a:r>
          </a:p>
          <a:p>
            <a:r>
              <a:rPr lang="en-US" dirty="0">
                <a:solidFill>
                  <a:schemeClr val="tx1"/>
                </a:solidFill>
              </a:rPr>
              <a:t>Program is a flow of set (block) of instruction to another set of instruction.</a:t>
            </a:r>
          </a:p>
          <a:p>
            <a:r>
              <a:rPr lang="en-US" dirty="0">
                <a:solidFill>
                  <a:schemeClr val="tx1"/>
                </a:solidFill>
              </a:rPr>
              <a:t>We call it states</a:t>
            </a:r>
          </a:p>
          <a:p>
            <a:r>
              <a:rPr lang="en-US" dirty="0">
                <a:solidFill>
                  <a:srgbClr val="FF0000"/>
                </a:solidFill>
              </a:rPr>
              <a:t>From this states, can we reach that state?</a:t>
            </a:r>
          </a:p>
        </p:txBody>
      </p:sp>
    </p:spTree>
    <p:extLst>
      <p:ext uri="{BB962C8B-B14F-4D97-AF65-F5344CB8AC3E}">
        <p14:creationId xmlns:p14="http://schemas.microsoft.com/office/powerpoint/2010/main" val="3682174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1312-D745-4DAB-A8D5-641BDEEF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38F76-581A-4BE6-B027-D92643D72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SURE !!!</a:t>
            </a:r>
            <a:endParaRPr lang="id-ID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2B9D6-10E8-49B5-8C43-71653F516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I am not going to teach you the basic of Python programming.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I am going to show you the power of python! </a:t>
            </a:r>
            <a:r>
              <a:rPr lang="en" dirty="0">
                <a:solidFill>
                  <a:srgbClr val="FF0000"/>
                </a:solidFill>
              </a:rPr>
              <a:t>❤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8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0070C0"/>
                </a:solidFill>
              </a:rPr>
              <a:t>1.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d-ID" dirty="0">
                <a:solidFill>
                  <a:schemeClr val="tx1"/>
                </a:solidFill>
              </a:rPr>
              <a:t>W</a:t>
            </a:r>
            <a:r>
              <a:rPr lang="en-US" dirty="0" err="1">
                <a:solidFill>
                  <a:schemeClr val="tx1"/>
                </a:solidFill>
              </a:rPr>
              <a:t>hy</a:t>
            </a:r>
            <a:r>
              <a:rPr lang="en-US" dirty="0">
                <a:solidFill>
                  <a:schemeClr val="tx1"/>
                </a:solidFill>
              </a:rPr>
              <a:t> Python?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dirty="0"/>
              <a:t>W</a:t>
            </a:r>
            <a:r>
              <a:rPr lang="en-US" dirty="0" err="1"/>
              <a:t>onder</a:t>
            </a:r>
            <a:r>
              <a:rPr lang="en-US" dirty="0"/>
              <a:t> Why?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294FC-D663-4BC5-9519-D6E0A59AB524}"/>
              </a:ext>
            </a:extLst>
          </p:cNvPr>
          <p:cNvSpPr txBox="1"/>
          <p:nvPr/>
        </p:nvSpPr>
        <p:spPr>
          <a:xfrm>
            <a:off x="4959168" y="610109"/>
            <a:ext cx="3955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Packet crafting </a:t>
            </a:r>
            <a:r>
              <a:rPr lang="en-US" dirty="0">
                <a:solidFill>
                  <a:schemeClr val="bg1"/>
                </a:solidFill>
              </a:rPr>
              <a:t>reverse engineering </a:t>
            </a:r>
          </a:p>
          <a:p>
            <a:r>
              <a:rPr lang="en-US" dirty="0">
                <a:solidFill>
                  <a:schemeClr val="bg1"/>
                </a:solidFill>
              </a:rPr>
              <a:t>Penetration testing </a:t>
            </a:r>
            <a:r>
              <a:rPr lang="en-US" sz="2000" dirty="0">
                <a:solidFill>
                  <a:srgbClr val="92D050"/>
                </a:solidFill>
              </a:rPr>
              <a:t>machine learning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Cyber Security </a:t>
            </a:r>
            <a:r>
              <a:rPr lang="en-US" dirty="0">
                <a:solidFill>
                  <a:srgbClr val="FFFF00"/>
                </a:solidFill>
              </a:rPr>
              <a:t>Forensic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300" dirty="0">
                <a:solidFill>
                  <a:schemeClr val="bg1"/>
                </a:solidFill>
              </a:rPr>
              <a:t>Automation </a:t>
            </a:r>
            <a:r>
              <a:rPr lang="en-US" sz="1200" dirty="0">
                <a:solidFill>
                  <a:schemeClr val="bg1"/>
                </a:solidFill>
              </a:rPr>
              <a:t>Exploit Development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Fuzzing</a:t>
            </a:r>
          </a:p>
          <a:p>
            <a:pPr algn="ctr"/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300" dirty="0">
                <a:solidFill>
                  <a:schemeClr val="bg1"/>
                </a:solidFill>
              </a:rPr>
              <a:t>.</a:t>
            </a:r>
            <a:endParaRPr lang="id-ID" sz="2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5CA92-763B-4D32-9421-3650905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for cyber security?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05081-B1FD-4D5E-9549-4262B0AA8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Designed for </a:t>
            </a:r>
            <a:r>
              <a:rPr lang="en-US" b="1" u="sng" dirty="0">
                <a:solidFill>
                  <a:schemeClr val="tx1"/>
                </a:solidFill>
              </a:rPr>
              <a:t>rapid prototyping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Simple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u="sng" dirty="0">
                <a:solidFill>
                  <a:schemeClr val="tx1"/>
                </a:solidFill>
              </a:rPr>
              <a:t>clean structure</a:t>
            </a:r>
            <a:r>
              <a:rPr lang="en-US" dirty="0">
                <a:solidFill>
                  <a:schemeClr val="tx1"/>
                </a:solidFill>
              </a:rPr>
              <a:t>, improve readability and ease of 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Extensive library</a:t>
            </a:r>
            <a:r>
              <a:rPr lang="en-US" dirty="0">
                <a:solidFill>
                  <a:schemeClr val="tx1"/>
                </a:solidFill>
              </a:rPr>
              <a:t>, also </a:t>
            </a:r>
            <a:r>
              <a:rPr lang="en-US" b="1" u="sng" dirty="0">
                <a:solidFill>
                  <a:schemeClr val="tx1"/>
                </a:solidFill>
              </a:rPr>
              <a:t>ease of interfacing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Widely adopted</a:t>
            </a:r>
            <a:r>
              <a:rPr lang="en-US" dirty="0">
                <a:solidFill>
                  <a:schemeClr val="tx1"/>
                </a:solidFill>
              </a:rPr>
              <a:t>, most </a:t>
            </a:r>
            <a:r>
              <a:rPr lang="en-US" dirty="0" err="1">
                <a:solidFill>
                  <a:schemeClr val="tx1"/>
                </a:solidFill>
              </a:rPr>
              <a:t>linux</a:t>
            </a:r>
            <a:r>
              <a:rPr lang="en-US" dirty="0">
                <a:solidFill>
                  <a:schemeClr val="tx1"/>
                </a:solidFill>
              </a:rPr>
              <a:t> distro ship it by default</a:t>
            </a:r>
          </a:p>
          <a:p>
            <a:pPr>
              <a:buNone/>
            </a:pPr>
            <a:endParaRPr lang="en-US" u="sng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Which makes it ideal language for scripting and rapid development.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E8407-8D16-4496-8870-DC193577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03" y="156251"/>
            <a:ext cx="1673969" cy="16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7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0070C0"/>
                </a:solidFill>
              </a:rPr>
              <a:t>2.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Python Implementation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The Realm of Python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01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E2767-150C-483C-A5A6-380E38D9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9F6B7-B39B-4B3F-9E0F-268685188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d-ID" b="1" dirty="0">
                <a:solidFill>
                  <a:schemeClr val="tx1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id-ID" b="1" dirty="0" err="1">
                <a:solidFill>
                  <a:schemeClr val="tx1"/>
                </a:solidFill>
              </a:rPr>
              <a:t>ython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id-ID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b="1" dirty="0" err="1">
                <a:solidFill>
                  <a:schemeClr val="tx1"/>
                </a:solidFill>
              </a:rPr>
              <a:t>IronPython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FePy</a:t>
            </a:r>
            <a:r>
              <a:rPr lang="en-US" dirty="0">
                <a:solidFill>
                  <a:schemeClr val="tx1"/>
                </a:solidFill>
              </a:rPr>
              <a:t> (run on top of </a:t>
            </a:r>
            <a:r>
              <a:rPr lang="en-US" dirty="0">
                <a:solidFill>
                  <a:srgbClr val="FF0000"/>
                </a:solidFill>
              </a:rPr>
              <a:t>.NET VM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id-ID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b="1" dirty="0" err="1">
                <a:solidFill>
                  <a:schemeClr val="tx1"/>
                </a:solidFill>
              </a:rPr>
              <a:t>Jython</a:t>
            </a:r>
            <a:r>
              <a:rPr lang="en-US" dirty="0">
                <a:solidFill>
                  <a:schemeClr val="tx1"/>
                </a:solidFill>
              </a:rPr>
              <a:t> (run on top of JVM / </a:t>
            </a:r>
            <a:r>
              <a:rPr lang="en-US" dirty="0">
                <a:solidFill>
                  <a:srgbClr val="FF0000"/>
                </a:solidFill>
              </a:rPr>
              <a:t>Java VM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PyPy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(python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Many more…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See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https://www.python.org/download/alternatives/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4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AC2A-4F01-433C-931A-435A401D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3E84-4300-4908-B5C8-141292F08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F739-5D24-4DBC-87F8-9CE8BF59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6" y="632313"/>
            <a:ext cx="6310767" cy="172416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92965-32E0-447F-8C1F-DCB54851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20" y="1737197"/>
            <a:ext cx="5801535" cy="1810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EA8B4-E7E2-4211-A4AA-143A1397E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05" y="3089434"/>
            <a:ext cx="5974590" cy="16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4BCCDC-D56B-432F-A22D-51286C35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Picking the right tools for the jobs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44065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634</Words>
  <Application>Microsoft Office PowerPoint</Application>
  <PresentationFormat>On-screen Show (16:9)</PresentationFormat>
  <Paragraphs>128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Montserrat</vt:lpstr>
      <vt:lpstr>Karla</vt:lpstr>
      <vt:lpstr>Roboto Slab</vt:lpstr>
      <vt:lpstr>Source Sans Pro</vt:lpstr>
      <vt:lpstr>Cadwal template</vt:lpstr>
      <vt:lpstr>Cordelia template</vt:lpstr>
      <vt:lpstr>The Offensive Python</vt:lpstr>
      <vt:lpstr>Hi!</vt:lpstr>
      <vt:lpstr>PowerPoint Presentation</vt:lpstr>
      <vt:lpstr>1. Why Python?</vt:lpstr>
      <vt:lpstr>Why Python for cyber security?</vt:lpstr>
      <vt:lpstr>2. Python Implementation</vt:lpstr>
      <vt:lpstr>PowerPoint Presentation</vt:lpstr>
      <vt:lpstr>PowerPoint Presentation</vt:lpstr>
      <vt:lpstr>PowerPoint Presentation</vt:lpstr>
      <vt:lpstr>3. Warming Up</vt:lpstr>
      <vt:lpstr>PowerPoint Presentation</vt:lpstr>
      <vt:lpstr>Let’s start by FUNdamental Things</vt:lpstr>
      <vt:lpstr>Simple Servers</vt:lpstr>
      <vt:lpstr>Simple Client</vt:lpstr>
      <vt:lpstr>Cryptography</vt:lpstr>
      <vt:lpstr>4. Getting Advanced</vt:lpstr>
      <vt:lpstr>(Network) Packet Crafting</vt:lpstr>
      <vt:lpstr>What is Scapy?</vt:lpstr>
      <vt:lpstr>Can “Replace” Tools</vt:lpstr>
      <vt:lpstr>Used for </vt:lpstr>
      <vt:lpstr>Basic of Scapy</vt:lpstr>
      <vt:lpstr>Starting Scapy (Interactive)</vt:lpstr>
      <vt:lpstr>(Reversing) Automated Bug Finder</vt:lpstr>
      <vt:lpstr>What is angr?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Python</dc:title>
  <dc:creator>xathrya</dc:creator>
  <cp:lastModifiedBy>Satria Ady Pradana</cp:lastModifiedBy>
  <cp:revision>50</cp:revision>
  <dcterms:modified xsi:type="dcterms:W3CDTF">2018-01-10T18:40:16Z</dcterms:modified>
</cp:coreProperties>
</file>