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89" r:id="rId2"/>
  </p:sldMasterIdLst>
  <p:notesMasterIdLst>
    <p:notesMasterId r:id="rId24"/>
  </p:notesMasterIdLst>
  <p:sldIdLst>
    <p:sldId id="256" r:id="rId3"/>
    <p:sldId id="258" r:id="rId4"/>
    <p:sldId id="257" r:id="rId5"/>
    <p:sldId id="263" r:id="rId6"/>
    <p:sldId id="276" r:id="rId7"/>
    <p:sldId id="259" r:id="rId8"/>
    <p:sldId id="260" r:id="rId9"/>
    <p:sldId id="261" r:id="rId10"/>
    <p:sldId id="262" r:id="rId11"/>
    <p:sldId id="264" r:id="rId12"/>
    <p:sldId id="266" r:id="rId13"/>
    <p:sldId id="265" r:id="rId14"/>
    <p:sldId id="269" r:id="rId15"/>
    <p:sldId id="273" r:id="rId16"/>
    <p:sldId id="270" r:id="rId17"/>
    <p:sldId id="267" r:id="rId18"/>
    <p:sldId id="268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F278-B0AB-4DBD-91A9-DB45CDE5802A}" type="datetimeFigureOut">
              <a:rPr lang="id-ID" smtClean="0"/>
              <a:t>20/01/2018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F029D-F682-49C7-A4F4-EAAE0A9877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54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79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33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1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1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8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3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9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014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8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1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184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589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6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9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6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79398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0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7098800" cy="3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ts val="24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ts val="24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ts val="24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ts val="24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36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1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4093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athrya.id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39DA-6B9E-4AB1-A3EF-0BFD07C7A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Firmware </a:t>
            </a:r>
            <a:br>
              <a:rPr lang="en-US" dirty="0"/>
            </a:br>
            <a:r>
              <a:rPr lang="en-US" dirty="0"/>
              <a:t>Reverse Engineering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AD53-5111-4C51-8880-914C629FE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8255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EEF7-EFDE-4B84-AD3E-84D6B52B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Firmware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AFA4-EB9F-4A65-932A-5CC26436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Bare-metal firmware</a:t>
            </a:r>
          </a:p>
          <a:p>
            <a:pPr lvl="1"/>
            <a:r>
              <a:rPr lang="en-US" dirty="0"/>
              <a:t>A single program, single layer.</a:t>
            </a:r>
          </a:p>
          <a:p>
            <a:pPr lvl="1"/>
            <a:r>
              <a:rPr lang="en-US" dirty="0"/>
              <a:t>No operating system.</a:t>
            </a:r>
          </a:p>
          <a:p>
            <a:pPr lvl="1"/>
            <a:r>
              <a:rPr lang="en-US" dirty="0"/>
              <a:t>Direct access and full control of low-level hardware.</a:t>
            </a:r>
          </a:p>
          <a:p>
            <a:pPr lvl="1"/>
            <a:r>
              <a:rPr lang="en-US" dirty="0"/>
              <a:t>Primitive operations (ex: spin the disk for X degree clockwise).</a:t>
            </a:r>
          </a:p>
          <a:p>
            <a:pPr lvl="1"/>
            <a:r>
              <a:rPr lang="en-US" dirty="0"/>
              <a:t>Typically used for specific hardware, such as hard disk, motherboard,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Full firmware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or more application, multiple layer.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Include an embedded operating system (ex: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Higher level of operations (ex: handle routing protocol)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Typically used for appliance, such as router, IoT hardware,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743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B914D-8725-453A-AC10-2170FB3F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session will be limited to </a:t>
            </a:r>
            <a:r>
              <a:rPr lang="en-US" dirty="0">
                <a:solidFill>
                  <a:srgbClr val="FF0000"/>
                </a:solidFill>
              </a:rPr>
              <a:t>Full Firmware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Reversing bare-metal firmware will require more knowledge about hardware.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678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E47B-3688-44AF-8EC0-2A337657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of Firmware (Development)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67F4-83C4-4AEE-A855-BA6B82AF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Toolchain (compiler)</a:t>
            </a:r>
          </a:p>
          <a:p>
            <a:r>
              <a:rPr lang="en-US" dirty="0"/>
              <a:t>Kernel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Bootloader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Firmware is bundle of bootloader, kernel, file system, and application.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36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0105-B87B-4540-845F-80EE0895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Reversing Steps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B410-DEAD-48A1-8C7E-55E3686A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  <a:p>
            <a:r>
              <a:rPr lang="en-US" dirty="0"/>
              <a:t>Acquire the firmware</a:t>
            </a:r>
          </a:p>
          <a:p>
            <a:r>
              <a:rPr lang="en-US" dirty="0"/>
              <a:t>Extract </a:t>
            </a:r>
          </a:p>
          <a:p>
            <a:r>
              <a:rPr lang="en-US" dirty="0"/>
              <a:t>Analysis &amp; Modification</a:t>
            </a:r>
          </a:p>
          <a:p>
            <a:r>
              <a:rPr lang="en-US" dirty="0"/>
              <a:t>Repackage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53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2E2-0CCB-464E-BABB-AF339FC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9F69-EE17-45B1-856E-5E5F0BA0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Format Identifier (and Parser)</a:t>
            </a:r>
          </a:p>
          <a:p>
            <a:pPr lvl="1"/>
            <a:r>
              <a:rPr lang="en-US" dirty="0" err="1"/>
              <a:t>Binwalk</a:t>
            </a:r>
            <a:r>
              <a:rPr lang="en-US" dirty="0"/>
              <a:t>, file</a:t>
            </a:r>
          </a:p>
          <a:p>
            <a:r>
              <a:rPr lang="en-US" dirty="0"/>
              <a:t>Extractor</a:t>
            </a:r>
          </a:p>
          <a:p>
            <a:pPr lvl="1"/>
            <a:r>
              <a:rPr lang="en-US" dirty="0" err="1"/>
              <a:t>Squashfs</a:t>
            </a:r>
            <a:r>
              <a:rPr lang="en-US" dirty="0"/>
              <a:t>-tools</a:t>
            </a:r>
          </a:p>
          <a:p>
            <a:r>
              <a:rPr lang="en-US" dirty="0"/>
              <a:t>Disassembler</a:t>
            </a:r>
          </a:p>
          <a:p>
            <a:pPr lvl="1"/>
            <a:r>
              <a:rPr lang="en-US" dirty="0"/>
              <a:t>IDA, Radare2</a:t>
            </a:r>
          </a:p>
          <a:p>
            <a:r>
              <a:rPr lang="en-US" dirty="0"/>
              <a:t>Emulator</a:t>
            </a:r>
          </a:p>
          <a:p>
            <a:r>
              <a:rPr lang="en-US" dirty="0"/>
              <a:t>Cross toolchain</a:t>
            </a:r>
          </a:p>
          <a:p>
            <a:r>
              <a:rPr lang="en-US" dirty="0"/>
              <a:t>Packager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31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630F-A2C7-4929-BC43-BFDF398F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Information Gathering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947A-61E2-4306-8B84-57A63F88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search?</a:t>
            </a:r>
          </a:p>
          <a:p>
            <a:pPr lvl="1"/>
            <a:r>
              <a:rPr lang="en-US" dirty="0"/>
              <a:t>File format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Hardware feature</a:t>
            </a:r>
          </a:p>
          <a:p>
            <a:r>
              <a:rPr lang="en-US" dirty="0"/>
              <a:t> Some information source</a:t>
            </a:r>
          </a:p>
          <a:p>
            <a:pPr lvl="1"/>
            <a:r>
              <a:rPr lang="en-US" dirty="0"/>
              <a:t>Datasheet</a:t>
            </a:r>
          </a:p>
          <a:p>
            <a:pPr lvl="1"/>
            <a:r>
              <a:rPr lang="en-US" dirty="0"/>
              <a:t>FCC specification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272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1110-70B7-4E3A-91C1-8B67A63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17E7-059C-4323-A951-056C85B7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/ x86_64</a:t>
            </a:r>
          </a:p>
          <a:p>
            <a:r>
              <a:rPr lang="en-US" dirty="0"/>
              <a:t>ARM</a:t>
            </a:r>
          </a:p>
          <a:p>
            <a:r>
              <a:rPr lang="en-US" dirty="0"/>
              <a:t>MIPS</a:t>
            </a:r>
          </a:p>
          <a:p>
            <a:r>
              <a:rPr lang="en-US" dirty="0"/>
              <a:t>8051</a:t>
            </a:r>
          </a:p>
          <a:p>
            <a:r>
              <a:rPr lang="en-US" dirty="0"/>
              <a:t>Atmel AVR</a:t>
            </a:r>
          </a:p>
          <a:p>
            <a:r>
              <a:rPr lang="en-US" dirty="0"/>
              <a:t>Motorola 6800/68000 (68k)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processor architecture leads to different machine code and thus different tools.</a:t>
            </a:r>
          </a:p>
        </p:txBody>
      </p:sp>
    </p:spTree>
    <p:extLst>
      <p:ext uri="{BB962C8B-B14F-4D97-AF65-F5344CB8AC3E}">
        <p14:creationId xmlns:p14="http://schemas.microsoft.com/office/powerpoint/2010/main" val="83525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BA7A-6497-478A-9CCC-2DB0F8D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Firmware Acquisition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1568-03DE-4B0A-A5A1-7F758BA4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 from hardware</a:t>
            </a:r>
          </a:p>
          <a:p>
            <a:r>
              <a:rPr lang="en-US" dirty="0"/>
              <a:t>Sniff the firmware-update mechanism</a:t>
            </a:r>
          </a:p>
          <a:p>
            <a:r>
              <a:rPr lang="en-US" dirty="0">
                <a:solidFill>
                  <a:srgbClr val="FF0000"/>
                </a:solidFill>
              </a:rPr>
              <a:t>Download the firmware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Remember to analyze the firmware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621-A90C-4672-A3AE-831DD862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Firmware Extraction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653C-4AEA-4388-9418-6D9A9FB5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means unpack the firmware and get all the contents of firmware.</a:t>
            </a:r>
          </a:p>
          <a:p>
            <a:pPr lvl="1"/>
            <a:r>
              <a:rPr lang="en-US" dirty="0"/>
              <a:t>Remember that full firmware consists of many components!</a:t>
            </a:r>
          </a:p>
          <a:p>
            <a:r>
              <a:rPr lang="en-US" dirty="0"/>
              <a:t>Different format / structure has different strategy.</a:t>
            </a:r>
          </a:p>
          <a:p>
            <a:r>
              <a:rPr lang="en-US" dirty="0"/>
              <a:t>Need to preserve the content, no loss and no noise.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256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606F-8C4B-4294-A0EB-112EB71A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Analysis &amp; Modification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AF26-6DC5-4D25-8608-FE8BE44B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this and that</a:t>
            </a:r>
          </a:p>
          <a:p>
            <a:pPr lvl="1"/>
            <a:r>
              <a:rPr lang="en-US" dirty="0"/>
              <a:t>Backdoor from manufacturer.</a:t>
            </a:r>
          </a:p>
          <a:p>
            <a:pPr lvl="1"/>
            <a:r>
              <a:rPr lang="en-US" dirty="0"/>
              <a:t>Vulnerability?</a:t>
            </a:r>
          </a:p>
          <a:p>
            <a:r>
              <a:rPr lang="en-US" dirty="0"/>
              <a:t>Patch here and there</a:t>
            </a:r>
          </a:p>
          <a:p>
            <a:pPr lvl="1"/>
            <a:r>
              <a:rPr lang="en-US" dirty="0"/>
              <a:t>Create backdoor</a:t>
            </a:r>
          </a:p>
          <a:p>
            <a:pPr lvl="1"/>
            <a:r>
              <a:rPr lang="en-US" dirty="0"/>
              <a:t>Hidden operation</a:t>
            </a:r>
          </a:p>
          <a:p>
            <a:pPr lvl="1"/>
            <a:r>
              <a:rPr lang="en-US" dirty="0"/>
              <a:t>Nullify some features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237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3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6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1" y="587126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1" y="1881751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161501" y="2981075"/>
            <a:ext cx="3453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600" dirty="0"/>
              <a:t>Community Leader </a:t>
            </a:r>
          </a:p>
          <a:p>
            <a:pPr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</a:rPr>
              <a:t>of</a:t>
            </a:r>
            <a:endParaRPr lang="id-ID" sz="2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/>
              <a:t>Reversing.ID</a:t>
            </a:r>
            <a:endParaRPr lang="id-ID" sz="2600" b="1" dirty="0"/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3" y="4970091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6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9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7" y="51842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7" y="5633513"/>
            <a:ext cx="446323" cy="446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7" y="56857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19" y="5956917"/>
            <a:ext cx="818812" cy="818812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2476131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Revealing the Truth through Breaking Things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4DECB-D7CC-472F-86DB-4EA42A5EF4D9}"/>
              </a:ext>
            </a:extLst>
          </p:cNvPr>
          <p:cNvSpPr txBox="1"/>
          <p:nvPr/>
        </p:nvSpPr>
        <p:spPr>
          <a:xfrm>
            <a:off x="8657164" y="517297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8"/>
              </a:rPr>
              <a:t>https://xathrya.id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8DA9-D139-4A56-8915-43332521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Repackage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429A-6555-4ED1-A61F-4625E560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content back to a package</a:t>
            </a:r>
          </a:p>
          <a:p>
            <a:r>
              <a:rPr lang="en-US" dirty="0"/>
              <a:t>Different structure has different tools.</a:t>
            </a:r>
          </a:p>
        </p:txBody>
      </p:sp>
    </p:spTree>
    <p:extLst>
      <p:ext uri="{BB962C8B-B14F-4D97-AF65-F5344CB8AC3E}">
        <p14:creationId xmlns:p14="http://schemas.microsoft.com/office/powerpoint/2010/main" val="71133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D5757-A831-4DC4-9FE2-060E4D04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!!!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FE0B-0259-40F5-8A97-4157089A7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19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4D8A-69EF-43CC-A1A2-349F45F2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85A1-3A24-42E3-BD77-CF72292F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intended for educational purposes only.</a:t>
            </a:r>
          </a:p>
          <a:p>
            <a:r>
              <a:rPr lang="en-US" dirty="0"/>
              <a:t>Reverse engineering of copyrighted material is illegal an might cause you a direct or indirect consequence. </a:t>
            </a:r>
            <a:r>
              <a:rPr lang="en-US" b="1" dirty="0"/>
              <a:t>We</a:t>
            </a:r>
            <a:r>
              <a:rPr lang="en-US" dirty="0"/>
              <a:t> have no responsibility of anything you do after learning this.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132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1819-3645-4E8D-A312-DF19B22F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Firmware?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83F5-A343-45BD-B301-ACFBAFA2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provides low-level control for the device’s specific hardware.</a:t>
            </a:r>
          </a:p>
          <a:p>
            <a:r>
              <a:rPr lang="en-US" dirty="0"/>
              <a:t>Single or collection of specialized software</a:t>
            </a:r>
          </a:p>
          <a:p>
            <a:r>
              <a:rPr lang="en-US" dirty="0"/>
              <a:t>Mostly embedded on hardware, stored on specific region (ex: ROM), and executed on closed environment (only on that hardware).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479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5BF8-665F-4EE7-B8F2-3DFD3BAE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Embedded Device Classes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B065-39BB-46E2-A26B-979B8B02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– Routers, Switches, NAS, VoIP phones</a:t>
            </a:r>
          </a:p>
          <a:p>
            <a:r>
              <a:rPr lang="en-US" dirty="0"/>
              <a:t>Surveillance – Alarms, Cameras, CCTV, DVRs, NVRs</a:t>
            </a:r>
          </a:p>
          <a:p>
            <a:r>
              <a:rPr lang="en-US" dirty="0"/>
              <a:t>Industry Automation – PLCs, Power Plants, Industrial Process Monitoring and Automation</a:t>
            </a:r>
          </a:p>
          <a:p>
            <a:r>
              <a:rPr lang="en-US" dirty="0"/>
              <a:t>Home Automation – Sensor, Smart Homes</a:t>
            </a:r>
          </a:p>
          <a:p>
            <a:r>
              <a:rPr lang="en-US" dirty="0"/>
              <a:t>Entertainment – TV, DVRs, Receiver, Stereo, Game Console, MP3 Player, Camera, Mobile Phone, Toys</a:t>
            </a:r>
          </a:p>
          <a:p>
            <a:r>
              <a:rPr lang="en-US" dirty="0"/>
              <a:t>Other Devices – Hard Drives, Printers</a:t>
            </a:r>
          </a:p>
          <a:p>
            <a:r>
              <a:rPr lang="en-US" dirty="0"/>
              <a:t>Cars</a:t>
            </a:r>
          </a:p>
          <a:p>
            <a:r>
              <a:rPr lang="en-US" dirty="0"/>
              <a:t>Medical Devices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B9D6-10E8-49B5-8C43-71653F51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What do you think of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Reverse Engineering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Reversing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Originally used in the context of </a:t>
            </a:r>
            <a:r>
              <a:rPr lang="en-US" sz="2200" dirty="0">
                <a:solidFill>
                  <a:schemeClr val="accent2"/>
                </a:solidFill>
              </a:rPr>
              <a:t>mechanical engineering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Breaks down </a:t>
            </a:r>
            <a:r>
              <a:rPr lang="en-US" sz="2200" dirty="0"/>
              <a:t>an existing object or system to its construction and then </a:t>
            </a:r>
            <a:r>
              <a:rPr lang="en-US" sz="2200" dirty="0">
                <a:solidFill>
                  <a:schemeClr val="accent2"/>
                </a:solidFill>
              </a:rPr>
              <a:t>rebuild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it based on new demand.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Extracting </a:t>
            </a:r>
            <a:r>
              <a:rPr lang="en-US" sz="2200" dirty="0"/>
              <a:t>knowledge or design information from anything man-made and </a:t>
            </a:r>
            <a:r>
              <a:rPr lang="en-US" sz="2200" dirty="0">
                <a:solidFill>
                  <a:schemeClr val="accent2"/>
                </a:solidFill>
              </a:rPr>
              <a:t>reproducing </a:t>
            </a:r>
            <a:r>
              <a:rPr lang="en-US" sz="2200" dirty="0"/>
              <a:t>it or reproduce anything based on the extracted information.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42756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= Solving Puzzles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49BC11-2387-4DCA-BC6A-8B1EE97D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50" y="1613684"/>
            <a:ext cx="4458352" cy="49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28F2-2D7B-4252-B91D-FDB35CB6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FEE3E2-6166-4EFC-81F1-8E03D808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53" y="784412"/>
            <a:ext cx="7368989" cy="5941248"/>
          </a:xfrm>
        </p:spPr>
      </p:pic>
    </p:spTree>
    <p:extLst>
      <p:ext uri="{BB962C8B-B14F-4D97-AF65-F5344CB8AC3E}">
        <p14:creationId xmlns:p14="http://schemas.microsoft.com/office/powerpoint/2010/main" val="189949497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597</Words>
  <Application>Microsoft Office PowerPoint</Application>
  <PresentationFormat>Widescreen</PresentationFormat>
  <Paragraphs>114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Montserrat</vt:lpstr>
      <vt:lpstr>Roboto Slab</vt:lpstr>
      <vt:lpstr>Source Sans Pro</vt:lpstr>
      <vt:lpstr>Trebuchet MS</vt:lpstr>
      <vt:lpstr>Wingdings 3</vt:lpstr>
      <vt:lpstr>Cordelia template</vt:lpstr>
      <vt:lpstr>Facet</vt:lpstr>
      <vt:lpstr>Firmware  Reverse Engineering</vt:lpstr>
      <vt:lpstr>Hi!</vt:lpstr>
      <vt:lpstr>Disclaimer</vt:lpstr>
      <vt:lpstr>What is Firmware?</vt:lpstr>
      <vt:lpstr>Common Embedded Device Classes</vt:lpstr>
      <vt:lpstr>PowerPoint Presentation</vt:lpstr>
      <vt:lpstr>Explaining Reversing</vt:lpstr>
      <vt:lpstr>Reversing = Solving Puzzles</vt:lpstr>
      <vt:lpstr>PowerPoint Presentation</vt:lpstr>
      <vt:lpstr>Type of Firmware</vt:lpstr>
      <vt:lpstr>PowerPoint Presentation</vt:lpstr>
      <vt:lpstr>Ecosystem of Firmware (Development)</vt:lpstr>
      <vt:lpstr>Common Reversing Steps</vt:lpstr>
      <vt:lpstr>Common Tools </vt:lpstr>
      <vt:lpstr>1. Information Gathering </vt:lpstr>
      <vt:lpstr>Common Architecture</vt:lpstr>
      <vt:lpstr>2. Firmware Acquisition</vt:lpstr>
      <vt:lpstr>3. Firmware Extraction</vt:lpstr>
      <vt:lpstr>4. Analysis &amp; Modification</vt:lpstr>
      <vt:lpstr>5. Repackage</vt:lpstr>
      <vt:lpstr>DEMO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 Reverse Engineering</dc:title>
  <dc:creator>Satria Ady Pradana</dc:creator>
  <cp:lastModifiedBy>Satria Ady Pradana</cp:lastModifiedBy>
  <cp:revision>15</cp:revision>
  <dcterms:created xsi:type="dcterms:W3CDTF">2018-01-17T03:28:23Z</dcterms:created>
  <dcterms:modified xsi:type="dcterms:W3CDTF">2018-01-19T20:35:27Z</dcterms:modified>
</cp:coreProperties>
</file>