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7"/>
  </p:notesMasterIdLst>
  <p:sldIdLst>
    <p:sldId id="349" r:id="rId3"/>
    <p:sldId id="297" r:id="rId4"/>
    <p:sldId id="298" r:id="rId5"/>
    <p:sldId id="286" r:id="rId6"/>
    <p:sldId id="409" r:id="rId7"/>
    <p:sldId id="257" r:id="rId8"/>
    <p:sldId id="299" r:id="rId9"/>
    <p:sldId id="300" r:id="rId10"/>
    <p:sldId id="418" r:id="rId11"/>
    <p:sldId id="419" r:id="rId12"/>
    <p:sldId id="420" r:id="rId13"/>
    <p:sldId id="425" r:id="rId14"/>
    <p:sldId id="426" r:id="rId15"/>
    <p:sldId id="305" r:id="rId16"/>
    <p:sldId id="450" r:id="rId17"/>
    <p:sldId id="301" r:id="rId18"/>
    <p:sldId id="290" r:id="rId19"/>
    <p:sldId id="424" r:id="rId20"/>
    <p:sldId id="303" r:id="rId21"/>
    <p:sldId id="304" r:id="rId22"/>
    <p:sldId id="429" r:id="rId23"/>
    <p:sldId id="412" r:id="rId24"/>
    <p:sldId id="421" r:id="rId25"/>
    <p:sldId id="427" r:id="rId26"/>
    <p:sldId id="431" r:id="rId27"/>
    <p:sldId id="428" r:id="rId28"/>
    <p:sldId id="449" r:id="rId29"/>
    <p:sldId id="422" r:id="rId30"/>
    <p:sldId id="432" r:id="rId31"/>
    <p:sldId id="442" r:id="rId32"/>
    <p:sldId id="437" r:id="rId33"/>
    <p:sldId id="434" r:id="rId34"/>
    <p:sldId id="445" r:id="rId35"/>
    <p:sldId id="446" r:id="rId36"/>
    <p:sldId id="447" r:id="rId37"/>
    <p:sldId id="438" r:id="rId38"/>
    <p:sldId id="433" r:id="rId39"/>
    <p:sldId id="444" r:id="rId40"/>
    <p:sldId id="435" r:id="rId41"/>
    <p:sldId id="436" r:id="rId42"/>
    <p:sldId id="443" r:id="rId43"/>
    <p:sldId id="423" r:id="rId44"/>
    <p:sldId id="307" r:id="rId45"/>
    <p:sldId id="416" r:id="rId4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ria Ady Pradana" initials="SAP" lastIdx="1" clrIdx="0">
    <p:extLst>
      <p:ext uri="{19B8F6BF-5375-455C-9EA6-DF929625EA0E}">
        <p15:presenceInfo xmlns:p15="http://schemas.microsoft.com/office/powerpoint/2012/main" userId="b81fbc897f5d94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88889" autoAdjust="0"/>
  </p:normalViewPr>
  <p:slideViewPr>
    <p:cSldViewPr snapToGrid="0">
      <p:cViewPr varScale="1">
        <p:scale>
          <a:sx n="102" d="100"/>
          <a:sy n="102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0756-F429-4864-999A-F504960025A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E28E3-9EAF-4FC6-BE8D-7C122BBF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prepare for the unexpected?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28E3-9EAF-4FC6-BE8D-7C122BBF87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0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28E3-9EAF-4FC6-BE8D-7C122BBF87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89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Various stages of cyber attack, from early reconnaissance to completion of goal.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28E3-9EAF-4FC6-BE8D-7C122BBF87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0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D7C5-6AD2-422B-BB90-63B745C1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CEDB4-EC22-430C-8E3B-FA832E5E5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C0648-2C06-45A6-AA20-7977A0F0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37BA-BA20-4E79-8959-08B3645ED150}" type="datetimeFigureOut">
              <a:rPr lang="id-ID" smtClean="0"/>
              <a:t>21/11/2019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688A-49CF-4ABE-8C7D-7E15658A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E74EF-54B8-46D6-B43E-8BAB762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8079-E5E0-4F29-8251-44AC02B7AA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831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F3F3-FDFE-4FCF-A934-2A61DC99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95D7A-B55C-4125-BA24-559077983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7C610-4542-4C1F-98FF-5EFE93E2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37BA-BA20-4E79-8959-08B3645ED150}" type="datetimeFigureOut">
              <a:rPr lang="id-ID" smtClean="0"/>
              <a:t>21/11/2019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04233-8540-41FC-8D1E-5405F83E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E5213-9A8B-4DCA-BAD3-6AFBC7C5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8079-E5E0-4F29-8251-44AC02B7AA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681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54A9F-ACAA-4C1D-B753-E141ACE92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38C77-ADC1-44E4-AFA3-47B36617B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5CCF4-0B92-4A99-B92E-F86C951A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37BA-BA20-4E79-8959-08B3645ED150}" type="datetimeFigureOut">
              <a:rPr lang="id-ID" smtClean="0"/>
              <a:t>21/11/2019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E218E-EB1D-4898-9213-10B399CB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41FB2-70C5-48E5-9D47-0937AA9B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8079-E5E0-4F29-8251-44AC02B7AA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080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61015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04801" y="-13915"/>
            <a:ext cx="10972420" cy="6885849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1" y="-13915"/>
            <a:ext cx="10972420" cy="6885849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1066193" y="214943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9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17667" y="3225800"/>
            <a:ext cx="7098800" cy="300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Font typeface="Montserrat"/>
              <a:buChar char="▸"/>
              <a:defRPr sz="3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ts val="2400"/>
              <a:buFont typeface="Montserrat"/>
              <a:buChar char="▹"/>
              <a:defRPr sz="32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ts val="2400"/>
              <a:buFont typeface="Montserrat"/>
              <a:buChar char="▹"/>
              <a:defRPr sz="32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ts val="2400"/>
              <a:buFont typeface="Montserrat"/>
              <a:buChar char="●"/>
              <a:defRPr sz="32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ts val="2400"/>
              <a:buFont typeface="Montserrat"/>
              <a:buChar char="○"/>
              <a:defRPr sz="32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ts val="2400"/>
              <a:buFont typeface="Montserrat"/>
              <a:buChar char="■"/>
              <a:defRPr sz="32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ts val="2400"/>
              <a:buFont typeface="Montserrat"/>
              <a:buChar char="●"/>
              <a:defRPr sz="32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ts val="2400"/>
              <a:buFont typeface="Montserrat"/>
              <a:buChar char="○"/>
              <a:defRPr sz="32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ts val="2400"/>
              <a:buFont typeface="Montserrat"/>
              <a:buChar char="■"/>
              <a:defRPr sz="3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8006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04801" y="-13915"/>
            <a:ext cx="10972420" cy="6885849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1" y="-13915"/>
            <a:ext cx="10972420" cy="6885849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117800" y="2410533"/>
            <a:ext cx="7098800" cy="647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1200"/>
              <a:buNone/>
              <a:defRPr/>
            </a:lvl1pPr>
            <a:lvl2pPr lvl="1">
              <a:spcBef>
                <a:spcPts val="0"/>
              </a:spcBef>
              <a:buSzPts val="1200"/>
              <a:buNone/>
              <a:defRPr/>
            </a:lvl2pPr>
            <a:lvl3pPr lvl="2">
              <a:spcBef>
                <a:spcPts val="0"/>
              </a:spcBef>
              <a:buSzPts val="1200"/>
              <a:buNone/>
              <a:defRPr/>
            </a:lvl3pPr>
            <a:lvl4pPr lvl="3">
              <a:spcBef>
                <a:spcPts val="0"/>
              </a:spcBef>
              <a:buSzPts val="1200"/>
              <a:buNone/>
              <a:defRPr/>
            </a:lvl4pPr>
            <a:lvl5pPr lvl="4">
              <a:spcBef>
                <a:spcPts val="0"/>
              </a:spcBef>
              <a:buSzPts val="1200"/>
              <a:buNone/>
              <a:defRPr/>
            </a:lvl5pPr>
            <a:lvl6pPr lvl="5">
              <a:spcBef>
                <a:spcPts val="0"/>
              </a:spcBef>
              <a:buSzPts val="1200"/>
              <a:buNone/>
              <a:defRPr/>
            </a:lvl6pPr>
            <a:lvl7pPr lvl="6">
              <a:spcBef>
                <a:spcPts val="0"/>
              </a:spcBef>
              <a:buSzPts val="1200"/>
              <a:buNone/>
              <a:defRPr/>
            </a:lvl7pPr>
            <a:lvl8pPr lvl="7">
              <a:spcBef>
                <a:spcPts val="0"/>
              </a:spcBef>
              <a:buSzPts val="1200"/>
              <a:buNone/>
              <a:defRPr/>
            </a:lvl8pPr>
            <a:lvl9pPr lvl="8">
              <a:spcBef>
                <a:spcPts val="0"/>
              </a:spcBef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117667" y="3225800"/>
            <a:ext cx="7098800" cy="300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600"/>
              <a:buChar char="▸"/>
              <a:defRPr/>
            </a:lvl1pPr>
            <a:lvl2pPr lvl="1">
              <a:spcBef>
                <a:spcPts val="0"/>
              </a:spcBef>
              <a:buSzPts val="1600"/>
              <a:buChar char="▹"/>
              <a:defRPr/>
            </a:lvl2pPr>
            <a:lvl3pPr lvl="2">
              <a:spcBef>
                <a:spcPts val="0"/>
              </a:spcBef>
              <a:buSzPts val="1600"/>
              <a:buChar char="▹"/>
              <a:defRPr/>
            </a:lvl3pPr>
            <a:lvl4pPr lvl="3">
              <a:spcBef>
                <a:spcPts val="0"/>
              </a:spcBef>
              <a:buSzPts val="1600"/>
              <a:buChar char="●"/>
              <a:defRPr/>
            </a:lvl4pPr>
            <a:lvl5pPr lvl="4">
              <a:spcBef>
                <a:spcPts val="0"/>
              </a:spcBef>
              <a:buSzPts val="1600"/>
              <a:buChar char="○"/>
              <a:defRPr/>
            </a:lvl5pPr>
            <a:lvl6pPr lvl="5">
              <a:spcBef>
                <a:spcPts val="0"/>
              </a:spcBef>
              <a:buSzPts val="1600"/>
              <a:buChar char="■"/>
              <a:defRPr/>
            </a:lvl6pPr>
            <a:lvl7pPr lvl="6">
              <a:spcBef>
                <a:spcPts val="0"/>
              </a:spcBef>
              <a:buSzPts val="1600"/>
              <a:buChar char="●"/>
              <a:defRPr/>
            </a:lvl7pPr>
            <a:lvl8pPr lvl="7">
              <a:spcBef>
                <a:spcPts val="0"/>
              </a:spcBef>
              <a:buSzPts val="1600"/>
              <a:buChar char="○"/>
              <a:defRPr/>
            </a:lvl8pPr>
            <a:lvl9pPr lvl="8">
              <a:spcBef>
                <a:spcPts val="0"/>
              </a:spcBef>
              <a:buSzPts val="16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0726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687458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75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21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8BE5-3224-43C0-A084-694D7E3B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C327-A77A-4783-9974-EDC51C55D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4F345-B6C8-408A-8225-A70DC9BC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37BA-BA20-4E79-8959-08B3645ED150}" type="datetimeFigureOut">
              <a:rPr lang="id-ID" smtClean="0"/>
              <a:t>21/11/2019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14F85-AE93-4686-97DA-C225DCE9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18EC0-788A-425B-89E9-4E17BF98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8079-E5E0-4F29-8251-44AC02B7AA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6155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48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32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593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11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86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686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ockUp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6382491" y="3044954"/>
            <a:ext cx="4946429" cy="3072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bIns="45720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4648299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8"/>
          <p:cNvSpPr>
            <a:spLocks noGrp="1"/>
          </p:cNvSpPr>
          <p:nvPr>
            <p:ph type="pic" sz="quarter" idx="13"/>
          </p:nvPr>
        </p:nvSpPr>
        <p:spPr>
          <a:xfrm>
            <a:off x="10287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8"/>
          <p:cNvSpPr>
            <a:spLocks noGrp="1"/>
          </p:cNvSpPr>
          <p:nvPr>
            <p:ph type="pic" sz="quarter" idx="14"/>
          </p:nvPr>
        </p:nvSpPr>
        <p:spPr>
          <a:xfrm>
            <a:off x="36068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5"/>
          </p:nvPr>
        </p:nvSpPr>
        <p:spPr>
          <a:xfrm>
            <a:off x="61849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6"/>
          </p:nvPr>
        </p:nvSpPr>
        <p:spPr>
          <a:xfrm>
            <a:off x="87630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00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E32C-C4FA-4E89-AB0B-71E54E3E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6C8F2-D527-4B4D-A968-16AC32763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80F18-BA02-4289-965C-E7158D11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37BA-BA20-4E79-8959-08B3645ED150}" type="datetimeFigureOut">
              <a:rPr lang="id-ID" smtClean="0"/>
              <a:t>21/11/2019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70493-F4E6-4F38-BA80-37B5063A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5CEB-93E7-44CE-852B-16091BE8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8079-E5E0-4F29-8251-44AC02B7AA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07631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eam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3133803" y="377480"/>
            <a:ext cx="5924395" cy="41348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362451" y="837239"/>
            <a:ext cx="34671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133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61"/>
          </p:nvPr>
        </p:nvSpPr>
        <p:spPr>
          <a:xfrm>
            <a:off x="2489200" y="2337663"/>
            <a:ext cx="1901952" cy="8297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0">
              <a:buNone/>
              <a:defRPr sz="12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62"/>
          </p:nvPr>
        </p:nvSpPr>
        <p:spPr>
          <a:xfrm>
            <a:off x="2489200" y="2044665"/>
            <a:ext cx="1901952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rtl="0">
              <a:buNone/>
              <a:defRPr sz="18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63" hasCustomPrompt="1"/>
          </p:nvPr>
        </p:nvSpPr>
        <p:spPr>
          <a:xfrm>
            <a:off x="777456" y="4393507"/>
            <a:ext cx="1550877" cy="1550877"/>
          </a:xfrm>
          <a:prstGeom prst="roundRect">
            <a:avLst/>
          </a:prstGeom>
          <a:ln w="57150" cap="flat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wrap="none" tIns="0" bIns="182880" anchor="b"/>
          <a:lstStyle>
            <a:lvl1pPr algn="ctr" rtl="0">
              <a:buNone/>
              <a:defRPr sz="1200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64" hasCustomPrompt="1"/>
          </p:nvPr>
        </p:nvSpPr>
        <p:spPr>
          <a:xfrm>
            <a:off x="4418862" y="4393507"/>
            <a:ext cx="1550877" cy="1550877"/>
          </a:xfrm>
          <a:prstGeom prst="roundRect">
            <a:avLst/>
          </a:prstGeom>
          <a:ln w="57150" cap="flat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wrap="none" tIns="0" bIns="182880" anchor="b"/>
          <a:lstStyle>
            <a:lvl1pPr algn="ctr" rtl="0">
              <a:buNone/>
              <a:defRPr sz="1200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65" hasCustomPrompt="1"/>
          </p:nvPr>
        </p:nvSpPr>
        <p:spPr>
          <a:xfrm>
            <a:off x="8060267" y="4393507"/>
            <a:ext cx="1550877" cy="1550877"/>
          </a:xfrm>
          <a:prstGeom prst="roundRect">
            <a:avLst/>
          </a:prstGeom>
          <a:ln w="57150" cap="flat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wrap="none" tIns="0" bIns="182880" anchor="b"/>
          <a:lstStyle>
            <a:lvl1pPr algn="ctr" rtl="0">
              <a:buNone/>
              <a:defRPr sz="1200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66" hasCustomPrompt="1"/>
          </p:nvPr>
        </p:nvSpPr>
        <p:spPr>
          <a:xfrm>
            <a:off x="777456" y="1854984"/>
            <a:ext cx="1550877" cy="1550877"/>
          </a:xfrm>
          <a:prstGeom prst="roundRect">
            <a:avLst/>
          </a:prstGeom>
          <a:ln w="57150" cap="flat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wrap="none" tIns="0" bIns="182880" anchor="b"/>
          <a:lstStyle>
            <a:lvl1pPr algn="ctr" rtl="0">
              <a:buNone/>
              <a:defRPr sz="1200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67"/>
          </p:nvPr>
        </p:nvSpPr>
        <p:spPr>
          <a:xfrm>
            <a:off x="2530749" y="4927339"/>
            <a:ext cx="1901952" cy="8290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0">
              <a:buNone/>
              <a:defRPr sz="12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68"/>
          </p:nvPr>
        </p:nvSpPr>
        <p:spPr>
          <a:xfrm>
            <a:off x="2530749" y="4634341"/>
            <a:ext cx="1901952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rtl="0">
              <a:buNone/>
              <a:defRPr sz="18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69"/>
          </p:nvPr>
        </p:nvSpPr>
        <p:spPr>
          <a:xfrm>
            <a:off x="6154483" y="4927339"/>
            <a:ext cx="1901952" cy="8290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0">
              <a:buNone/>
              <a:defRPr sz="12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70"/>
          </p:nvPr>
        </p:nvSpPr>
        <p:spPr>
          <a:xfrm>
            <a:off x="6154483" y="4634341"/>
            <a:ext cx="1901952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rtl="0">
              <a:buNone/>
              <a:defRPr sz="18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71"/>
          </p:nvPr>
        </p:nvSpPr>
        <p:spPr>
          <a:xfrm>
            <a:off x="9829016" y="4927339"/>
            <a:ext cx="1901952" cy="8290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0">
              <a:buNone/>
              <a:defRPr sz="12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72"/>
          </p:nvPr>
        </p:nvSpPr>
        <p:spPr>
          <a:xfrm>
            <a:off x="9829016" y="4634341"/>
            <a:ext cx="1901952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rtl="0">
              <a:buNone/>
              <a:defRPr sz="18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cxnSp>
        <p:nvCxnSpPr>
          <p:cNvPr id="44" name="Straight Connector 43"/>
          <p:cNvCxnSpPr/>
          <p:nvPr userDrawn="1"/>
        </p:nvCxnSpPr>
        <p:spPr>
          <a:xfrm flipV="1">
            <a:off x="1553953" y="3937784"/>
            <a:ext cx="3596640" cy="21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 rot="5400000">
            <a:off x="4991100" y="4139925"/>
            <a:ext cx="406400" cy="21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 userDrawn="1"/>
        </p:nvGrpSpPr>
        <p:grpSpPr>
          <a:xfrm>
            <a:off x="1551836" y="3531384"/>
            <a:ext cx="2117" cy="812800"/>
            <a:chOff x="1163877" y="2705100"/>
            <a:chExt cx="1588" cy="609600"/>
          </a:xfrm>
        </p:grpSpPr>
        <p:cxnSp>
          <p:nvCxnSpPr>
            <p:cNvPr id="56" name="Straight Connector 55"/>
            <p:cNvCxnSpPr/>
            <p:nvPr userDrawn="1"/>
          </p:nvCxnSpPr>
          <p:spPr>
            <a:xfrm rot="5400000">
              <a:off x="1012271" y="3161506"/>
              <a:ext cx="3048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1012271" y="2856706"/>
              <a:ext cx="3048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 userDrawn="1"/>
        </p:nvCxnSpPr>
        <p:spPr>
          <a:xfrm flipV="1">
            <a:off x="5199912" y="3937784"/>
            <a:ext cx="3596640" cy="21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 userDrawn="1"/>
        </p:nvCxnSpPr>
        <p:spPr>
          <a:xfrm rot="5400000">
            <a:off x="8637059" y="4139925"/>
            <a:ext cx="406400" cy="21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89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32" grpId="0" animBg="1"/>
      <p:bldP spid="34" grpId="0" animBg="1"/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Vision/Mission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/>
          </p:cNvSpPr>
          <p:nvPr userDrawn="1"/>
        </p:nvSpPr>
        <p:spPr bwMode="auto">
          <a:xfrm>
            <a:off x="1864785" y="4030133"/>
            <a:ext cx="4233" cy="44451"/>
          </a:xfrm>
          <a:custGeom>
            <a:avLst/>
            <a:gdLst>
              <a:gd name="T0" fmla="*/ 0 w 1"/>
              <a:gd name="T1" fmla="*/ 0 h 9"/>
              <a:gd name="T2" fmla="*/ 0 w 1"/>
              <a:gd name="T3" fmla="*/ 9 h 9"/>
              <a:gd name="T4" fmla="*/ 0 w 1"/>
              <a:gd name="T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">
                <a:moveTo>
                  <a:pt x="0" y="0"/>
                </a:moveTo>
                <a:cubicBezTo>
                  <a:pt x="0" y="9"/>
                  <a:pt x="0" y="9"/>
                  <a:pt x="0" y="9"/>
                </a:cubicBezTo>
                <a:cubicBezTo>
                  <a:pt x="1" y="6"/>
                  <a:pt x="1" y="3"/>
                  <a:pt x="0" y="0"/>
                </a:cubicBezTo>
                <a:close/>
              </a:path>
            </a:pathLst>
          </a:custGeom>
          <a:solidFill>
            <a:srgbClr val="3F3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079601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mpty_p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2921000" y="266700"/>
            <a:ext cx="6350000" cy="55884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733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362451" y="837239"/>
            <a:ext cx="34671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133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06846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05DF-C12B-4D37-A019-B828225E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E54FC-5A1A-4B74-B5D3-8220B47BD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D1E2B-86D7-473C-A574-6C6D23BD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E401C-3E1B-4DED-AC82-D15711FD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37BA-BA20-4E79-8959-08B3645ED150}" type="datetimeFigureOut">
              <a:rPr lang="id-ID" smtClean="0"/>
              <a:t>21/11/2019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00E05-F554-4848-AC8E-D1685F7C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87F96-54A2-4297-8E52-9E998FA3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8079-E5E0-4F29-8251-44AC02B7AA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025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9066-F140-4AC4-B8FC-91A7FB4B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365A9-C6DF-4C27-929D-BC52A89E6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3C6FF-DECD-4FC7-97C4-CB93BB29D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724AF-9D9E-410F-A4D0-73B31F9CB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053D-0B2E-4AA2-A3D3-44F9DB411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00FD0-22AF-4C1E-BA06-AB008BFA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37BA-BA20-4E79-8959-08B3645ED150}" type="datetimeFigureOut">
              <a:rPr lang="id-ID" smtClean="0"/>
              <a:t>21/11/2019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00853-4B10-4BAC-8642-8FB10659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65A23-F983-4EFA-9D7B-48AF673A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8079-E5E0-4F29-8251-44AC02B7AA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532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E3D6-DB10-48BD-A232-47B4EAE1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ED28B-456E-433C-93AE-09C27797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37BA-BA20-4E79-8959-08B3645ED150}" type="datetimeFigureOut">
              <a:rPr lang="id-ID" smtClean="0"/>
              <a:t>21/11/2019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B63B8-A646-4EC7-9A55-6E3F6F75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36CD1-E721-40CF-8F0E-E1896F93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8079-E5E0-4F29-8251-44AC02B7AA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83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8D4A2-CF49-434E-8E47-3A10DC77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37BA-BA20-4E79-8959-08B3645ED150}" type="datetimeFigureOut">
              <a:rPr lang="id-ID" smtClean="0"/>
              <a:t>21/11/2019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9BC9B-26AE-4281-A005-4FA69619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D6EF2-822E-44F8-A8C9-3A5E7B68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8079-E5E0-4F29-8251-44AC02B7AA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79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CDEB-2C68-42B5-BAC7-E8B7C972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B30A-03F6-432A-A2F0-1D888864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B7E9E-B19C-4EE0-93A4-49086ED44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E4B5E-4D76-4033-B102-0FCB77E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37BA-BA20-4E79-8959-08B3645ED150}" type="datetimeFigureOut">
              <a:rPr lang="id-ID" smtClean="0"/>
              <a:t>21/11/2019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5084D-A5C0-4865-9452-10F0ED10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AD4E4-CDCA-445F-9759-7CED637F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8079-E5E0-4F29-8251-44AC02B7AA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100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A7A7-F67A-459F-8BF0-2A57673C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D4507-C34B-4E43-9934-14D9E74F8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B2A5A-5B49-4242-9798-7B5449CB7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3F2B0-DE78-4938-BDB8-ED2DB3E0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37BA-BA20-4E79-8959-08B3645ED150}" type="datetimeFigureOut">
              <a:rPr lang="id-ID" smtClean="0"/>
              <a:t>21/11/2019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4206E-86D6-4834-BF7A-92CD1E2D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69E53-52EB-4AE3-BB81-5FEF6C38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8079-E5E0-4F29-8251-44AC02B7AA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718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hyperlink" Target="http://powerpoint.sage-fox.com/" TargetMode="Externa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A6B75-E319-4C79-940D-AA38FF83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CF023-F7B3-467E-A338-5BE28E9D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0413F-A289-4F7B-81A8-39E17BABD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37BA-BA20-4E79-8959-08B3645ED150}" type="datetimeFigureOut">
              <a:rPr lang="id-ID" smtClean="0"/>
              <a:t>21/11/2019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393F-7AC0-4047-8367-7D904F76B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03399-E08D-4B40-A522-E413C955B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98079-E5E0-4F29-8251-44AC02B7AA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512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F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872D-C668-4AF2-BCBD-16EDD74B9A2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-1" y="1"/>
            <a:ext cx="12192001" cy="6858000"/>
          </a:xfrm>
          <a:prstGeom prst="rect">
            <a:avLst/>
          </a:prstGeom>
          <a:solidFill>
            <a:srgbClr val="0E0F1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hlinkClick r:id="rId19"/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240" y="6757593"/>
            <a:ext cx="365760" cy="1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6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web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reatexpress/domainhunter" TargetMode="Externa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capy.net/" TargetMode="Externa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yoobAli/pyfuzz" TargetMode="External"/><Relationship Id="rId2" Type="http://schemas.openxmlformats.org/officeDocument/2006/relationships/hyperlink" Target="https://github.com/xmendez/wfuzz/" TargetMode="Externa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ncw/Belati" TargetMode="Externa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pireProject/Empire" TargetMode="Externa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grz/aws_pwn" TargetMode="Externa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yt3bl33d3r/DeathStar" TargetMode="External"/><Relationship Id="rId2" Type="http://schemas.openxmlformats.org/officeDocument/2006/relationships/hyperlink" Target="https://github.com/byt3bl33d3r/CrackMapExec" TargetMode="Externa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0md3v/Cloak" TargetMode="External"/><Relationship Id="rId2" Type="http://schemas.openxmlformats.org/officeDocument/2006/relationships/hyperlink" Target="https://github.com/nccgroup/Winpayloads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utflanknl/RedELK" TargetMode="Externa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svg"/><Relationship Id="rId11" Type="http://schemas.openxmlformats.org/officeDocument/2006/relationships/image" Target="../media/image3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67968" y="715498"/>
            <a:ext cx="5486399" cy="1936370"/>
            <a:chOff x="963562" y="986318"/>
            <a:chExt cx="5486399" cy="1936370"/>
          </a:xfrm>
        </p:grpSpPr>
        <p:grpSp>
          <p:nvGrpSpPr>
            <p:cNvPr id="26" name="Group 25"/>
            <p:cNvGrpSpPr/>
            <p:nvPr/>
          </p:nvGrpSpPr>
          <p:grpSpPr>
            <a:xfrm>
              <a:off x="963562" y="986318"/>
              <a:ext cx="5486399" cy="1936370"/>
              <a:chOff x="3352800" y="1089557"/>
              <a:chExt cx="5486399" cy="193637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352800" y="1089557"/>
                <a:ext cx="5486399" cy="1371600"/>
              </a:xfrm>
              <a:prstGeom prst="rect">
                <a:avLst/>
              </a:prstGeom>
              <a:solidFill>
                <a:srgbClr val="44546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444239" y="1210045"/>
                <a:ext cx="5303520" cy="1815882"/>
              </a:xfrm>
              <a:prstGeom prst="rect">
                <a:avLst/>
              </a:prstGeom>
              <a:noFill/>
            </p:spPr>
            <p:txBody>
              <a:bodyPr wrap="square" rtlCol="0" anchor="t" anchorCtr="1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Estrangelo Edessa" panose="03080600000000000000" pitchFamily="66" charset="0"/>
                  </a:rPr>
                  <a:t>Python</a:t>
                </a:r>
                <a:r>
                  <a:rPr kumimoji="0" 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Estrangelo Edessa" panose="03080600000000000000" pitchFamily="66" charset="0"/>
                  </a:rPr>
                  <a:t>-Assisted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Estrangelo Edessa" panose="03080600000000000000" pitchFamily="66" charset="0"/>
                  </a:rPr>
                  <a:t>Red Teaming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Estrangelo Edessa" panose="03080600000000000000" pitchFamily="66" charset="0"/>
                  </a:rPr>
                  <a:t>Operation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Estrangelo Edessa" panose="03080600000000000000" pitchFamily="66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740801" y="2300888"/>
              <a:ext cx="3931920" cy="91440"/>
              <a:chOff x="6447606" y="3817143"/>
              <a:chExt cx="2621280" cy="9144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447606" y="3817143"/>
                <a:ext cx="655320" cy="91440"/>
              </a:xfrm>
              <a:prstGeom prst="rect">
                <a:avLst/>
              </a:prstGeom>
              <a:solidFill>
                <a:srgbClr val="FE4A1E"/>
              </a:solidFill>
              <a:ln w="6350"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102926" y="3817143"/>
                <a:ext cx="655320" cy="91440"/>
              </a:xfrm>
              <a:prstGeom prst="rect">
                <a:avLst/>
              </a:prstGeom>
              <a:solidFill>
                <a:srgbClr val="5C9AD3"/>
              </a:solidFill>
              <a:ln w="6350"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758246" y="3817143"/>
                <a:ext cx="655320" cy="91440"/>
              </a:xfrm>
              <a:prstGeom prst="rect">
                <a:avLst/>
              </a:prstGeom>
              <a:solidFill>
                <a:srgbClr val="7A7A7A"/>
              </a:solidFill>
              <a:ln w="6350"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413566" y="3817143"/>
                <a:ext cx="655320" cy="91440"/>
              </a:xfrm>
              <a:prstGeom prst="rect">
                <a:avLst/>
              </a:prstGeom>
              <a:solidFill>
                <a:srgbClr val="44546B"/>
              </a:solidFill>
              <a:ln w="6350"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8034314" y="6101842"/>
            <a:ext cx="3931953" cy="377499"/>
            <a:chOff x="7524491" y="6070257"/>
            <a:chExt cx="3931953" cy="377499"/>
          </a:xfrm>
        </p:grpSpPr>
        <p:grpSp>
          <p:nvGrpSpPr>
            <p:cNvPr id="50" name="Group 49"/>
            <p:cNvGrpSpPr/>
            <p:nvPr/>
          </p:nvGrpSpPr>
          <p:grpSpPr>
            <a:xfrm>
              <a:off x="7524491" y="6356316"/>
              <a:ext cx="3931920" cy="91440"/>
              <a:chOff x="6447606" y="3817143"/>
              <a:chExt cx="2621280" cy="9144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6447606" y="3817143"/>
                <a:ext cx="655320" cy="91440"/>
              </a:xfrm>
              <a:prstGeom prst="rect">
                <a:avLst/>
              </a:prstGeom>
              <a:solidFill>
                <a:srgbClr val="FE4A1E"/>
              </a:solidFill>
              <a:ln w="6350"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102926" y="3817143"/>
                <a:ext cx="655320" cy="91440"/>
              </a:xfrm>
              <a:prstGeom prst="rect">
                <a:avLst/>
              </a:prstGeom>
              <a:solidFill>
                <a:srgbClr val="5C9AD3"/>
              </a:solidFill>
              <a:ln w="6350"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758246" y="3817143"/>
                <a:ext cx="655320" cy="91440"/>
              </a:xfrm>
              <a:prstGeom prst="rect">
                <a:avLst/>
              </a:prstGeom>
              <a:solidFill>
                <a:srgbClr val="7A7A7A"/>
              </a:solidFill>
              <a:ln w="6350"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413566" y="3817143"/>
                <a:ext cx="655320" cy="91440"/>
              </a:xfrm>
              <a:prstGeom prst="rect">
                <a:avLst/>
              </a:prstGeom>
              <a:solidFill>
                <a:srgbClr val="44546B"/>
              </a:solidFill>
              <a:ln w="6350"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" name="Group 52"/>
            <p:cNvGrpSpPr>
              <a:grpSpLocks noChangeAspect="1"/>
            </p:cNvGrpSpPr>
            <p:nvPr/>
          </p:nvGrpSpPr>
          <p:grpSpPr>
            <a:xfrm>
              <a:off x="7525717" y="6070257"/>
              <a:ext cx="3930727" cy="338554"/>
              <a:chOff x="6361219" y="5810008"/>
              <a:chExt cx="4492260" cy="386919"/>
            </a:xfrm>
          </p:grpSpPr>
          <p:sp>
            <p:nvSpPr>
              <p:cNvPr id="60" name="Rounded Rectangle 9"/>
              <p:cNvSpPr/>
              <p:nvPr/>
            </p:nvSpPr>
            <p:spPr>
              <a:xfrm>
                <a:off x="6361219" y="5881913"/>
                <a:ext cx="4492260" cy="261257"/>
              </a:xfrm>
              <a:prstGeom prst="rect">
                <a:avLst/>
              </a:prstGeom>
              <a:solidFill>
                <a:srgbClr val="44546B">
                  <a:alpha val="50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hlinkClick r:id="rId3"/>
              </p:cNvPr>
              <p:cNvSpPr txBox="1">
                <a:spLocks noChangeAspect="1"/>
              </p:cNvSpPr>
              <p:nvPr/>
            </p:nvSpPr>
            <p:spPr>
              <a:xfrm>
                <a:off x="6469618" y="5810008"/>
                <a:ext cx="2612572" cy="386919"/>
              </a:xfrm>
              <a:prstGeom prst="rect">
                <a:avLst/>
              </a:prstGeom>
              <a:noFill/>
              <a:effectLst/>
            </p:spPr>
            <p:txBody>
              <a:bodyPr wrap="square" rtlCol="0" anchor="ctr" anchorCtr="1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Estrangelo Edessa" panose="03080600000000000000" pitchFamily="66" charset="0"/>
                  </a:rPr>
                  <a:t>Pycon</a:t>
                </a: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Estrangelo Edessa" panose="03080600000000000000" pitchFamily="66" charset="0"/>
                  </a:rPr>
                  <a:t> Indonesia 2019</a:t>
                </a:r>
              </a:p>
            </p:txBody>
          </p:sp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EFDEED3-E180-46B6-AE18-9C5881209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0701" y="147396"/>
            <a:ext cx="1120994" cy="8493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FEB107A-3E9C-40C4-84C7-64A36A08DD82}"/>
              </a:ext>
            </a:extLst>
          </p:cNvPr>
          <p:cNvSpPr txBox="1"/>
          <p:nvPr/>
        </p:nvSpPr>
        <p:spPr>
          <a:xfrm>
            <a:off x="10416389" y="990996"/>
            <a:ext cx="2026517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Cyber Sec</a:t>
            </a:r>
            <a:endParaRPr lang="id-ID" sz="2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1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85AD-6A95-4B55-B99F-16F418A8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Requirements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5AA3-BE70-4846-974C-69F52649D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>
                <a:solidFill>
                  <a:schemeClr val="bg1"/>
                </a:solidFill>
              </a:rPr>
              <a:t>Deep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knowledge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of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rgbClr val="FFFF00"/>
                </a:solidFill>
              </a:rPr>
              <a:t>systems</a:t>
            </a:r>
            <a:r>
              <a:rPr lang="id-ID" dirty="0">
                <a:solidFill>
                  <a:schemeClr val="bg1"/>
                </a:solidFill>
              </a:rPr>
              <a:t> (</a:t>
            </a:r>
            <a:r>
              <a:rPr lang="id-ID" dirty="0" err="1">
                <a:solidFill>
                  <a:schemeClr val="bg1"/>
                </a:solidFill>
              </a:rPr>
              <a:t>computer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system</a:t>
            </a:r>
            <a:r>
              <a:rPr lang="id-ID" dirty="0">
                <a:solidFill>
                  <a:schemeClr val="bg1"/>
                </a:solidFill>
              </a:rPr>
              <a:t>, </a:t>
            </a:r>
            <a:r>
              <a:rPr lang="id-ID" dirty="0" err="1">
                <a:solidFill>
                  <a:schemeClr val="bg1"/>
                </a:solidFill>
              </a:rPr>
              <a:t>protocols</a:t>
            </a:r>
            <a:r>
              <a:rPr lang="id-ID" dirty="0">
                <a:solidFill>
                  <a:schemeClr val="bg1"/>
                </a:solidFill>
              </a:rPr>
              <a:t>, </a:t>
            </a:r>
            <a:r>
              <a:rPr lang="id-ID" dirty="0" err="1">
                <a:solidFill>
                  <a:schemeClr val="bg1"/>
                </a:solidFill>
              </a:rPr>
              <a:t>libraries</a:t>
            </a:r>
            <a:r>
              <a:rPr lang="id-ID" dirty="0">
                <a:solidFill>
                  <a:schemeClr val="bg1"/>
                </a:solidFill>
              </a:rPr>
              <a:t>, </a:t>
            </a:r>
            <a:r>
              <a:rPr lang="id-ID" dirty="0" err="1">
                <a:solidFill>
                  <a:schemeClr val="bg1"/>
                </a:solidFill>
              </a:rPr>
              <a:t>etc</a:t>
            </a:r>
            <a:r>
              <a:rPr lang="id-ID" dirty="0">
                <a:solidFill>
                  <a:schemeClr val="bg1"/>
                </a:solidFill>
              </a:rPr>
              <a:t>).</a:t>
            </a:r>
          </a:p>
          <a:p>
            <a:r>
              <a:rPr lang="id-ID" dirty="0" err="1">
                <a:solidFill>
                  <a:schemeClr val="bg1"/>
                </a:solidFill>
              </a:rPr>
              <a:t>Ability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to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think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rgbClr val="FFFF00"/>
                </a:solidFill>
              </a:rPr>
              <a:t>outside</a:t>
            </a:r>
            <a:r>
              <a:rPr lang="id-ID" dirty="0">
                <a:solidFill>
                  <a:srgbClr val="FFFF00"/>
                </a:solidFill>
              </a:rPr>
              <a:t> </a:t>
            </a:r>
            <a:r>
              <a:rPr lang="id-ID" dirty="0" err="1">
                <a:solidFill>
                  <a:srgbClr val="FFFF00"/>
                </a:solidFill>
              </a:rPr>
              <a:t>the</a:t>
            </a:r>
            <a:r>
              <a:rPr lang="id-ID" dirty="0">
                <a:solidFill>
                  <a:srgbClr val="FFFF00"/>
                </a:solidFill>
              </a:rPr>
              <a:t> </a:t>
            </a:r>
            <a:r>
              <a:rPr lang="id-ID" dirty="0" err="1">
                <a:solidFill>
                  <a:srgbClr val="FFFF00"/>
                </a:solidFill>
              </a:rPr>
              <a:t>box</a:t>
            </a:r>
            <a:r>
              <a:rPr lang="id-ID" dirty="0">
                <a:solidFill>
                  <a:schemeClr val="bg1"/>
                </a:solidFill>
              </a:rPr>
              <a:t>.</a:t>
            </a:r>
          </a:p>
          <a:p>
            <a:r>
              <a:rPr lang="id-ID" dirty="0" err="1">
                <a:solidFill>
                  <a:schemeClr val="bg1"/>
                </a:solidFill>
              </a:rPr>
              <a:t>Software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rgbClr val="FFFF00"/>
                </a:solidFill>
              </a:rPr>
              <a:t>development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skills</a:t>
            </a:r>
            <a:r>
              <a:rPr lang="id-ID" dirty="0">
                <a:solidFill>
                  <a:schemeClr val="bg1"/>
                </a:solidFill>
              </a:rPr>
              <a:t>.</a:t>
            </a:r>
          </a:p>
          <a:p>
            <a:r>
              <a:rPr lang="id-ID" dirty="0" err="1">
                <a:solidFill>
                  <a:srgbClr val="FFFF00"/>
                </a:solidFill>
              </a:rPr>
              <a:t>Penetration</a:t>
            </a:r>
            <a:r>
              <a:rPr lang="id-ID" dirty="0">
                <a:solidFill>
                  <a:schemeClr val="bg1"/>
                </a:solidFill>
              </a:rPr>
              <a:t> testing </a:t>
            </a:r>
            <a:r>
              <a:rPr lang="id-ID" dirty="0" err="1">
                <a:solidFill>
                  <a:schemeClr val="bg1"/>
                </a:solidFill>
              </a:rPr>
              <a:t>skills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dirty="0" err="1">
                <a:solidFill>
                  <a:schemeClr val="bg1"/>
                </a:solidFill>
              </a:rPr>
              <a:t>Social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engineering</a:t>
            </a:r>
            <a:r>
              <a:rPr lang="id-ID" dirty="0">
                <a:solidFill>
                  <a:schemeClr val="bg1"/>
                </a:solidFill>
              </a:rPr>
              <a:t>.</a:t>
            </a:r>
          </a:p>
          <a:p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1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3119-2004-47E0-AD50-6A67E9A2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Red Team vs </a:t>
            </a:r>
            <a:r>
              <a:rPr lang="id-ID" dirty="0" err="1">
                <a:solidFill>
                  <a:schemeClr val="bg1"/>
                </a:solidFill>
              </a:rPr>
              <a:t>Pentest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441C6E-A9D6-480F-8D88-D3CC08765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85792"/>
            <a:ext cx="5181600" cy="4351338"/>
          </a:xfrm>
        </p:spPr>
        <p:txBody>
          <a:bodyPr/>
          <a:lstStyle/>
          <a:p>
            <a:r>
              <a:rPr lang="id-ID" dirty="0" err="1">
                <a:solidFill>
                  <a:schemeClr val="bg1"/>
                </a:solidFill>
              </a:rPr>
              <a:t>Act</a:t>
            </a:r>
            <a:r>
              <a:rPr lang="id-ID" dirty="0">
                <a:solidFill>
                  <a:schemeClr val="bg1"/>
                </a:solidFill>
              </a:rPr>
              <a:t> as </a:t>
            </a:r>
            <a:r>
              <a:rPr lang="id-ID" dirty="0" err="1">
                <a:solidFill>
                  <a:srgbClr val="FFFF00"/>
                </a:solidFill>
              </a:rPr>
              <a:t>enemy</a:t>
            </a:r>
            <a:endParaRPr lang="id-ID" dirty="0">
              <a:solidFill>
                <a:srgbClr val="FFFF00"/>
              </a:solidFill>
            </a:endParaRPr>
          </a:p>
          <a:p>
            <a:r>
              <a:rPr lang="id-ID" dirty="0" err="1">
                <a:solidFill>
                  <a:srgbClr val="FFFF00"/>
                </a:solidFill>
              </a:rPr>
              <a:t>Entire</a:t>
            </a:r>
            <a:r>
              <a:rPr lang="id-ID" dirty="0">
                <a:solidFill>
                  <a:srgbClr val="FFFF00"/>
                </a:solidFill>
              </a:rPr>
              <a:t> </a:t>
            </a:r>
            <a:r>
              <a:rPr lang="id-ID" dirty="0" err="1">
                <a:solidFill>
                  <a:srgbClr val="FFFF00"/>
                </a:solidFill>
              </a:rPr>
              <a:t>environment</a:t>
            </a:r>
            <a:r>
              <a:rPr lang="id-ID" dirty="0">
                <a:solidFill>
                  <a:srgbClr val="FFFF00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is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within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scope</a:t>
            </a:r>
            <a:r>
              <a:rPr lang="id-ID" dirty="0">
                <a:solidFill>
                  <a:schemeClr val="bg1"/>
                </a:solidFill>
              </a:rPr>
              <a:t>.</a:t>
            </a:r>
          </a:p>
          <a:p>
            <a:r>
              <a:rPr lang="id-ID" dirty="0" err="1">
                <a:solidFill>
                  <a:schemeClr val="bg1"/>
                </a:solidFill>
              </a:rPr>
              <a:t>Goal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is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to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penetrate</a:t>
            </a:r>
            <a:r>
              <a:rPr lang="id-ID" dirty="0">
                <a:solidFill>
                  <a:schemeClr val="bg1"/>
                </a:solidFill>
              </a:rPr>
              <a:t> (as </a:t>
            </a:r>
            <a:r>
              <a:rPr lang="id-ID" dirty="0" err="1">
                <a:solidFill>
                  <a:schemeClr val="bg1"/>
                </a:solidFill>
              </a:rPr>
              <a:t>deep</a:t>
            </a:r>
            <a:r>
              <a:rPr lang="id-ID" dirty="0">
                <a:solidFill>
                  <a:schemeClr val="bg1"/>
                </a:solidFill>
              </a:rPr>
              <a:t> as </a:t>
            </a:r>
            <a:r>
              <a:rPr lang="id-ID" dirty="0" err="1">
                <a:solidFill>
                  <a:schemeClr val="bg1"/>
                </a:solidFill>
              </a:rPr>
              <a:t>possible</a:t>
            </a:r>
            <a:r>
              <a:rPr lang="id-ID" dirty="0">
                <a:solidFill>
                  <a:schemeClr val="bg1"/>
                </a:solidFill>
              </a:rPr>
              <a:t>), </a:t>
            </a:r>
            <a:r>
              <a:rPr lang="id-ID" dirty="0" err="1">
                <a:solidFill>
                  <a:schemeClr val="bg1"/>
                </a:solidFill>
              </a:rPr>
              <a:t>maintain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persistence</a:t>
            </a:r>
            <a:r>
              <a:rPr lang="id-ID" dirty="0">
                <a:solidFill>
                  <a:schemeClr val="bg1"/>
                </a:solidFill>
              </a:rPr>
              <a:t>, pivot, </a:t>
            </a:r>
            <a:r>
              <a:rPr lang="id-ID" dirty="0" err="1">
                <a:solidFill>
                  <a:schemeClr val="bg1"/>
                </a:solidFill>
              </a:rPr>
              <a:t>exfiltrate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assets</a:t>
            </a:r>
            <a:r>
              <a:rPr lang="id-ID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F68352-E164-4D2D-B735-CE3B2DBDB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85792"/>
            <a:ext cx="5181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 special act.</a:t>
            </a:r>
          </a:p>
          <a:p>
            <a:r>
              <a:rPr lang="en-US" dirty="0">
                <a:solidFill>
                  <a:schemeClr val="bg1"/>
                </a:solidFill>
              </a:rPr>
              <a:t>Scope is </a:t>
            </a:r>
            <a:r>
              <a:rPr lang="en-US" dirty="0">
                <a:solidFill>
                  <a:srgbClr val="FFFF00"/>
                </a:solidFill>
              </a:rPr>
              <a:t>limited</a:t>
            </a:r>
            <a:r>
              <a:rPr lang="en-US" dirty="0">
                <a:solidFill>
                  <a:schemeClr val="bg1"/>
                </a:solidFill>
              </a:rPr>
              <a:t> to certain extent.</a:t>
            </a:r>
          </a:p>
          <a:p>
            <a:r>
              <a:rPr lang="en-US" dirty="0">
                <a:solidFill>
                  <a:schemeClr val="bg1"/>
                </a:solidFill>
              </a:rPr>
              <a:t>Goal is to prove exploitation can happen.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4F241-360D-4F70-B68A-31A8EA404C0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62012" y="1458211"/>
            <a:ext cx="5157788" cy="823912"/>
          </a:xfrm>
        </p:spPr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</a:rPr>
              <a:t>Red Team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F89BD1-6A79-48AB-BD29-363DBA54A9D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5206" y="1458211"/>
            <a:ext cx="5183187" cy="823912"/>
          </a:xfrm>
        </p:spPr>
        <p:txBody>
          <a:bodyPr/>
          <a:lstStyle/>
          <a:p>
            <a:pPr marL="0" indent="0">
              <a:buNone/>
            </a:pPr>
            <a:r>
              <a:rPr lang="id-ID" dirty="0" err="1">
                <a:solidFill>
                  <a:schemeClr val="bg1"/>
                </a:solidFill>
              </a:rPr>
              <a:t>Penetration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Test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05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2DB4-4FC2-4F36-A517-864D9A84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Tactics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Techniques</a:t>
            </a:r>
            <a:r>
              <a:rPr lang="en-US" dirty="0">
                <a:solidFill>
                  <a:schemeClr val="bg1"/>
                </a:solidFill>
              </a:rPr>
              <a:t>, Procedures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D00EE-3683-4AD1-8F50-95CB7B35F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Inside the mind of Threat Actor</a:t>
            </a:r>
          </a:p>
        </p:txBody>
      </p:sp>
    </p:spTree>
    <p:extLst>
      <p:ext uri="{BB962C8B-B14F-4D97-AF65-F5344CB8AC3E}">
        <p14:creationId xmlns:p14="http://schemas.microsoft.com/office/powerpoint/2010/main" val="70445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5AA3-BE70-4846-974C-69F52649D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FF00"/>
                </a:solidFill>
              </a:rPr>
              <a:t>Tactics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Outline the way adversary choose to carry out attack from beginning to the end. Describing the way threat actor operate during different steps of operation / campaign.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Techniques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Technological approach of achieving intermediate results during campaign.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Procedures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Special sequence of actions used.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Highly detailed description in the context of techniques.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739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C09390-658E-4D9B-8244-804F7BD9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Cyber Kill Chain</a:t>
            </a:r>
            <a:endParaRPr lang="id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27FB2F-4CE6-494F-8289-F9DEDFF12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1971"/>
            <a:ext cx="10406339" cy="4441015"/>
          </a:xfrm>
        </p:spPr>
      </p:pic>
    </p:spTree>
    <p:extLst>
      <p:ext uri="{BB962C8B-B14F-4D97-AF65-F5344CB8AC3E}">
        <p14:creationId xmlns:p14="http://schemas.microsoft.com/office/powerpoint/2010/main" val="116390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8F4A5A-EF66-4095-BA5D-4340AAA7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Highlight on Infrastructure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1BD307-5ECF-4677-9DD3-FE9B02C4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Provide </a:t>
            </a:r>
            <a:r>
              <a:rPr lang="en-US" dirty="0">
                <a:solidFill>
                  <a:srgbClr val="FFFF00"/>
                </a:solidFill>
              </a:rPr>
              <a:t>reliable</a:t>
            </a:r>
            <a:r>
              <a:rPr lang="en-US" dirty="0">
                <a:solidFill>
                  <a:schemeClr val="bg1"/>
                </a:solidFill>
              </a:rPr>
              <a:t> communication for long term campaign.</a:t>
            </a:r>
          </a:p>
          <a:p>
            <a:r>
              <a:rPr lang="en-US" dirty="0">
                <a:solidFill>
                  <a:srgbClr val="FFFF00"/>
                </a:solidFill>
              </a:rPr>
              <a:t>Obfuscate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rgbClr val="FFFF00"/>
                </a:solidFill>
              </a:rPr>
              <a:t>masquerade</a:t>
            </a:r>
            <a:r>
              <a:rPr lang="en-US" dirty="0">
                <a:solidFill>
                  <a:schemeClr val="bg1"/>
                </a:solidFill>
              </a:rPr>
              <a:t> to sufficiently avoid detection.</a:t>
            </a:r>
          </a:p>
          <a:p>
            <a:r>
              <a:rPr lang="en-US" dirty="0">
                <a:solidFill>
                  <a:srgbClr val="FFFF00"/>
                </a:solidFill>
              </a:rPr>
              <a:t>Flexible</a:t>
            </a:r>
            <a:r>
              <a:rPr lang="en-US" dirty="0">
                <a:solidFill>
                  <a:schemeClr val="bg1"/>
                </a:solidFill>
              </a:rPr>
              <a:t>, adapt to priority or goals.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8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8587-15A7-4E40-9DF6-E89017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>
                <a:solidFill>
                  <a:schemeClr val="bg1"/>
                </a:solidFill>
              </a:rPr>
              <a:t>Cyber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Security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FF0000"/>
                </a:solidFill>
              </a:rPr>
              <a:t>❤</a:t>
            </a:r>
            <a:r>
              <a:rPr lang="id-ID" dirty="0">
                <a:solidFill>
                  <a:srgbClr val="FF0000"/>
                </a:solidFill>
              </a:rPr>
              <a:t> </a:t>
            </a:r>
            <a:r>
              <a:rPr lang="id-ID" dirty="0" err="1">
                <a:solidFill>
                  <a:srgbClr val="0070C0"/>
                </a:solidFill>
              </a:rPr>
              <a:t>Python</a:t>
            </a:r>
            <a:r>
              <a:rPr lang="id-ID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47FA3-9444-460F-ADFB-E054A91B3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“Python bytes!”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24DA1-F30B-4AA5-ADC0-C834F811D7D1}"/>
              </a:ext>
            </a:extLst>
          </p:cNvPr>
          <p:cNvSpPr txBox="1"/>
          <p:nvPr/>
        </p:nvSpPr>
        <p:spPr>
          <a:xfrm>
            <a:off x="7928709" y="359311"/>
            <a:ext cx="395547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Packet crafting </a:t>
            </a:r>
            <a:r>
              <a:rPr lang="en-US" dirty="0">
                <a:solidFill>
                  <a:schemeClr val="bg1"/>
                </a:solidFill>
              </a:rPr>
              <a:t>reverse engineering </a:t>
            </a:r>
          </a:p>
          <a:p>
            <a:r>
              <a:rPr lang="en-US" dirty="0">
                <a:solidFill>
                  <a:schemeClr val="bg1"/>
                </a:solidFill>
              </a:rPr>
              <a:t>Penetration testing </a:t>
            </a:r>
            <a:r>
              <a:rPr lang="en-US" sz="2000" dirty="0">
                <a:solidFill>
                  <a:schemeClr val="bg1"/>
                </a:solidFill>
              </a:rPr>
              <a:t>machine learning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  Cyber Security Forensic </a:t>
            </a:r>
          </a:p>
          <a:p>
            <a:pPr algn="ctr"/>
            <a:r>
              <a:rPr lang="en-US" sz="2300" dirty="0">
                <a:solidFill>
                  <a:schemeClr val="bg1"/>
                </a:solidFill>
              </a:rPr>
              <a:t>Automation </a:t>
            </a:r>
            <a:r>
              <a:rPr lang="en-US" sz="1200" dirty="0">
                <a:solidFill>
                  <a:schemeClr val="bg1"/>
                </a:solidFill>
              </a:rPr>
              <a:t>Exploit Development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Fuzzing</a:t>
            </a:r>
          </a:p>
          <a:p>
            <a:pPr algn="ctr"/>
            <a:r>
              <a:rPr lang="en-US" sz="23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23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2300" dirty="0">
                <a:solidFill>
                  <a:schemeClr val="bg1"/>
                </a:solidFill>
              </a:rPr>
              <a:t>.</a:t>
            </a:r>
            <a:endParaRPr lang="id-ID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96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5CA92-763B-4D32-9421-36509055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Python for cyber security?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05081-B1FD-4D5E-9549-4262B0AA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189" indent="-457189">
              <a:lnSpc>
                <a:spcPct val="17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Designed for </a:t>
            </a:r>
            <a:r>
              <a:rPr lang="en-US" dirty="0">
                <a:solidFill>
                  <a:srgbClr val="FFFF00"/>
                </a:solidFill>
              </a:rPr>
              <a:t>rapid prototyping</a:t>
            </a:r>
          </a:p>
          <a:p>
            <a:pPr marL="457189" indent="-457189">
              <a:lnSpc>
                <a:spcPct val="170000"/>
              </a:lnSpc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Simple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rgbClr val="FFFF00"/>
                </a:solidFill>
              </a:rPr>
              <a:t>clean structure</a:t>
            </a:r>
            <a:r>
              <a:rPr lang="en-US" dirty="0">
                <a:solidFill>
                  <a:schemeClr val="bg1"/>
                </a:solidFill>
              </a:rPr>
              <a:t>, improve readability and ease of use.</a:t>
            </a:r>
          </a:p>
          <a:p>
            <a:pPr marL="457189" indent="-457189">
              <a:lnSpc>
                <a:spcPct val="170000"/>
              </a:lnSpc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Extensive library</a:t>
            </a:r>
            <a:r>
              <a:rPr lang="en-US" dirty="0">
                <a:solidFill>
                  <a:schemeClr val="bg1"/>
                </a:solidFill>
              </a:rPr>
              <a:t>, also </a:t>
            </a:r>
            <a:r>
              <a:rPr lang="en-US" dirty="0">
                <a:solidFill>
                  <a:srgbClr val="FFFF00"/>
                </a:solidFill>
              </a:rPr>
              <a:t>ease of interfacing</a:t>
            </a:r>
          </a:p>
          <a:p>
            <a:pPr marL="457189" indent="-457189">
              <a:lnSpc>
                <a:spcPct val="170000"/>
              </a:lnSpc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Widely adopted</a:t>
            </a:r>
            <a:r>
              <a:rPr lang="en-US" dirty="0">
                <a:solidFill>
                  <a:schemeClr val="bg1"/>
                </a:solidFill>
              </a:rPr>
              <a:t>, most </a:t>
            </a:r>
            <a:r>
              <a:rPr lang="en-US" dirty="0" err="1">
                <a:solidFill>
                  <a:schemeClr val="bg1"/>
                </a:solidFill>
              </a:rPr>
              <a:t>linux</a:t>
            </a:r>
            <a:r>
              <a:rPr lang="en-US" dirty="0">
                <a:solidFill>
                  <a:schemeClr val="bg1"/>
                </a:solidFill>
              </a:rPr>
              <a:t> distro ship it by default </a:t>
            </a:r>
            <a:r>
              <a:rPr lang="en-US" dirty="0">
                <a:solidFill>
                  <a:srgbClr val="FFFF00"/>
                </a:solidFill>
              </a:rPr>
              <a:t>*</a:t>
            </a:r>
          </a:p>
          <a:p>
            <a:pPr>
              <a:buNone/>
            </a:pPr>
            <a:endParaRPr lang="en-US" u="sng" dirty="0">
              <a:solidFill>
                <a:schemeClr val="bg1"/>
              </a:solidFill>
            </a:endParaRPr>
          </a:p>
          <a:p>
            <a:pPr>
              <a:buNone/>
            </a:pPr>
            <a:endParaRPr lang="id-ID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Which makes it ideal language for scripting and rapid development.</a:t>
            </a:r>
          </a:p>
        </p:txBody>
      </p:sp>
    </p:spTree>
    <p:extLst>
      <p:ext uri="{BB962C8B-B14F-4D97-AF65-F5344CB8AC3E}">
        <p14:creationId xmlns:p14="http://schemas.microsoft.com/office/powerpoint/2010/main" val="2131976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536C3B-EAF4-40EB-86B9-BDB28940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Tools? Use Python!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32CD7F-1179-4091-89B8-25B9280F5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Many essential tools are written in Python.</a:t>
            </a:r>
          </a:p>
          <a:p>
            <a:r>
              <a:rPr lang="en-US" dirty="0">
                <a:solidFill>
                  <a:schemeClr val="bg1"/>
                </a:solidFill>
              </a:rPr>
              <a:t>Many tools scriptable with Python.</a:t>
            </a:r>
          </a:p>
          <a:p>
            <a:r>
              <a:rPr lang="en-US" dirty="0">
                <a:solidFill>
                  <a:schemeClr val="bg1"/>
                </a:solidFill>
              </a:rPr>
              <a:t>Not satisfied? Write your own tools.</a:t>
            </a:r>
          </a:p>
        </p:txBody>
      </p:sp>
    </p:spTree>
    <p:extLst>
      <p:ext uri="{BB962C8B-B14F-4D97-AF65-F5344CB8AC3E}">
        <p14:creationId xmlns:p14="http://schemas.microsoft.com/office/powerpoint/2010/main" val="2502290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2DB1B7-1F52-451D-821C-6048734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Case: Basic </a:t>
            </a:r>
            <a:r>
              <a:rPr lang="id-ID" dirty="0" err="1">
                <a:solidFill>
                  <a:schemeClr val="bg1"/>
                </a:solidFill>
              </a:rPr>
              <a:t>Networkin</a:t>
            </a:r>
            <a:r>
              <a:rPr lang="en-US" dirty="0">
                <a:solidFill>
                  <a:schemeClr val="bg1"/>
                </a:solidFill>
              </a:rPr>
              <a:t>g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BE992-E183-47A8-8D55-5D3D1B56C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325246"/>
            <a:ext cx="5181600" cy="4351338"/>
          </a:xfrm>
        </p:spPr>
        <p:txBody>
          <a:bodyPr/>
          <a:lstStyle/>
          <a:p>
            <a:r>
              <a:rPr lang="id-ID" dirty="0" err="1">
                <a:solidFill>
                  <a:schemeClr val="bg1"/>
                </a:solidFill>
              </a:rPr>
              <a:t>Host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some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files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dirty="0" err="1">
                <a:solidFill>
                  <a:schemeClr val="bg1"/>
                </a:solidFill>
              </a:rPr>
              <a:t>Collect</a:t>
            </a:r>
            <a:r>
              <a:rPr lang="id-ID" dirty="0">
                <a:solidFill>
                  <a:schemeClr val="bg1"/>
                </a:solidFill>
              </a:rPr>
              <a:t> data</a:t>
            </a:r>
          </a:p>
          <a:p>
            <a:r>
              <a:rPr lang="id-ID" dirty="0" err="1">
                <a:solidFill>
                  <a:schemeClr val="bg1"/>
                </a:solidFill>
              </a:rPr>
              <a:t>Relay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information</a:t>
            </a:r>
            <a:endParaRPr lang="id-ID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id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Common: </a:t>
            </a:r>
            <a:r>
              <a:rPr lang="id-ID" dirty="0">
                <a:solidFill>
                  <a:schemeClr val="bg1"/>
                </a:solidFill>
              </a:rPr>
              <a:t>HTTP, FTP, SMB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99CF70-A681-4B9E-8B7A-BF5040EFD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2325246"/>
            <a:ext cx="5181600" cy="4351338"/>
          </a:xfrm>
        </p:spPr>
        <p:txBody>
          <a:bodyPr/>
          <a:lstStyle/>
          <a:p>
            <a:r>
              <a:rPr lang="id-ID" dirty="0" err="1">
                <a:solidFill>
                  <a:schemeClr val="bg1"/>
                </a:solidFill>
              </a:rPr>
              <a:t>Create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(malicious) </a:t>
            </a:r>
            <a:r>
              <a:rPr lang="id-ID" dirty="0" err="1">
                <a:solidFill>
                  <a:schemeClr val="bg1"/>
                </a:solidFill>
              </a:rPr>
              <a:t>requests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dirty="0" err="1">
                <a:solidFill>
                  <a:schemeClr val="bg1"/>
                </a:solidFill>
              </a:rPr>
              <a:t>Scrap</a:t>
            </a:r>
            <a:r>
              <a:rPr lang="en-US" dirty="0" err="1">
                <a:solidFill>
                  <a:schemeClr val="bg1"/>
                </a:solidFill>
              </a:rPr>
              <a:t>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Probing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0D72FB-BCDB-499E-8007-4FBA4C19F66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6612" y="1608630"/>
            <a:ext cx="5157788" cy="823912"/>
          </a:xfrm>
        </p:spPr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rgbClr val="FFFF00"/>
                </a:solidFill>
              </a:rPr>
              <a:t>Server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CDF8B9-A36E-494B-859C-E0EC7216AEC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72201" y="1608630"/>
            <a:ext cx="5183187" cy="823912"/>
          </a:xfrm>
        </p:spPr>
        <p:txBody>
          <a:bodyPr/>
          <a:lstStyle/>
          <a:p>
            <a:pPr marL="0" indent="0">
              <a:buNone/>
            </a:pPr>
            <a:r>
              <a:rPr lang="id-ID" dirty="0" err="1">
                <a:solidFill>
                  <a:srgbClr val="FFFF00"/>
                </a:solidFill>
              </a:rPr>
              <a:t>Client</a:t>
            </a:r>
            <a:endParaRPr lang="id-ID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39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DE150-712E-4B1D-BDAC-79A9A222D28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F095B9-106F-4B58-A696-D208B52E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</a:t>
            </a:r>
            <a:r>
              <a:rPr lang="id-ID" dirty="0"/>
              <a:t>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72965E-202F-490C-8356-CBB2C3B5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336" y="5470091"/>
            <a:ext cx="307902" cy="3079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E4CE2C-DED2-4C17-9E5A-FECC2CDB6C0C}"/>
              </a:ext>
            </a:extLst>
          </p:cNvPr>
          <p:cNvSpPr txBox="1"/>
          <p:nvPr/>
        </p:nvSpPr>
        <p:spPr>
          <a:xfrm>
            <a:off x="8347826" y="543287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>
                <a:ea typeface="+mn-ea"/>
              </a:rPr>
              <a:t>xathrya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300AAB-20DC-4103-B331-AF298B86D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335" y="5952719"/>
            <a:ext cx="334742" cy="3347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8A42ED-5E0B-4219-94F2-650BA2FAC8CC}"/>
              </a:ext>
            </a:extLst>
          </p:cNvPr>
          <p:cNvSpPr txBox="1"/>
          <p:nvPr/>
        </p:nvSpPr>
        <p:spPr>
          <a:xfrm>
            <a:off x="8354238" y="5925856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>
                <a:ea typeface="+mn-ea"/>
              </a:rPr>
              <a:t>@xathrya</a:t>
            </a:r>
          </a:p>
        </p:txBody>
      </p:sp>
      <p:sp>
        <p:nvSpPr>
          <p:cNvPr id="17" name="Shape 75">
            <a:extLst>
              <a:ext uri="{FF2B5EF4-FFF2-40B4-BE49-F238E27FC236}">
                <a16:creationId xmlns:a16="http://schemas.microsoft.com/office/drawing/2014/main" id="{A48D79B7-BE00-4CCC-B92C-5F5869967E2E}"/>
              </a:ext>
            </a:extLst>
          </p:cNvPr>
          <p:cNvSpPr txBox="1">
            <a:spLocks/>
          </p:cNvSpPr>
          <p:nvPr/>
        </p:nvSpPr>
        <p:spPr>
          <a:xfrm>
            <a:off x="10255444" y="68062"/>
            <a:ext cx="1301422" cy="115987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tabLst/>
              <a:defRPr/>
            </a:pPr>
            <a:r>
              <a:rPr kumimoji="0" lang="en" sz="4500" b="1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sym typeface="Roboto Slab"/>
              </a:rPr>
              <a:t>H</a:t>
            </a:r>
            <a:r>
              <a:rPr kumimoji="0" lang="id-ID" sz="4500" b="1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sym typeface="Roboto Slab"/>
              </a:rPr>
              <a:t>i</a:t>
            </a:r>
            <a:r>
              <a:rPr kumimoji="0" lang="en" sz="4500" b="1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sym typeface="Roboto Slab"/>
              </a:rPr>
              <a:t>!</a:t>
            </a:r>
            <a:endParaRPr kumimoji="0" lang="en" sz="4500" b="1" i="0" u="none" strike="noStrike" kern="0" cap="none" spc="0" normalizeH="0" baseline="0" noProof="0" dirty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Roboto Slab"/>
              <a:sym typeface="Roboto Slab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1B5B75-A0AB-4D01-B5B1-813BFAEF3E02}"/>
              </a:ext>
            </a:extLst>
          </p:cNvPr>
          <p:cNvSpPr txBox="1"/>
          <p:nvPr/>
        </p:nvSpPr>
        <p:spPr>
          <a:xfrm>
            <a:off x="431800" y="1512000"/>
            <a:ext cx="3353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Satria</a:t>
            </a:r>
            <a:r>
              <a:rPr lang="en-US" sz="3200" dirty="0"/>
              <a:t> Ady Pradana</a:t>
            </a:r>
            <a:endParaRPr lang="id-ID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971848-0677-42EB-B360-5C12787BEFE4}"/>
              </a:ext>
            </a:extLst>
          </p:cNvPr>
          <p:cNvSpPr txBox="1"/>
          <p:nvPr/>
        </p:nvSpPr>
        <p:spPr>
          <a:xfrm>
            <a:off x="893762" y="2434362"/>
            <a:ext cx="6013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Cyber Security Consultant </a:t>
            </a:r>
            <a:r>
              <a:rPr lang="en-US" dirty="0"/>
              <a:t>of </a:t>
            </a:r>
            <a:r>
              <a:rPr lang="en-US" b="1" dirty="0"/>
              <a:t>Mitra </a:t>
            </a:r>
            <a:r>
              <a:rPr lang="en-US" b="1" dirty="0" err="1"/>
              <a:t>Integrasi</a:t>
            </a:r>
            <a:r>
              <a:rPr lang="en-US" b="1" dirty="0"/>
              <a:t> </a:t>
            </a:r>
            <a:r>
              <a:rPr lang="en-US" b="1" dirty="0" err="1"/>
              <a:t>Informatika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Penetration Tester, Red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IoT / OT Cyber Security Special Interest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Community Leader of </a:t>
            </a:r>
            <a:r>
              <a:rPr lang="en-US" b="1" dirty="0"/>
              <a:t>Reversing.ID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Love </a:t>
            </a:r>
            <a:r>
              <a:rPr lang="en-US" dirty="0">
                <a:solidFill>
                  <a:srgbClr val="FF0000"/>
                </a:solidFill>
              </a:rPr>
              <a:t>Low-Level</a:t>
            </a:r>
            <a:r>
              <a:rPr lang="en-US" dirty="0"/>
              <a:t> Stuffs</a:t>
            </a:r>
            <a:endParaRPr lang="id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59A481-C5DB-4415-8C89-397D01D6F6FC}"/>
              </a:ext>
            </a:extLst>
          </p:cNvPr>
          <p:cNvSpPr txBox="1"/>
          <p:nvPr/>
        </p:nvSpPr>
        <p:spPr>
          <a:xfrm>
            <a:off x="9976495" y="544218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>
                <a:ea typeface="+mn-ea"/>
              </a:rPr>
              <a:t>xathrya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A80E3BC-1802-474D-B7E4-264B4F3F2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407" y="5279615"/>
            <a:ext cx="646242" cy="646242"/>
          </a:xfrm>
          <a:prstGeom prst="rect">
            <a:avLst/>
          </a:prstGeo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CE38796E-AF1D-4467-BEFE-AB9B1BC5466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t="11653" b="11653"/>
          <a:stretch>
            <a:fillRect/>
          </a:stretch>
        </p:blipFill>
        <p:spPr>
          <a:xfrm>
            <a:off x="7559675" y="1344613"/>
            <a:ext cx="3738563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51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E79406-9CBD-4C22-9604-DB8AD219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Case: Basic </a:t>
            </a:r>
            <a:r>
              <a:rPr lang="id-ID" dirty="0" err="1">
                <a:solidFill>
                  <a:schemeClr val="bg1"/>
                </a:solidFill>
              </a:rPr>
              <a:t>Cryptograpy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CDA8BA-78A2-4AC5-8DF6-56E461A45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>
                <a:solidFill>
                  <a:schemeClr val="bg1"/>
                </a:solidFill>
              </a:rPr>
              <a:t>Encrypt</a:t>
            </a:r>
            <a:r>
              <a:rPr lang="id-ID" dirty="0">
                <a:solidFill>
                  <a:schemeClr val="bg1"/>
                </a:solidFill>
              </a:rPr>
              <a:t> &amp; </a:t>
            </a:r>
            <a:r>
              <a:rPr lang="id-ID" dirty="0" err="1">
                <a:solidFill>
                  <a:schemeClr val="bg1"/>
                </a:solidFill>
              </a:rPr>
              <a:t>Decrypt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dirty="0" err="1">
                <a:solidFill>
                  <a:schemeClr val="bg1"/>
                </a:solidFill>
              </a:rPr>
              <a:t>Compute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hash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value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dirty="0" err="1">
                <a:solidFill>
                  <a:schemeClr val="bg1"/>
                </a:solidFill>
              </a:rPr>
              <a:t>Some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stuffs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on</a:t>
            </a:r>
            <a:r>
              <a:rPr lang="id-ID" dirty="0">
                <a:solidFill>
                  <a:schemeClr val="bg1"/>
                </a:solidFill>
              </a:rPr>
              <a:t> digital </a:t>
            </a:r>
            <a:r>
              <a:rPr lang="id-ID" dirty="0" err="1">
                <a:solidFill>
                  <a:schemeClr val="bg1"/>
                </a:solidFill>
              </a:rPr>
              <a:t>certificate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32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8587-15A7-4E40-9DF6-E89017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Offensive Python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47FA3-9444-460F-ADFB-E054A91B3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Python for Red-Team Operations.</a:t>
            </a:r>
          </a:p>
        </p:txBody>
      </p:sp>
    </p:spTree>
    <p:extLst>
      <p:ext uri="{BB962C8B-B14F-4D97-AF65-F5344CB8AC3E}">
        <p14:creationId xmlns:p14="http://schemas.microsoft.com/office/powerpoint/2010/main" val="2770331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Where is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Python?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Freeform 12"/>
          <p:cNvSpPr>
            <a:spLocks noChangeAspect="1"/>
          </p:cNvSpPr>
          <p:nvPr/>
        </p:nvSpPr>
        <p:spPr>
          <a:xfrm>
            <a:off x="5039906" y="2852159"/>
            <a:ext cx="2119745" cy="2119745"/>
          </a:xfrm>
          <a:custGeom>
            <a:avLst/>
            <a:gdLst>
              <a:gd name="connsiteX0" fmla="*/ 774469 w 1554480"/>
              <a:gd name="connsiteY0" fmla="*/ 91440 h 1554480"/>
              <a:gd name="connsiteX1" fmla="*/ 88669 w 1554480"/>
              <a:gd name="connsiteY1" fmla="*/ 777240 h 1554480"/>
              <a:gd name="connsiteX2" fmla="*/ 774469 w 1554480"/>
              <a:gd name="connsiteY2" fmla="*/ 1463040 h 1554480"/>
              <a:gd name="connsiteX3" fmla="*/ 1460269 w 1554480"/>
              <a:gd name="connsiteY3" fmla="*/ 777240 h 1554480"/>
              <a:gd name="connsiteX4" fmla="*/ 774469 w 1554480"/>
              <a:gd name="connsiteY4" fmla="*/ 91440 h 1554480"/>
              <a:gd name="connsiteX5" fmla="*/ 777240 w 1554480"/>
              <a:gd name="connsiteY5" fmla="*/ 0 h 1554480"/>
              <a:gd name="connsiteX6" fmla="*/ 1554480 w 1554480"/>
              <a:gd name="connsiteY6" fmla="*/ 777240 h 1554480"/>
              <a:gd name="connsiteX7" fmla="*/ 777240 w 1554480"/>
              <a:gd name="connsiteY7" fmla="*/ 1554480 h 1554480"/>
              <a:gd name="connsiteX8" fmla="*/ 0 w 1554480"/>
              <a:gd name="connsiteY8" fmla="*/ 777240 h 1554480"/>
              <a:gd name="connsiteX9" fmla="*/ 777240 w 1554480"/>
              <a:gd name="connsiteY9" fmla="*/ 0 h 15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54480" h="1554480">
                <a:moveTo>
                  <a:pt x="774469" y="91440"/>
                </a:moveTo>
                <a:cubicBezTo>
                  <a:pt x="395712" y="91440"/>
                  <a:pt x="88669" y="398483"/>
                  <a:pt x="88669" y="777240"/>
                </a:cubicBezTo>
                <a:cubicBezTo>
                  <a:pt x="88669" y="1155997"/>
                  <a:pt x="395712" y="1463040"/>
                  <a:pt x="774469" y="1463040"/>
                </a:cubicBezTo>
                <a:cubicBezTo>
                  <a:pt x="1153226" y="1463040"/>
                  <a:pt x="1460269" y="1155997"/>
                  <a:pt x="1460269" y="777240"/>
                </a:cubicBezTo>
                <a:cubicBezTo>
                  <a:pt x="1460269" y="398483"/>
                  <a:pt x="1153226" y="91440"/>
                  <a:pt x="774469" y="91440"/>
                </a:cubicBezTo>
                <a:close/>
                <a:moveTo>
                  <a:pt x="777240" y="0"/>
                </a:moveTo>
                <a:cubicBezTo>
                  <a:pt x="1206498" y="0"/>
                  <a:pt x="1554480" y="347982"/>
                  <a:pt x="1554480" y="777240"/>
                </a:cubicBezTo>
                <a:cubicBezTo>
                  <a:pt x="1554480" y="1206498"/>
                  <a:pt x="1206498" y="1554480"/>
                  <a:pt x="777240" y="1554480"/>
                </a:cubicBezTo>
                <a:cubicBezTo>
                  <a:pt x="347982" y="1554480"/>
                  <a:pt x="0" y="1206498"/>
                  <a:pt x="0" y="777240"/>
                </a:cubicBezTo>
                <a:cubicBezTo>
                  <a:pt x="0" y="347982"/>
                  <a:pt x="347982" y="0"/>
                  <a:pt x="777240" y="0"/>
                </a:cubicBezTo>
                <a:close/>
              </a:path>
            </a:pathLst>
          </a:cu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 noChangeAspect="1"/>
          </p:cNvSpPr>
          <p:nvPr/>
        </p:nvSpPr>
        <p:spPr>
          <a:xfrm>
            <a:off x="4038600" y="1888637"/>
            <a:ext cx="4114800" cy="4114800"/>
          </a:xfrm>
          <a:custGeom>
            <a:avLst/>
            <a:gdLst>
              <a:gd name="connsiteX0" fmla="*/ 1508760 w 3017520"/>
              <a:gd name="connsiteY0" fmla="*/ 137160 h 3017520"/>
              <a:gd name="connsiteX1" fmla="*/ 137160 w 3017520"/>
              <a:gd name="connsiteY1" fmla="*/ 1508760 h 3017520"/>
              <a:gd name="connsiteX2" fmla="*/ 1508760 w 3017520"/>
              <a:gd name="connsiteY2" fmla="*/ 2880360 h 3017520"/>
              <a:gd name="connsiteX3" fmla="*/ 2880360 w 3017520"/>
              <a:gd name="connsiteY3" fmla="*/ 1508760 h 3017520"/>
              <a:gd name="connsiteX4" fmla="*/ 1508760 w 3017520"/>
              <a:gd name="connsiteY4" fmla="*/ 137160 h 3017520"/>
              <a:gd name="connsiteX5" fmla="*/ 1508760 w 3017520"/>
              <a:gd name="connsiteY5" fmla="*/ 0 h 3017520"/>
              <a:gd name="connsiteX6" fmla="*/ 3017520 w 3017520"/>
              <a:gd name="connsiteY6" fmla="*/ 1508760 h 3017520"/>
              <a:gd name="connsiteX7" fmla="*/ 1508760 w 3017520"/>
              <a:gd name="connsiteY7" fmla="*/ 3017520 h 3017520"/>
              <a:gd name="connsiteX8" fmla="*/ 0 w 3017520"/>
              <a:gd name="connsiteY8" fmla="*/ 1508760 h 3017520"/>
              <a:gd name="connsiteX9" fmla="*/ 1508760 w 3017520"/>
              <a:gd name="connsiteY9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17520" h="3017520">
                <a:moveTo>
                  <a:pt x="1508760" y="137160"/>
                </a:moveTo>
                <a:cubicBezTo>
                  <a:pt x="751246" y="137160"/>
                  <a:pt x="137160" y="751246"/>
                  <a:pt x="137160" y="1508760"/>
                </a:cubicBezTo>
                <a:cubicBezTo>
                  <a:pt x="137160" y="2266274"/>
                  <a:pt x="751246" y="2880360"/>
                  <a:pt x="1508760" y="2880360"/>
                </a:cubicBezTo>
                <a:cubicBezTo>
                  <a:pt x="2266274" y="2880360"/>
                  <a:pt x="2880360" y="2266274"/>
                  <a:pt x="2880360" y="1508760"/>
                </a:cubicBezTo>
                <a:cubicBezTo>
                  <a:pt x="2880360" y="751246"/>
                  <a:pt x="2266274" y="137160"/>
                  <a:pt x="1508760" y="137160"/>
                </a:cubicBezTo>
                <a:close/>
                <a:moveTo>
                  <a:pt x="1508760" y="0"/>
                </a:moveTo>
                <a:cubicBezTo>
                  <a:pt x="2342025" y="0"/>
                  <a:pt x="3017520" y="675495"/>
                  <a:pt x="3017520" y="1508760"/>
                </a:cubicBezTo>
                <a:cubicBezTo>
                  <a:pt x="3017520" y="2342025"/>
                  <a:pt x="2342025" y="3017520"/>
                  <a:pt x="1508760" y="3017520"/>
                </a:cubicBezTo>
                <a:cubicBezTo>
                  <a:pt x="675495" y="3017520"/>
                  <a:pt x="0" y="2342025"/>
                  <a:pt x="0" y="1508760"/>
                </a:cubicBezTo>
                <a:cubicBezTo>
                  <a:pt x="0" y="675495"/>
                  <a:pt x="675495" y="0"/>
                  <a:pt x="1508760" y="0"/>
                </a:cubicBezTo>
                <a:close/>
              </a:path>
            </a:pathLst>
          </a:cu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 21"/>
          <p:cNvSpPr>
            <a:spLocks noChangeAspect="1"/>
          </p:cNvSpPr>
          <p:nvPr/>
        </p:nvSpPr>
        <p:spPr>
          <a:xfrm rot="21540000">
            <a:off x="6170407" y="2229922"/>
            <a:ext cx="1588495" cy="2412322"/>
          </a:xfrm>
          <a:custGeom>
            <a:avLst/>
            <a:gdLst>
              <a:gd name="connsiteX0" fmla="*/ 0 w 1164896"/>
              <a:gd name="connsiteY0" fmla="*/ 0 h 1769036"/>
              <a:gd name="connsiteX1" fmla="*/ 72958 w 1164896"/>
              <a:gd name="connsiteY1" fmla="*/ 3684 h 1769036"/>
              <a:gd name="connsiteX2" fmla="*/ 1164896 w 1164896"/>
              <a:gd name="connsiteY2" fmla="*/ 1213702 h 1769036"/>
              <a:gd name="connsiteX3" fmla="*/ 1035173 w 1164896"/>
              <a:gd name="connsiteY3" fmla="*/ 1760856 h 1769036"/>
              <a:gd name="connsiteX4" fmla="*/ 1030569 w 1164896"/>
              <a:gd name="connsiteY4" fmla="*/ 1769036 h 1769036"/>
              <a:gd name="connsiteX5" fmla="*/ 763628 w 1164896"/>
              <a:gd name="connsiteY5" fmla="*/ 1620289 h 1769036"/>
              <a:gd name="connsiteX6" fmla="*/ 799572 w 1164896"/>
              <a:gd name="connsiteY6" fmla="*/ 1548990 h 1769036"/>
              <a:gd name="connsiteX7" fmla="*/ 862998 w 1164896"/>
              <a:gd name="connsiteY7" fmla="*/ 1213702 h 1769036"/>
              <a:gd name="connsiteX8" fmla="*/ 42090 w 1164896"/>
              <a:gd name="connsiteY8" fmla="*/ 304023 h 1769036"/>
              <a:gd name="connsiteX9" fmla="*/ 0 w 1164896"/>
              <a:gd name="connsiteY9" fmla="*/ 301898 h 176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4896" h="1769036">
                <a:moveTo>
                  <a:pt x="0" y="0"/>
                </a:moveTo>
                <a:lnTo>
                  <a:pt x="72958" y="3684"/>
                </a:lnTo>
                <a:cubicBezTo>
                  <a:pt x="686283" y="65970"/>
                  <a:pt x="1164896" y="583943"/>
                  <a:pt x="1164896" y="1213702"/>
                </a:cubicBezTo>
                <a:cubicBezTo>
                  <a:pt x="1164896" y="1410502"/>
                  <a:pt x="1118157" y="1596385"/>
                  <a:pt x="1035173" y="1760856"/>
                </a:cubicBezTo>
                <a:lnTo>
                  <a:pt x="1030569" y="1769036"/>
                </a:lnTo>
                <a:lnTo>
                  <a:pt x="763628" y="1620289"/>
                </a:lnTo>
                <a:lnTo>
                  <a:pt x="799572" y="1548990"/>
                </a:lnTo>
                <a:cubicBezTo>
                  <a:pt x="840510" y="1445173"/>
                  <a:pt x="862998" y="1332064"/>
                  <a:pt x="862998" y="1213702"/>
                </a:cubicBezTo>
                <a:cubicBezTo>
                  <a:pt x="862998" y="740256"/>
                  <a:pt x="503182" y="350850"/>
                  <a:pt x="42090" y="304023"/>
                </a:cubicBezTo>
                <a:lnTo>
                  <a:pt x="0" y="301898"/>
                </a:lnTo>
                <a:close/>
              </a:path>
            </a:pathLst>
          </a:custGeom>
          <a:solidFill>
            <a:srgbClr val="5C9AD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22"/>
          <p:cNvSpPr>
            <a:spLocks noChangeAspect="1"/>
          </p:cNvSpPr>
          <p:nvPr/>
        </p:nvSpPr>
        <p:spPr>
          <a:xfrm rot="7080000">
            <a:off x="5291362" y="3668500"/>
            <a:ext cx="1588495" cy="2412322"/>
          </a:xfrm>
          <a:custGeom>
            <a:avLst/>
            <a:gdLst>
              <a:gd name="connsiteX0" fmla="*/ 0 w 1164896"/>
              <a:gd name="connsiteY0" fmla="*/ 0 h 1769036"/>
              <a:gd name="connsiteX1" fmla="*/ 72958 w 1164896"/>
              <a:gd name="connsiteY1" fmla="*/ 3684 h 1769036"/>
              <a:gd name="connsiteX2" fmla="*/ 1164896 w 1164896"/>
              <a:gd name="connsiteY2" fmla="*/ 1213702 h 1769036"/>
              <a:gd name="connsiteX3" fmla="*/ 1035173 w 1164896"/>
              <a:gd name="connsiteY3" fmla="*/ 1760856 h 1769036"/>
              <a:gd name="connsiteX4" fmla="*/ 1030569 w 1164896"/>
              <a:gd name="connsiteY4" fmla="*/ 1769036 h 1769036"/>
              <a:gd name="connsiteX5" fmla="*/ 763628 w 1164896"/>
              <a:gd name="connsiteY5" fmla="*/ 1620289 h 1769036"/>
              <a:gd name="connsiteX6" fmla="*/ 799572 w 1164896"/>
              <a:gd name="connsiteY6" fmla="*/ 1548990 h 1769036"/>
              <a:gd name="connsiteX7" fmla="*/ 862998 w 1164896"/>
              <a:gd name="connsiteY7" fmla="*/ 1213702 h 1769036"/>
              <a:gd name="connsiteX8" fmla="*/ 42090 w 1164896"/>
              <a:gd name="connsiteY8" fmla="*/ 304023 h 1769036"/>
              <a:gd name="connsiteX9" fmla="*/ 0 w 1164896"/>
              <a:gd name="connsiteY9" fmla="*/ 301898 h 176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4896" h="1769036">
                <a:moveTo>
                  <a:pt x="0" y="0"/>
                </a:moveTo>
                <a:lnTo>
                  <a:pt x="72958" y="3684"/>
                </a:lnTo>
                <a:cubicBezTo>
                  <a:pt x="686283" y="65970"/>
                  <a:pt x="1164896" y="583943"/>
                  <a:pt x="1164896" y="1213702"/>
                </a:cubicBezTo>
                <a:cubicBezTo>
                  <a:pt x="1164896" y="1410502"/>
                  <a:pt x="1118157" y="1596385"/>
                  <a:pt x="1035173" y="1760856"/>
                </a:cubicBezTo>
                <a:lnTo>
                  <a:pt x="1030569" y="1769036"/>
                </a:lnTo>
                <a:lnTo>
                  <a:pt x="763628" y="1620289"/>
                </a:lnTo>
                <a:lnTo>
                  <a:pt x="799572" y="1548990"/>
                </a:lnTo>
                <a:cubicBezTo>
                  <a:pt x="840510" y="1445173"/>
                  <a:pt x="862998" y="1332064"/>
                  <a:pt x="862998" y="1213702"/>
                </a:cubicBezTo>
                <a:cubicBezTo>
                  <a:pt x="862998" y="740256"/>
                  <a:pt x="503182" y="350850"/>
                  <a:pt x="42090" y="304023"/>
                </a:cubicBezTo>
                <a:lnTo>
                  <a:pt x="0" y="301898"/>
                </a:ln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23"/>
          <p:cNvSpPr>
            <a:spLocks noChangeAspect="1"/>
          </p:cNvSpPr>
          <p:nvPr/>
        </p:nvSpPr>
        <p:spPr>
          <a:xfrm rot="14346085">
            <a:off x="4482721" y="2185060"/>
            <a:ext cx="1588495" cy="2412322"/>
          </a:xfrm>
          <a:custGeom>
            <a:avLst/>
            <a:gdLst>
              <a:gd name="connsiteX0" fmla="*/ 0 w 1164896"/>
              <a:gd name="connsiteY0" fmla="*/ 0 h 1769036"/>
              <a:gd name="connsiteX1" fmla="*/ 72958 w 1164896"/>
              <a:gd name="connsiteY1" fmla="*/ 3684 h 1769036"/>
              <a:gd name="connsiteX2" fmla="*/ 1164896 w 1164896"/>
              <a:gd name="connsiteY2" fmla="*/ 1213702 h 1769036"/>
              <a:gd name="connsiteX3" fmla="*/ 1035173 w 1164896"/>
              <a:gd name="connsiteY3" fmla="*/ 1760856 h 1769036"/>
              <a:gd name="connsiteX4" fmla="*/ 1030569 w 1164896"/>
              <a:gd name="connsiteY4" fmla="*/ 1769036 h 1769036"/>
              <a:gd name="connsiteX5" fmla="*/ 763628 w 1164896"/>
              <a:gd name="connsiteY5" fmla="*/ 1620289 h 1769036"/>
              <a:gd name="connsiteX6" fmla="*/ 799572 w 1164896"/>
              <a:gd name="connsiteY6" fmla="*/ 1548990 h 1769036"/>
              <a:gd name="connsiteX7" fmla="*/ 862998 w 1164896"/>
              <a:gd name="connsiteY7" fmla="*/ 1213702 h 1769036"/>
              <a:gd name="connsiteX8" fmla="*/ 42090 w 1164896"/>
              <a:gd name="connsiteY8" fmla="*/ 304023 h 1769036"/>
              <a:gd name="connsiteX9" fmla="*/ 0 w 1164896"/>
              <a:gd name="connsiteY9" fmla="*/ 301898 h 176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4896" h="1769036">
                <a:moveTo>
                  <a:pt x="0" y="0"/>
                </a:moveTo>
                <a:lnTo>
                  <a:pt x="72958" y="3684"/>
                </a:lnTo>
                <a:cubicBezTo>
                  <a:pt x="686283" y="65970"/>
                  <a:pt x="1164896" y="583943"/>
                  <a:pt x="1164896" y="1213702"/>
                </a:cubicBezTo>
                <a:cubicBezTo>
                  <a:pt x="1164896" y="1410502"/>
                  <a:pt x="1118157" y="1596385"/>
                  <a:pt x="1035173" y="1760856"/>
                </a:cubicBezTo>
                <a:lnTo>
                  <a:pt x="1030569" y="1769036"/>
                </a:lnTo>
                <a:lnTo>
                  <a:pt x="763628" y="1620289"/>
                </a:lnTo>
                <a:lnTo>
                  <a:pt x="799572" y="1548990"/>
                </a:lnTo>
                <a:cubicBezTo>
                  <a:pt x="840510" y="1445173"/>
                  <a:pt x="862998" y="1332064"/>
                  <a:pt x="862998" y="1213702"/>
                </a:cubicBezTo>
                <a:cubicBezTo>
                  <a:pt x="862998" y="740256"/>
                  <a:pt x="503182" y="350850"/>
                  <a:pt x="42090" y="304023"/>
                </a:cubicBezTo>
                <a:lnTo>
                  <a:pt x="0" y="301898"/>
                </a:lnTo>
                <a:close/>
              </a:path>
            </a:pathLst>
          </a:custGeom>
          <a:solidFill>
            <a:srgbClr val="FE4A1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/>
          <p:cNvCxnSpPr>
            <a:endCxn id="16" idx="15"/>
          </p:cNvCxnSpPr>
          <p:nvPr/>
        </p:nvCxnSpPr>
        <p:spPr>
          <a:xfrm flipV="1">
            <a:off x="7159651" y="2201478"/>
            <a:ext cx="1060773" cy="491782"/>
          </a:xfrm>
          <a:prstGeom prst="line">
            <a:avLst/>
          </a:prstGeom>
          <a:ln>
            <a:solidFill>
              <a:srgbClr val="5C9A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8220424" y="1972878"/>
            <a:ext cx="2620757" cy="680013"/>
            <a:chOff x="7992200" y="1961373"/>
            <a:chExt cx="2209800" cy="680013"/>
          </a:xfrm>
        </p:grpSpPr>
        <p:sp>
          <p:nvSpPr>
            <p:cNvPr id="16" name="Freeform 15"/>
            <p:cNvSpPr/>
            <p:nvPr/>
          </p:nvSpPr>
          <p:spPr>
            <a:xfrm>
              <a:off x="7992200" y="1961373"/>
              <a:ext cx="2209800" cy="457200"/>
            </a:xfrm>
            <a:custGeom>
              <a:avLst/>
              <a:gdLst>
                <a:gd name="connsiteX0" fmla="*/ 222162 w 2209800"/>
                <a:gd name="connsiteY0" fmla="*/ 0 h 457200"/>
                <a:gd name="connsiteX1" fmla="*/ 228600 w 2209800"/>
                <a:gd name="connsiteY1" fmla="*/ 0 h 457200"/>
                <a:gd name="connsiteX2" fmla="*/ 1981200 w 2209800"/>
                <a:gd name="connsiteY2" fmla="*/ 0 h 457200"/>
                <a:gd name="connsiteX3" fmla="*/ 1989998 w 2209800"/>
                <a:gd name="connsiteY3" fmla="*/ 0 h 457200"/>
                <a:gd name="connsiteX4" fmla="*/ 1998772 w 2209800"/>
                <a:gd name="connsiteY4" fmla="*/ 1772 h 457200"/>
                <a:gd name="connsiteX5" fmla="*/ 2027271 w 2209800"/>
                <a:gd name="connsiteY5" fmla="*/ 4644 h 457200"/>
                <a:gd name="connsiteX6" fmla="*/ 2209800 w 2209800"/>
                <a:gd name="connsiteY6" fmla="*/ 228600 h 457200"/>
                <a:gd name="connsiteX7" fmla="*/ 2027271 w 2209800"/>
                <a:gd name="connsiteY7" fmla="*/ 452556 h 457200"/>
                <a:gd name="connsiteX8" fmla="*/ 1998772 w 2209800"/>
                <a:gd name="connsiteY8" fmla="*/ 455429 h 457200"/>
                <a:gd name="connsiteX9" fmla="*/ 1989998 w 2209800"/>
                <a:gd name="connsiteY9" fmla="*/ 457200 h 457200"/>
                <a:gd name="connsiteX10" fmla="*/ 1981200 w 2209800"/>
                <a:gd name="connsiteY10" fmla="*/ 457200 h 457200"/>
                <a:gd name="connsiteX11" fmla="*/ 228600 w 2209800"/>
                <a:gd name="connsiteY11" fmla="*/ 457200 h 457200"/>
                <a:gd name="connsiteX12" fmla="*/ 222162 w 2209800"/>
                <a:gd name="connsiteY12" fmla="*/ 457200 h 457200"/>
                <a:gd name="connsiteX13" fmla="*/ 215742 w 2209800"/>
                <a:gd name="connsiteY13" fmla="*/ 455904 h 457200"/>
                <a:gd name="connsiteX14" fmla="*/ 182529 w 2209800"/>
                <a:gd name="connsiteY14" fmla="*/ 452556 h 457200"/>
                <a:gd name="connsiteX15" fmla="*/ 0 w 2209800"/>
                <a:gd name="connsiteY15" fmla="*/ 228600 h 457200"/>
                <a:gd name="connsiteX16" fmla="*/ 182529 w 2209800"/>
                <a:gd name="connsiteY16" fmla="*/ 4644 h 457200"/>
                <a:gd name="connsiteX17" fmla="*/ 215742 w 2209800"/>
                <a:gd name="connsiteY17" fmla="*/ 129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09800" h="457200">
                  <a:moveTo>
                    <a:pt x="222162" y="0"/>
                  </a:moveTo>
                  <a:lnTo>
                    <a:pt x="228600" y="0"/>
                  </a:lnTo>
                  <a:lnTo>
                    <a:pt x="1981200" y="0"/>
                  </a:lnTo>
                  <a:lnTo>
                    <a:pt x="1989998" y="0"/>
                  </a:lnTo>
                  <a:lnTo>
                    <a:pt x="1998772" y="1772"/>
                  </a:lnTo>
                  <a:lnTo>
                    <a:pt x="2027271" y="4644"/>
                  </a:lnTo>
                  <a:cubicBezTo>
                    <a:pt x="2131440" y="25961"/>
                    <a:pt x="2209800" y="118130"/>
                    <a:pt x="2209800" y="228600"/>
                  </a:cubicBezTo>
                  <a:cubicBezTo>
                    <a:pt x="2209800" y="339071"/>
                    <a:pt x="2131440" y="431240"/>
                    <a:pt x="2027271" y="452556"/>
                  </a:cubicBezTo>
                  <a:lnTo>
                    <a:pt x="1998772" y="455429"/>
                  </a:lnTo>
                  <a:lnTo>
                    <a:pt x="1989998" y="457200"/>
                  </a:lnTo>
                  <a:lnTo>
                    <a:pt x="1981200" y="457200"/>
                  </a:lnTo>
                  <a:lnTo>
                    <a:pt x="228600" y="457200"/>
                  </a:lnTo>
                  <a:lnTo>
                    <a:pt x="222162" y="457200"/>
                  </a:lnTo>
                  <a:lnTo>
                    <a:pt x="215742" y="455904"/>
                  </a:lnTo>
                  <a:lnTo>
                    <a:pt x="182529" y="452556"/>
                  </a:lnTo>
                  <a:cubicBezTo>
                    <a:pt x="78360" y="431240"/>
                    <a:pt x="0" y="339071"/>
                    <a:pt x="0" y="228600"/>
                  </a:cubicBezTo>
                  <a:cubicBezTo>
                    <a:pt x="0" y="118130"/>
                    <a:pt x="78360" y="25961"/>
                    <a:pt x="182529" y="4644"/>
                  </a:cubicBezTo>
                  <a:lnTo>
                    <a:pt x="215742" y="1296"/>
                  </a:lnTo>
                  <a:close/>
                </a:path>
              </a:pathLst>
            </a:custGeom>
            <a:noFill/>
            <a:ln w="19050">
              <a:solidFill>
                <a:srgbClr val="5C9A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01437" y="1995055"/>
              <a:ext cx="2045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Attack &amp; Exploitation</a:t>
              </a:r>
            </a:p>
          </p:txBody>
        </p:sp>
      </p:grpSp>
      <p:cxnSp>
        <p:nvCxnSpPr>
          <p:cNvPr id="30" name="Straight Connector 29"/>
          <p:cNvCxnSpPr>
            <a:stCxn id="23" idx="1"/>
            <a:endCxn id="32" idx="15"/>
          </p:cNvCxnSpPr>
          <p:nvPr/>
        </p:nvCxnSpPr>
        <p:spPr>
          <a:xfrm>
            <a:off x="7472320" y="4825124"/>
            <a:ext cx="1159062" cy="78308"/>
          </a:xfrm>
          <a:prstGeom prst="line">
            <a:avLst/>
          </a:prstGeom>
          <a:ln>
            <a:solidFill>
              <a:srgbClr val="44546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631382" y="4674832"/>
            <a:ext cx="2209800" cy="457200"/>
            <a:chOff x="7992200" y="1961373"/>
            <a:chExt cx="2209800" cy="457200"/>
          </a:xfrm>
        </p:grpSpPr>
        <p:sp>
          <p:nvSpPr>
            <p:cNvPr id="32" name="Freeform 31"/>
            <p:cNvSpPr/>
            <p:nvPr/>
          </p:nvSpPr>
          <p:spPr>
            <a:xfrm>
              <a:off x="7992200" y="1961373"/>
              <a:ext cx="2209800" cy="457200"/>
            </a:xfrm>
            <a:custGeom>
              <a:avLst/>
              <a:gdLst>
                <a:gd name="connsiteX0" fmla="*/ 222162 w 2209800"/>
                <a:gd name="connsiteY0" fmla="*/ 0 h 457200"/>
                <a:gd name="connsiteX1" fmla="*/ 228600 w 2209800"/>
                <a:gd name="connsiteY1" fmla="*/ 0 h 457200"/>
                <a:gd name="connsiteX2" fmla="*/ 1981200 w 2209800"/>
                <a:gd name="connsiteY2" fmla="*/ 0 h 457200"/>
                <a:gd name="connsiteX3" fmla="*/ 1989998 w 2209800"/>
                <a:gd name="connsiteY3" fmla="*/ 0 h 457200"/>
                <a:gd name="connsiteX4" fmla="*/ 1998772 w 2209800"/>
                <a:gd name="connsiteY4" fmla="*/ 1772 h 457200"/>
                <a:gd name="connsiteX5" fmla="*/ 2027271 w 2209800"/>
                <a:gd name="connsiteY5" fmla="*/ 4644 h 457200"/>
                <a:gd name="connsiteX6" fmla="*/ 2209800 w 2209800"/>
                <a:gd name="connsiteY6" fmla="*/ 228600 h 457200"/>
                <a:gd name="connsiteX7" fmla="*/ 2027271 w 2209800"/>
                <a:gd name="connsiteY7" fmla="*/ 452556 h 457200"/>
                <a:gd name="connsiteX8" fmla="*/ 1998772 w 2209800"/>
                <a:gd name="connsiteY8" fmla="*/ 455429 h 457200"/>
                <a:gd name="connsiteX9" fmla="*/ 1989998 w 2209800"/>
                <a:gd name="connsiteY9" fmla="*/ 457200 h 457200"/>
                <a:gd name="connsiteX10" fmla="*/ 1981200 w 2209800"/>
                <a:gd name="connsiteY10" fmla="*/ 457200 h 457200"/>
                <a:gd name="connsiteX11" fmla="*/ 228600 w 2209800"/>
                <a:gd name="connsiteY11" fmla="*/ 457200 h 457200"/>
                <a:gd name="connsiteX12" fmla="*/ 222162 w 2209800"/>
                <a:gd name="connsiteY12" fmla="*/ 457200 h 457200"/>
                <a:gd name="connsiteX13" fmla="*/ 215742 w 2209800"/>
                <a:gd name="connsiteY13" fmla="*/ 455904 h 457200"/>
                <a:gd name="connsiteX14" fmla="*/ 182529 w 2209800"/>
                <a:gd name="connsiteY14" fmla="*/ 452556 h 457200"/>
                <a:gd name="connsiteX15" fmla="*/ 0 w 2209800"/>
                <a:gd name="connsiteY15" fmla="*/ 228600 h 457200"/>
                <a:gd name="connsiteX16" fmla="*/ 182529 w 2209800"/>
                <a:gd name="connsiteY16" fmla="*/ 4644 h 457200"/>
                <a:gd name="connsiteX17" fmla="*/ 215742 w 2209800"/>
                <a:gd name="connsiteY17" fmla="*/ 129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09800" h="457200">
                  <a:moveTo>
                    <a:pt x="222162" y="0"/>
                  </a:moveTo>
                  <a:lnTo>
                    <a:pt x="228600" y="0"/>
                  </a:lnTo>
                  <a:lnTo>
                    <a:pt x="1981200" y="0"/>
                  </a:lnTo>
                  <a:lnTo>
                    <a:pt x="1989998" y="0"/>
                  </a:lnTo>
                  <a:lnTo>
                    <a:pt x="1998772" y="1772"/>
                  </a:lnTo>
                  <a:lnTo>
                    <a:pt x="2027271" y="4644"/>
                  </a:lnTo>
                  <a:cubicBezTo>
                    <a:pt x="2131440" y="25961"/>
                    <a:pt x="2209800" y="118130"/>
                    <a:pt x="2209800" y="228600"/>
                  </a:cubicBezTo>
                  <a:cubicBezTo>
                    <a:pt x="2209800" y="339071"/>
                    <a:pt x="2131440" y="431240"/>
                    <a:pt x="2027271" y="452556"/>
                  </a:cubicBezTo>
                  <a:lnTo>
                    <a:pt x="1998772" y="455429"/>
                  </a:lnTo>
                  <a:lnTo>
                    <a:pt x="1989998" y="457200"/>
                  </a:lnTo>
                  <a:lnTo>
                    <a:pt x="1981200" y="457200"/>
                  </a:lnTo>
                  <a:lnTo>
                    <a:pt x="228600" y="457200"/>
                  </a:lnTo>
                  <a:lnTo>
                    <a:pt x="222162" y="457200"/>
                  </a:lnTo>
                  <a:lnTo>
                    <a:pt x="215742" y="455904"/>
                  </a:lnTo>
                  <a:lnTo>
                    <a:pt x="182529" y="452556"/>
                  </a:lnTo>
                  <a:cubicBezTo>
                    <a:pt x="78360" y="431240"/>
                    <a:pt x="0" y="339071"/>
                    <a:pt x="0" y="228600"/>
                  </a:cubicBezTo>
                  <a:cubicBezTo>
                    <a:pt x="0" y="118130"/>
                    <a:pt x="78360" y="25961"/>
                    <a:pt x="182529" y="4644"/>
                  </a:cubicBezTo>
                  <a:lnTo>
                    <a:pt x="215742" y="1296"/>
                  </a:lnTo>
                  <a:close/>
                </a:path>
              </a:pathLst>
            </a:custGeom>
            <a:noFill/>
            <a:ln w="19050">
              <a:solidFill>
                <a:srgbClr val="445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101437" y="1995055"/>
              <a:ext cx="1634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Miscellaneous</a:t>
              </a:r>
            </a:p>
          </p:txBody>
        </p:sp>
      </p:grpSp>
      <p:cxnSp>
        <p:nvCxnSpPr>
          <p:cNvPr id="34" name="Straight Connector 33"/>
          <p:cNvCxnSpPr>
            <a:endCxn id="36" idx="6"/>
          </p:cNvCxnSpPr>
          <p:nvPr/>
        </p:nvCxnSpPr>
        <p:spPr>
          <a:xfrm flipH="1" flipV="1">
            <a:off x="3521457" y="3036741"/>
            <a:ext cx="1205780" cy="15836"/>
          </a:xfrm>
          <a:prstGeom prst="line">
            <a:avLst/>
          </a:prstGeom>
          <a:ln>
            <a:solidFill>
              <a:srgbClr val="FE4A1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15990" y="2808141"/>
            <a:ext cx="3105467" cy="457200"/>
            <a:chOff x="7992200" y="1961373"/>
            <a:chExt cx="2209800" cy="457200"/>
          </a:xfrm>
        </p:grpSpPr>
        <p:sp>
          <p:nvSpPr>
            <p:cNvPr id="36" name="Freeform 35"/>
            <p:cNvSpPr/>
            <p:nvPr/>
          </p:nvSpPr>
          <p:spPr>
            <a:xfrm>
              <a:off x="7992200" y="1961373"/>
              <a:ext cx="2209800" cy="457200"/>
            </a:xfrm>
            <a:custGeom>
              <a:avLst/>
              <a:gdLst>
                <a:gd name="connsiteX0" fmla="*/ 222162 w 2209800"/>
                <a:gd name="connsiteY0" fmla="*/ 0 h 457200"/>
                <a:gd name="connsiteX1" fmla="*/ 228600 w 2209800"/>
                <a:gd name="connsiteY1" fmla="*/ 0 h 457200"/>
                <a:gd name="connsiteX2" fmla="*/ 1981200 w 2209800"/>
                <a:gd name="connsiteY2" fmla="*/ 0 h 457200"/>
                <a:gd name="connsiteX3" fmla="*/ 1989998 w 2209800"/>
                <a:gd name="connsiteY3" fmla="*/ 0 h 457200"/>
                <a:gd name="connsiteX4" fmla="*/ 1998772 w 2209800"/>
                <a:gd name="connsiteY4" fmla="*/ 1772 h 457200"/>
                <a:gd name="connsiteX5" fmla="*/ 2027271 w 2209800"/>
                <a:gd name="connsiteY5" fmla="*/ 4644 h 457200"/>
                <a:gd name="connsiteX6" fmla="*/ 2209800 w 2209800"/>
                <a:gd name="connsiteY6" fmla="*/ 228600 h 457200"/>
                <a:gd name="connsiteX7" fmla="*/ 2027271 w 2209800"/>
                <a:gd name="connsiteY7" fmla="*/ 452556 h 457200"/>
                <a:gd name="connsiteX8" fmla="*/ 1998772 w 2209800"/>
                <a:gd name="connsiteY8" fmla="*/ 455429 h 457200"/>
                <a:gd name="connsiteX9" fmla="*/ 1989998 w 2209800"/>
                <a:gd name="connsiteY9" fmla="*/ 457200 h 457200"/>
                <a:gd name="connsiteX10" fmla="*/ 1981200 w 2209800"/>
                <a:gd name="connsiteY10" fmla="*/ 457200 h 457200"/>
                <a:gd name="connsiteX11" fmla="*/ 228600 w 2209800"/>
                <a:gd name="connsiteY11" fmla="*/ 457200 h 457200"/>
                <a:gd name="connsiteX12" fmla="*/ 222162 w 2209800"/>
                <a:gd name="connsiteY12" fmla="*/ 457200 h 457200"/>
                <a:gd name="connsiteX13" fmla="*/ 215742 w 2209800"/>
                <a:gd name="connsiteY13" fmla="*/ 455904 h 457200"/>
                <a:gd name="connsiteX14" fmla="*/ 182529 w 2209800"/>
                <a:gd name="connsiteY14" fmla="*/ 452556 h 457200"/>
                <a:gd name="connsiteX15" fmla="*/ 0 w 2209800"/>
                <a:gd name="connsiteY15" fmla="*/ 228600 h 457200"/>
                <a:gd name="connsiteX16" fmla="*/ 182529 w 2209800"/>
                <a:gd name="connsiteY16" fmla="*/ 4644 h 457200"/>
                <a:gd name="connsiteX17" fmla="*/ 215742 w 2209800"/>
                <a:gd name="connsiteY17" fmla="*/ 129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09800" h="457200">
                  <a:moveTo>
                    <a:pt x="222162" y="0"/>
                  </a:moveTo>
                  <a:lnTo>
                    <a:pt x="228600" y="0"/>
                  </a:lnTo>
                  <a:lnTo>
                    <a:pt x="1981200" y="0"/>
                  </a:lnTo>
                  <a:lnTo>
                    <a:pt x="1989998" y="0"/>
                  </a:lnTo>
                  <a:lnTo>
                    <a:pt x="1998772" y="1772"/>
                  </a:lnTo>
                  <a:lnTo>
                    <a:pt x="2027271" y="4644"/>
                  </a:lnTo>
                  <a:cubicBezTo>
                    <a:pt x="2131440" y="25961"/>
                    <a:pt x="2209800" y="118130"/>
                    <a:pt x="2209800" y="228600"/>
                  </a:cubicBezTo>
                  <a:cubicBezTo>
                    <a:pt x="2209800" y="339071"/>
                    <a:pt x="2131440" y="431240"/>
                    <a:pt x="2027271" y="452556"/>
                  </a:cubicBezTo>
                  <a:lnTo>
                    <a:pt x="1998772" y="455429"/>
                  </a:lnTo>
                  <a:lnTo>
                    <a:pt x="1989998" y="457200"/>
                  </a:lnTo>
                  <a:lnTo>
                    <a:pt x="1981200" y="457200"/>
                  </a:lnTo>
                  <a:lnTo>
                    <a:pt x="228600" y="457200"/>
                  </a:lnTo>
                  <a:lnTo>
                    <a:pt x="222162" y="457200"/>
                  </a:lnTo>
                  <a:lnTo>
                    <a:pt x="215742" y="455904"/>
                  </a:lnTo>
                  <a:lnTo>
                    <a:pt x="182529" y="452556"/>
                  </a:lnTo>
                  <a:cubicBezTo>
                    <a:pt x="78360" y="431240"/>
                    <a:pt x="0" y="339071"/>
                    <a:pt x="0" y="228600"/>
                  </a:cubicBezTo>
                  <a:cubicBezTo>
                    <a:pt x="0" y="118130"/>
                    <a:pt x="78360" y="25961"/>
                    <a:pt x="182529" y="4644"/>
                  </a:cubicBezTo>
                  <a:lnTo>
                    <a:pt x="215742" y="1296"/>
                  </a:lnTo>
                  <a:close/>
                </a:path>
              </a:pathLst>
            </a:custGeom>
            <a:noFill/>
            <a:ln w="19050">
              <a:solidFill>
                <a:srgbClr val="FE4A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85082" y="1995055"/>
              <a:ext cx="2017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Infrastructure Preparation 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153400" y="2490908"/>
            <a:ext cx="341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Conducting or supporting the attack.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31382" y="5163481"/>
            <a:ext cx="341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Not-directly used for attack but still useful.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3545" y="3281176"/>
            <a:ext cx="341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Good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infrastructure for long-term and series of attacks.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4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75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25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9" grpId="0" animBg="1"/>
      <p:bldP spid="22" grpId="0" animBg="1"/>
      <p:bldP spid="23" grpId="0" animBg="1"/>
      <p:bldP spid="24" grpId="0" animBg="1"/>
      <p:bldP spid="42" grpId="0"/>
      <p:bldP spid="43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678A-6F86-4214-BDB7-6C3E6350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Infrastructure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F91D-6F4A-4F7C-ACA1-617F28820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Deliver payloads</a:t>
            </a:r>
          </a:p>
          <a:p>
            <a:r>
              <a:rPr lang="en-US" dirty="0">
                <a:solidFill>
                  <a:schemeClr val="bg1"/>
                </a:solidFill>
              </a:rPr>
              <a:t>Active Exploitation</a:t>
            </a:r>
          </a:p>
          <a:p>
            <a:r>
              <a:rPr lang="en-US" dirty="0">
                <a:solidFill>
                  <a:schemeClr val="bg1"/>
                </a:solidFill>
              </a:rPr>
              <a:t>Controlling nodes</a:t>
            </a:r>
          </a:p>
          <a:p>
            <a:r>
              <a:rPr lang="en-US" dirty="0">
                <a:solidFill>
                  <a:schemeClr val="bg1"/>
                </a:solidFill>
              </a:rPr>
              <a:t>Receive 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Every part of campaign might need </a:t>
            </a:r>
            <a:r>
              <a:rPr lang="en-US" dirty="0">
                <a:solidFill>
                  <a:srgbClr val="FFFF00"/>
                </a:solidFill>
              </a:rPr>
              <a:t>infrastructure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Programmatically deploy infrastructure for engagements.</a:t>
            </a:r>
          </a:p>
        </p:txBody>
      </p:sp>
    </p:spTree>
    <p:extLst>
      <p:ext uri="{BB962C8B-B14F-4D97-AF65-F5344CB8AC3E}">
        <p14:creationId xmlns:p14="http://schemas.microsoft.com/office/powerpoint/2010/main" val="2217223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768359-4E5C-4A21-A418-C495950C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Common Infrastructures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288602-2E8C-44F8-A835-BF9A9C5E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Command &amp; Control Servers</a:t>
            </a:r>
          </a:p>
          <a:p>
            <a:r>
              <a:rPr lang="en-US" dirty="0">
                <a:solidFill>
                  <a:schemeClr val="bg1"/>
                </a:solidFill>
              </a:rPr>
              <a:t>Payload Server</a:t>
            </a:r>
          </a:p>
          <a:p>
            <a:r>
              <a:rPr lang="en-US" dirty="0">
                <a:solidFill>
                  <a:schemeClr val="bg1"/>
                </a:solidFill>
              </a:rPr>
              <a:t>Phishing Servers</a:t>
            </a:r>
          </a:p>
          <a:p>
            <a:r>
              <a:rPr lang="en-US" dirty="0">
                <a:solidFill>
                  <a:schemeClr val="bg1"/>
                </a:solidFill>
              </a:rPr>
              <a:t>Redirectors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Should we create dedicate infrastructure?</a:t>
            </a:r>
          </a:p>
          <a:p>
            <a:r>
              <a:rPr lang="en-US" dirty="0">
                <a:solidFill>
                  <a:schemeClr val="bg1"/>
                </a:solidFill>
              </a:rPr>
              <a:t>Server or serverless?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56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C069-F257-4474-94CA-A7010C74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Phishing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783EB-F187-499E-BF1D-CE0AF9897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Orchestrate </a:t>
            </a:r>
            <a:r>
              <a:rPr lang="en-US" dirty="0">
                <a:solidFill>
                  <a:srgbClr val="FFFF00"/>
                </a:solidFill>
              </a:rPr>
              <a:t>SMTP servers </a:t>
            </a:r>
            <a:r>
              <a:rPr lang="en-US" dirty="0">
                <a:solidFill>
                  <a:schemeClr val="bg1"/>
                </a:solidFill>
              </a:rPr>
              <a:t>with good reputations</a:t>
            </a:r>
          </a:p>
          <a:p>
            <a:r>
              <a:rPr lang="en-US" dirty="0">
                <a:solidFill>
                  <a:srgbClr val="FFFF00"/>
                </a:solidFill>
              </a:rPr>
              <a:t>Scheduling</a:t>
            </a:r>
            <a:r>
              <a:rPr lang="en-US" dirty="0">
                <a:solidFill>
                  <a:schemeClr val="bg1"/>
                </a:solidFill>
              </a:rPr>
              <a:t> mail deliveries, coordinated with multiple available SMTP servers.</a:t>
            </a:r>
          </a:p>
          <a:p>
            <a:r>
              <a:rPr lang="en-US" dirty="0">
                <a:solidFill>
                  <a:srgbClr val="FFFF00"/>
                </a:solidFill>
              </a:rPr>
              <a:t>DKIM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DMARC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SPF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… etc...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Python way?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68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517453-9B57-4626-986C-B934E233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Redirectors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1A5C2-459A-4889-82B0-9D0F5C68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Achieve resilience and concealment by having set of “</a:t>
            </a:r>
            <a:r>
              <a:rPr lang="en-US" dirty="0">
                <a:solidFill>
                  <a:srgbClr val="FFFF00"/>
                </a:solidFill>
              </a:rPr>
              <a:t>proxy</a:t>
            </a:r>
            <a:r>
              <a:rPr lang="en-US" dirty="0">
                <a:solidFill>
                  <a:schemeClr val="bg1"/>
                </a:solidFill>
              </a:rPr>
              <a:t>” in front of assets.</a:t>
            </a:r>
          </a:p>
          <a:p>
            <a:r>
              <a:rPr lang="en-US" dirty="0">
                <a:solidFill>
                  <a:schemeClr val="bg1"/>
                </a:solidFill>
              </a:rPr>
              <a:t>Common types: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SMTP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Payloads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Web traffic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C2 (HTTP/HTTPS, DNS,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Python way?</a:t>
            </a:r>
          </a:p>
        </p:txBody>
      </p:sp>
    </p:spTree>
    <p:extLst>
      <p:ext uri="{BB962C8B-B14F-4D97-AF65-F5344CB8AC3E}">
        <p14:creationId xmlns:p14="http://schemas.microsoft.com/office/powerpoint/2010/main" val="713761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3A1E-7E95-4C7C-AF99-62BEC00F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Infrastructure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9FDE-845C-4407-87AE-1C8588062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DomainHunter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https://github.com/threatexpress/domainhunter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Hunt expired domains for categorization / reputation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23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62E4-DB07-4F3B-AD94-1AE3B961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Attack &amp; 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5AC2-6C90-4671-AD81-060B640DE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Attack </a:t>
            </a:r>
            <a:r>
              <a:rPr lang="en-US" dirty="0">
                <a:solidFill>
                  <a:srgbClr val="FFFF00"/>
                </a:solidFill>
              </a:rPr>
              <a:t>machine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rgbClr val="FFFF00"/>
                </a:solidFill>
              </a:rPr>
              <a:t>human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Deliver malicious code to potential victims: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Reconnaissance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Weaponization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Delivery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Command &amp; Control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Lateral Movement</a:t>
            </a:r>
          </a:p>
          <a:p>
            <a:r>
              <a:rPr lang="en-US" dirty="0">
                <a:solidFill>
                  <a:schemeClr val="bg1"/>
                </a:solidFill>
              </a:rPr>
              <a:t>Network penetration: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Reconnaissance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Exploitation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Red-Team </a:t>
            </a:r>
            <a:r>
              <a:rPr lang="en-US" dirty="0">
                <a:solidFill>
                  <a:srgbClr val="FFFF00"/>
                </a:solidFill>
              </a:rPr>
              <a:t>iterate</a:t>
            </a:r>
            <a:r>
              <a:rPr lang="en-US" dirty="0">
                <a:solidFill>
                  <a:schemeClr val="bg1"/>
                </a:solidFill>
              </a:rPr>
              <a:t> these over and over.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4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57FA-BA8D-408F-8F05-F0E681A1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Reconnaissance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7451-AA3B-4671-96AF-FF167A64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Active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>
                <a:solidFill>
                  <a:srgbClr val="FFFF00"/>
                </a:solidFill>
              </a:rPr>
              <a:t>passive</a:t>
            </a:r>
            <a:r>
              <a:rPr lang="en-US" dirty="0">
                <a:solidFill>
                  <a:schemeClr val="bg1"/>
                </a:solidFill>
              </a:rPr>
              <a:t> intelligence gathering. </a:t>
            </a:r>
          </a:p>
          <a:p>
            <a:r>
              <a:rPr lang="en-US" dirty="0">
                <a:solidFill>
                  <a:schemeClr val="bg1"/>
                </a:solidFill>
              </a:rPr>
              <a:t>Gathering: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Assets (machine, application).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Identity.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Document.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Metadata.</a:t>
            </a:r>
          </a:p>
          <a:p>
            <a:r>
              <a:rPr lang="en-US" dirty="0">
                <a:solidFill>
                  <a:schemeClr val="bg1"/>
                </a:solidFill>
              </a:rPr>
              <a:t>Map and classify.</a:t>
            </a:r>
          </a:p>
        </p:txBody>
      </p:sp>
    </p:spTree>
    <p:extLst>
      <p:ext uri="{BB962C8B-B14F-4D97-AF65-F5344CB8AC3E}">
        <p14:creationId xmlns:p14="http://schemas.microsoft.com/office/powerpoint/2010/main" val="16068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DE150-712E-4B1D-BDAC-79A9A222D28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F095B9-106F-4B58-A696-D208B52E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</a:t>
            </a:r>
            <a:r>
              <a:rPr lang="id-ID" dirty="0"/>
              <a:t>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8A42ED-5E0B-4219-94F2-650BA2FAC8CC}"/>
              </a:ext>
            </a:extLst>
          </p:cNvPr>
          <p:cNvSpPr txBox="1"/>
          <p:nvPr/>
        </p:nvSpPr>
        <p:spPr>
          <a:xfrm>
            <a:off x="8074644" y="5467314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/>
              <a:t>@</a:t>
            </a:r>
            <a:r>
              <a:rPr lang="id-ID" sz="1600" dirty="0" err="1"/>
              <a:t>mr_dzikri</a:t>
            </a:r>
            <a:endParaRPr lang="id-ID" sz="1600" dirty="0">
              <a:ea typeface="+mn-ea"/>
            </a:endParaRPr>
          </a:p>
        </p:txBody>
      </p:sp>
      <p:sp>
        <p:nvSpPr>
          <p:cNvPr id="17" name="Shape 75">
            <a:extLst>
              <a:ext uri="{FF2B5EF4-FFF2-40B4-BE49-F238E27FC236}">
                <a16:creationId xmlns:a16="http://schemas.microsoft.com/office/drawing/2014/main" id="{A48D79B7-BE00-4CCC-B92C-5F5869967E2E}"/>
              </a:ext>
            </a:extLst>
          </p:cNvPr>
          <p:cNvSpPr txBox="1">
            <a:spLocks/>
          </p:cNvSpPr>
          <p:nvPr/>
        </p:nvSpPr>
        <p:spPr>
          <a:xfrm>
            <a:off x="10255444" y="68062"/>
            <a:ext cx="1301422" cy="115987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tabLst/>
              <a:defRPr/>
            </a:pPr>
            <a:r>
              <a:rPr kumimoji="0" lang="en" sz="4500" b="1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sym typeface="Roboto Slab"/>
              </a:rPr>
              <a:t>H</a:t>
            </a:r>
            <a:r>
              <a:rPr kumimoji="0" lang="id-ID" sz="4500" b="1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sym typeface="Roboto Slab"/>
              </a:rPr>
              <a:t>i</a:t>
            </a:r>
            <a:r>
              <a:rPr kumimoji="0" lang="en" sz="4500" b="1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sym typeface="Roboto Slab"/>
              </a:rPr>
              <a:t>!</a:t>
            </a:r>
            <a:endParaRPr kumimoji="0" lang="en" sz="4500" b="1" i="0" u="none" strike="noStrike" kern="0" cap="none" spc="0" normalizeH="0" baseline="0" noProof="0" dirty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Roboto Slab"/>
              <a:sym typeface="Roboto Slab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1B5B75-A0AB-4D01-B5B1-813BFAEF3E02}"/>
              </a:ext>
            </a:extLst>
          </p:cNvPr>
          <p:cNvSpPr txBox="1"/>
          <p:nvPr/>
        </p:nvSpPr>
        <p:spPr>
          <a:xfrm>
            <a:off x="431800" y="1512000"/>
            <a:ext cx="3448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M. </a:t>
            </a:r>
            <a:r>
              <a:rPr lang="id-ID" sz="3200" dirty="0">
                <a:solidFill>
                  <a:srgbClr val="FF0000"/>
                </a:solidFill>
              </a:rPr>
              <a:t>Dzikri</a:t>
            </a:r>
            <a:r>
              <a:rPr lang="en-US" sz="3200" dirty="0"/>
              <a:t> </a:t>
            </a:r>
            <a:r>
              <a:rPr lang="id-ID" sz="3200" dirty="0"/>
              <a:t>Ramdhani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971848-0677-42EB-B360-5C12787BEFE4}"/>
              </a:ext>
            </a:extLst>
          </p:cNvPr>
          <p:cNvSpPr txBox="1"/>
          <p:nvPr/>
        </p:nvSpPr>
        <p:spPr>
          <a:xfrm>
            <a:off x="893762" y="2434362"/>
            <a:ext cx="6013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Cyber Security Consultant </a:t>
            </a:r>
            <a:r>
              <a:rPr lang="en-US" dirty="0"/>
              <a:t>of </a:t>
            </a:r>
            <a:r>
              <a:rPr lang="en-US" b="1" dirty="0"/>
              <a:t>Mitra </a:t>
            </a:r>
            <a:r>
              <a:rPr lang="en-US" b="1" dirty="0" err="1"/>
              <a:t>Integrasi</a:t>
            </a:r>
            <a:r>
              <a:rPr lang="en-US" b="1" dirty="0"/>
              <a:t> </a:t>
            </a:r>
            <a:r>
              <a:rPr lang="en-US" b="1" dirty="0" err="1"/>
              <a:t>Informatika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Penetration Tester, Red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err="1"/>
              <a:t>Reverse</a:t>
            </a:r>
            <a:r>
              <a:rPr lang="id-ID" dirty="0"/>
              <a:t> Engineering </a:t>
            </a:r>
            <a:r>
              <a:rPr lang="id-ID" dirty="0" err="1"/>
              <a:t>addict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err="1"/>
              <a:t>Python</a:t>
            </a:r>
            <a:r>
              <a:rPr lang="id-ID" dirty="0"/>
              <a:t> </a:t>
            </a:r>
            <a:r>
              <a:rPr lang="id-ID" dirty="0" err="1"/>
              <a:t>Lover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Love </a:t>
            </a:r>
            <a:r>
              <a:rPr lang="en-US" dirty="0">
                <a:solidFill>
                  <a:srgbClr val="FF0000"/>
                </a:solidFill>
              </a:rPr>
              <a:t>Low-Level</a:t>
            </a:r>
            <a:r>
              <a:rPr lang="en-US" dirty="0"/>
              <a:t> Stuffs</a:t>
            </a:r>
            <a:endParaRPr lang="id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59A481-C5DB-4415-8C89-397D01D6F6FC}"/>
              </a:ext>
            </a:extLst>
          </p:cNvPr>
          <p:cNvSpPr txBox="1"/>
          <p:nvPr/>
        </p:nvSpPr>
        <p:spPr>
          <a:xfrm>
            <a:off x="9976495" y="5442180"/>
            <a:ext cx="1475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 err="1"/>
              <a:t>HadrianCorbett</a:t>
            </a:r>
            <a:endParaRPr lang="id-ID" sz="1600" dirty="0">
              <a:ea typeface="+mn-ea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A80E3BC-1802-474D-B7E4-264B4F3F2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407" y="5279615"/>
            <a:ext cx="646242" cy="646242"/>
          </a:xfrm>
          <a:prstGeom prst="rect">
            <a:avLst/>
          </a:prstGeo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068DA7F8-F963-4613-96DF-3A0E2DC935F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482" r="2482"/>
          <a:stretch>
            <a:fillRect/>
          </a:stretch>
        </p:blipFill>
        <p:spPr>
          <a:xfrm>
            <a:off x="7559675" y="1344613"/>
            <a:ext cx="3738563" cy="3933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C0ACF4-F75A-484F-8DC2-8FF45C77B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59" y="5387414"/>
            <a:ext cx="448085" cy="4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67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41BA-D89B-4FB7-83A3-0836EE2B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Scanning, Probing</a:t>
            </a:r>
            <a:r>
              <a:rPr lang="en-US">
                <a:solidFill>
                  <a:schemeClr val="bg1"/>
                </a:solidFill>
              </a:rPr>
              <a:t>, Enumerating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57AE2-C02C-4040-9A80-C85B6E575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Scapy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https://scapy.net/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Packet manipulation and decoder.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Send, sniff, dissect, and forge network packets.</a:t>
            </a:r>
          </a:p>
          <a:p>
            <a:r>
              <a:rPr lang="en-US" dirty="0" err="1">
                <a:solidFill>
                  <a:srgbClr val="FFFF00"/>
                </a:solidFill>
              </a:rPr>
              <a:t>OpenDoor</a:t>
            </a:r>
            <a:r>
              <a:rPr lang="en-US" dirty="0">
                <a:solidFill>
                  <a:schemeClr val="bg1"/>
                </a:solidFill>
              </a:rPr>
              <a:t> (https://github.com/stanislav-web/OpenDoor)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Directory scanner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E39E5-0D62-4DF3-8398-347B46CE8D22}"/>
              </a:ext>
            </a:extLst>
          </p:cNvPr>
          <p:cNvSpPr txBox="1"/>
          <p:nvPr/>
        </p:nvSpPr>
        <p:spPr>
          <a:xfrm>
            <a:off x="9030878" y="6123543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Make it async?! Sure!</a:t>
            </a:r>
          </a:p>
        </p:txBody>
      </p:sp>
    </p:spTree>
    <p:extLst>
      <p:ext uri="{BB962C8B-B14F-4D97-AF65-F5344CB8AC3E}">
        <p14:creationId xmlns:p14="http://schemas.microsoft.com/office/powerpoint/2010/main" val="2773697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160B-DA34-443E-BF6E-5DDC551C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98DF-189E-44DC-A6CA-EB08C52B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Wfuzz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https://github.com/xmendez/wfuzz/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Web </a:t>
            </a:r>
            <a:r>
              <a:rPr lang="en-US" dirty="0" err="1">
                <a:solidFill>
                  <a:schemeClr val="bg1"/>
                </a:solidFill>
              </a:rPr>
              <a:t>fuzzer</a:t>
            </a:r>
            <a:r>
              <a:rPr lang="en-US" dirty="0">
                <a:solidFill>
                  <a:schemeClr val="bg1"/>
                </a:solidFill>
              </a:rPr>
              <a:t> framework</a:t>
            </a:r>
          </a:p>
          <a:p>
            <a:r>
              <a:rPr lang="en-US" dirty="0" err="1">
                <a:solidFill>
                  <a:srgbClr val="FFFF00"/>
                </a:solidFill>
              </a:rPr>
              <a:t>Pyfuzz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https://github.com/AyoobAli/pyfuzz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URL fuzzing tool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Fuzzing to discover hidden files/directories </a:t>
            </a:r>
          </a:p>
        </p:txBody>
      </p:sp>
    </p:spTree>
    <p:extLst>
      <p:ext uri="{BB962C8B-B14F-4D97-AF65-F5344CB8AC3E}">
        <p14:creationId xmlns:p14="http://schemas.microsoft.com/office/powerpoint/2010/main" val="978111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082F-C84C-4E0E-B738-BF0DEA19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OSINT</a:t>
            </a:r>
            <a:r>
              <a:rPr lang="en-US" dirty="0">
                <a:solidFill>
                  <a:schemeClr val="bg1"/>
                </a:solidFill>
              </a:rPr>
              <a:t>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ED745-C886-4E8C-A6C3-4894025A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Recon-NG </a:t>
            </a:r>
            <a:r>
              <a:rPr lang="en-US" dirty="0">
                <a:solidFill>
                  <a:schemeClr val="bg1"/>
                </a:solidFill>
              </a:rPr>
              <a:t>(https://github.com/lanmaster53/recon-ng)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Reconnaissance framework for powerful environment to conduct open source web-based reconnaissance.</a:t>
            </a:r>
          </a:p>
          <a:p>
            <a:r>
              <a:rPr lang="en-US" dirty="0" err="1">
                <a:solidFill>
                  <a:srgbClr val="FFFF00"/>
                </a:solidFill>
              </a:rPr>
              <a:t>Belati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https://github.com/aancw/Belati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Collecting public data &amp; public document from website and other services.</a:t>
            </a:r>
          </a:p>
          <a:p>
            <a:r>
              <a:rPr lang="en-US" dirty="0" err="1">
                <a:solidFill>
                  <a:srgbClr val="FFFF00"/>
                </a:solidFill>
              </a:rPr>
              <a:t>Pwndb</a:t>
            </a:r>
            <a:r>
              <a:rPr lang="en-US" dirty="0">
                <a:solidFill>
                  <a:schemeClr val="bg1"/>
                </a:solidFill>
              </a:rPr>
              <a:t> (https://github.com/davidtavarez/pwndb)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Search leaked credentials.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Python + Shodan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4D9BC-6FEA-4A28-BE18-54455DC3D8D9}"/>
              </a:ext>
            </a:extLst>
          </p:cNvPr>
          <p:cNvSpPr txBox="1"/>
          <p:nvPr/>
        </p:nvSpPr>
        <p:spPr>
          <a:xfrm>
            <a:off x="7610468" y="5712643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 Machine Learning? Sounds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75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5E2A-49AD-4E94-99E6-E2BFA0A4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Weaponization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5B3D-F1DD-4D11-8DC5-CF82BE1F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There are many CVEs</a:t>
            </a:r>
          </a:p>
          <a:p>
            <a:r>
              <a:rPr lang="en-US" dirty="0">
                <a:solidFill>
                  <a:schemeClr val="bg1"/>
                </a:solidFill>
              </a:rPr>
              <a:t>Create python script for generate payload based on public disclosure.</a:t>
            </a:r>
          </a:p>
        </p:txBody>
      </p:sp>
    </p:spTree>
    <p:extLst>
      <p:ext uri="{BB962C8B-B14F-4D97-AF65-F5344CB8AC3E}">
        <p14:creationId xmlns:p14="http://schemas.microsoft.com/office/powerpoint/2010/main" val="2326753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728D-6CCC-4125-95C5-4A82A05B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1775B-FC6B-4E3A-9765-850AC08AD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CredSniper</a:t>
            </a:r>
            <a:r>
              <a:rPr lang="en-US" dirty="0">
                <a:solidFill>
                  <a:schemeClr val="bg1"/>
                </a:solidFill>
              </a:rPr>
              <a:t> (https://github.com/ustayready/CredSniper)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Phishing framework on top of micro-framework.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Supports capturing 2FA tokens.</a:t>
            </a:r>
          </a:p>
        </p:txBody>
      </p:sp>
    </p:spTree>
    <p:extLst>
      <p:ext uri="{BB962C8B-B14F-4D97-AF65-F5344CB8AC3E}">
        <p14:creationId xmlns:p14="http://schemas.microsoft.com/office/powerpoint/2010/main" val="387501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B5E9-E76A-49A6-AB52-A51D7B0A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Command &amp; Control – Remote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C292-E3E2-465E-B9A9-A0B710C24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Empire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id-ID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https://github.com/EmpireProject/Empire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Post exploitation framework.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Pure-PowerShell 2.0 agent for Windows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Pure </a:t>
            </a:r>
            <a:r>
              <a:rPr lang="en-US" dirty="0">
                <a:solidFill>
                  <a:srgbClr val="FFFF00"/>
                </a:solidFill>
              </a:rPr>
              <a:t>Python 2.6 / 2.7 </a:t>
            </a:r>
            <a:r>
              <a:rPr lang="en-US" dirty="0">
                <a:solidFill>
                  <a:schemeClr val="bg1"/>
                </a:solidFill>
              </a:rPr>
              <a:t>agent for Linux / OS X</a:t>
            </a:r>
          </a:p>
          <a:p>
            <a:r>
              <a:rPr lang="en-US" dirty="0">
                <a:solidFill>
                  <a:srgbClr val="FFFF00"/>
                </a:solidFill>
              </a:rPr>
              <a:t>SILENTTRINITY</a:t>
            </a:r>
            <a:r>
              <a:rPr lang="en-US" dirty="0">
                <a:solidFill>
                  <a:schemeClr val="bg1"/>
                </a:solidFill>
              </a:rPr>
              <a:t> (https://github.com/byt3bl33d3r/SILENTTRINITY)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Asynchronous collaborative post-exploitation agent.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Python and .NET DLR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69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3E3A-3A92-466E-9FCD-14756E7C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B5EC-5DA0-4C83-B315-791D44B23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Web application? </a:t>
            </a:r>
          </a:p>
          <a:p>
            <a:r>
              <a:rPr lang="en-US" dirty="0">
                <a:solidFill>
                  <a:schemeClr val="bg1"/>
                </a:solidFill>
              </a:rPr>
              <a:t>Web service?</a:t>
            </a:r>
          </a:p>
          <a:p>
            <a:r>
              <a:rPr lang="en-US" dirty="0">
                <a:solidFill>
                  <a:schemeClr val="bg1"/>
                </a:solidFill>
              </a:rPr>
              <a:t>Network services?</a:t>
            </a:r>
          </a:p>
          <a:p>
            <a:r>
              <a:rPr lang="en-US" dirty="0">
                <a:solidFill>
                  <a:schemeClr val="bg1"/>
                </a:solidFill>
              </a:rPr>
              <a:t>Cloud environment?</a:t>
            </a:r>
          </a:p>
        </p:txBody>
      </p:sp>
    </p:spTree>
    <p:extLst>
      <p:ext uri="{BB962C8B-B14F-4D97-AF65-F5344CB8AC3E}">
        <p14:creationId xmlns:p14="http://schemas.microsoft.com/office/powerpoint/2010/main" val="1851176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9856-8189-4BF2-8E5A-69960C95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6F11-8B35-4673-B6DE-698FE8F04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Pacu</a:t>
            </a:r>
            <a:r>
              <a:rPr lang="en-US" dirty="0">
                <a:solidFill>
                  <a:schemeClr val="bg1"/>
                </a:solidFill>
              </a:rPr>
              <a:t> (https://github.com/RhinoSecurityLabs/pacu)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AWS exploitation framework</a:t>
            </a:r>
          </a:p>
          <a:p>
            <a:r>
              <a:rPr lang="en-US" dirty="0">
                <a:solidFill>
                  <a:srgbClr val="FFFF00"/>
                </a:solidFill>
              </a:rPr>
              <a:t>AWS </a:t>
            </a:r>
            <a:r>
              <a:rPr lang="en-US" dirty="0" err="1">
                <a:solidFill>
                  <a:srgbClr val="FFFF00"/>
                </a:solidFill>
              </a:rPr>
              <a:t>Pwn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https://github.com/dagrz/aws_pwn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Collection of AWS penetration testing scripts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2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D1B9-DD92-4B13-8EC1-69AB14A9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08C2B-265F-4E93-B34F-E9C3AAF9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CrackMapExec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https://github.com/byt3bl33d3r/CrackMapExec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Map SMB network, crack credentials, and execute command.</a:t>
            </a:r>
          </a:p>
          <a:p>
            <a:r>
              <a:rPr lang="en-US" dirty="0" err="1">
                <a:solidFill>
                  <a:srgbClr val="FFFF00"/>
                </a:solidFill>
              </a:rPr>
              <a:t>DeathStar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id-ID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https://github.com/byt3bl33d3r/DeathStar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Using Empire’s RESTful API to automate gaining Domain Admin in Active Directory.</a:t>
            </a:r>
          </a:p>
          <a:p>
            <a:r>
              <a:rPr lang="en-US" dirty="0">
                <a:solidFill>
                  <a:srgbClr val="FFFF00"/>
                </a:solidFill>
              </a:rPr>
              <a:t>Responder</a:t>
            </a:r>
            <a:r>
              <a:rPr lang="en-US" dirty="0">
                <a:solidFill>
                  <a:schemeClr val="bg1"/>
                </a:solidFill>
              </a:rPr>
              <a:t> (https://github.com/SpiderLabs/Responder)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LLMNR, NBT-NS, MDNS poisoner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Built-in HTTP/SMB/MSSQL/FTP/LFAP rogue authentication server.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Answer queries to specific names</a:t>
            </a:r>
          </a:p>
        </p:txBody>
      </p:sp>
    </p:spTree>
    <p:extLst>
      <p:ext uri="{BB962C8B-B14F-4D97-AF65-F5344CB8AC3E}">
        <p14:creationId xmlns:p14="http://schemas.microsoft.com/office/powerpoint/2010/main" val="952969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59DF-5396-449C-8F39-DFCD0B8B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2FA7A-F4B2-4E9B-BFED-93194E4F3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Winpayloads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https://github.com/nccgroup/Winpayloads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Undetectable windows payload generation.</a:t>
            </a:r>
          </a:p>
          <a:p>
            <a:r>
              <a:rPr lang="en-US" dirty="0">
                <a:solidFill>
                  <a:srgbClr val="FFFF00"/>
                </a:solidFill>
              </a:rPr>
              <a:t>Cloak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https://github.com/s0md3v/Cloak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Python backdoor framework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Generate payload and inject into python scripts.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40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2B9D6-10E8-49B5-8C43-71653F516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66" y="3225800"/>
            <a:ext cx="9874183" cy="3007600"/>
          </a:xfrm>
        </p:spPr>
        <p:txBody>
          <a:bodyPr/>
          <a:lstStyle/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We are </a:t>
            </a:r>
            <a:r>
              <a:rPr lang="en-US" dirty="0">
                <a:solidFill>
                  <a:schemeClr val="tx1"/>
                </a:solidFill>
              </a:rPr>
              <a:t>not going to teach you Python programming.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We are </a:t>
            </a:r>
            <a:r>
              <a:rPr lang="en-US" dirty="0">
                <a:solidFill>
                  <a:schemeClr val="tx1"/>
                </a:solidFill>
              </a:rPr>
              <a:t>going to show you the power of python! </a:t>
            </a:r>
            <a:r>
              <a:rPr lang="en" dirty="0">
                <a:solidFill>
                  <a:srgbClr val="FF0000"/>
                </a:solidFill>
              </a:rPr>
              <a:t>❤</a:t>
            </a:r>
            <a:endParaRPr lang="id-ID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4337F-ACDC-424E-91D0-97FAD9C5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48" y="201877"/>
            <a:ext cx="541188" cy="410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33C558-68C6-4FC8-89B8-9562AC469D78}"/>
              </a:ext>
            </a:extLst>
          </p:cNvPr>
          <p:cNvSpPr txBox="1"/>
          <p:nvPr/>
        </p:nvSpPr>
        <p:spPr>
          <a:xfrm>
            <a:off x="0" y="624600"/>
            <a:ext cx="132605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latin typeface="Algerian" panose="04020705040A02060702" pitchFamily="82" charset="0"/>
              </a:rPr>
              <a:t>Cyber Sec</a:t>
            </a:r>
            <a:endParaRPr lang="id-ID" sz="1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86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9D79-70B0-498B-8610-641A4664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Exfiltration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AFA4-7838-45CD-BBAE-174E3BADC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PyExfil</a:t>
            </a:r>
            <a:r>
              <a:rPr lang="en-US" dirty="0">
                <a:solidFill>
                  <a:schemeClr val="bg1"/>
                </a:solidFill>
              </a:rPr>
              <a:t> (https://github.com/ytisf/PyExfil)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Python package for data exfiltration.</a:t>
            </a:r>
          </a:p>
        </p:txBody>
      </p:sp>
    </p:spTree>
    <p:extLst>
      <p:ext uri="{BB962C8B-B14F-4D97-AF65-F5344CB8AC3E}">
        <p14:creationId xmlns:p14="http://schemas.microsoft.com/office/powerpoint/2010/main" val="3180918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3D38-B807-47A0-8C08-3CD9207D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5AD7-585C-4F06-A6E4-85160A081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RedELK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https://github.com/outflanknl/RedELK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Red-Team’s SIEM tool for tracking and alarming Blue Team activities.</a:t>
            </a:r>
          </a:p>
        </p:txBody>
      </p:sp>
    </p:spTree>
    <p:extLst>
      <p:ext uri="{BB962C8B-B14F-4D97-AF65-F5344CB8AC3E}">
        <p14:creationId xmlns:p14="http://schemas.microsoft.com/office/powerpoint/2010/main" val="4139812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9C14-1AED-48E0-901B-24616091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Miscellaneous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1F940-09C0-4632-88F7-F788D86B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Debugging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ImmunityDbg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>
                <a:solidFill>
                  <a:srgbClr val="FFFF00"/>
                </a:solidFill>
              </a:rPr>
              <a:t>mona.py</a:t>
            </a:r>
          </a:p>
          <a:p>
            <a:r>
              <a:rPr lang="en-US" dirty="0">
                <a:solidFill>
                  <a:schemeClr val="bg1"/>
                </a:solidFill>
              </a:rPr>
              <a:t>Binary Analysis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Angr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(https://github.com/angr/angr)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060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913BE5-F08C-44DD-ACC1-E1763233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1468"/>
            <a:ext cx="7874455" cy="46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42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Satria Ady Pradana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+62 89 774 239 35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Satria.Pradana@mii.co.id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@xathrya (telegram)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6185BE-DDE9-42A4-ADFA-FF34350AA0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77033" y="131598"/>
            <a:ext cx="982703" cy="7445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17D935-327C-4BC5-97FB-C1A180580588}"/>
              </a:ext>
            </a:extLst>
          </p:cNvPr>
          <p:cNvSpPr txBox="1"/>
          <p:nvPr/>
        </p:nvSpPr>
        <p:spPr>
          <a:xfrm>
            <a:off x="10275461" y="876135"/>
            <a:ext cx="2026517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Cyber Sec</a:t>
            </a:r>
            <a:endParaRPr lang="id-ID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5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Agenda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 rot="18885459">
            <a:off x="5593079" y="3280903"/>
            <a:ext cx="1005840" cy="100584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5205571" y="2148493"/>
            <a:ext cx="695829" cy="1499895"/>
            <a:chOff x="5205571" y="2148493"/>
            <a:chExt cx="695829" cy="1499895"/>
          </a:xfrm>
        </p:grpSpPr>
        <p:sp>
          <p:nvSpPr>
            <p:cNvPr id="47" name="Freeform 46"/>
            <p:cNvSpPr>
              <a:spLocks noChangeAspect="1"/>
            </p:cNvSpPr>
            <p:nvPr/>
          </p:nvSpPr>
          <p:spPr>
            <a:xfrm rot="5400000">
              <a:off x="4803538" y="2550526"/>
              <a:ext cx="1499895" cy="695829"/>
            </a:xfrm>
            <a:custGeom>
              <a:avLst/>
              <a:gdLst>
                <a:gd name="connsiteX0" fmla="*/ 206088 w 1499895"/>
                <a:gd name="connsiteY0" fmla="*/ 694944 h 695829"/>
                <a:gd name="connsiteX1" fmla="*/ 206088 w 1499895"/>
                <a:gd name="connsiteY1" fmla="*/ 0 h 695829"/>
                <a:gd name="connsiteX2" fmla="*/ 804951 w 1499895"/>
                <a:gd name="connsiteY2" fmla="*/ 0 h 695829"/>
                <a:gd name="connsiteX3" fmla="*/ 804951 w 1499895"/>
                <a:gd name="connsiteY3" fmla="*/ 885 h 695829"/>
                <a:gd name="connsiteX4" fmla="*/ 1499895 w 1499895"/>
                <a:gd name="connsiteY4" fmla="*/ 695829 h 695829"/>
                <a:gd name="connsiteX5" fmla="*/ 804951 w 1499895"/>
                <a:gd name="connsiteY5" fmla="*/ 695829 h 695829"/>
                <a:gd name="connsiteX6" fmla="*/ 804951 w 1499895"/>
                <a:gd name="connsiteY6" fmla="*/ 694944 h 695829"/>
                <a:gd name="connsiteX7" fmla="*/ 0 w 1499895"/>
                <a:gd name="connsiteY7" fmla="*/ 347472 h 695829"/>
                <a:gd name="connsiteX8" fmla="*/ 206087 w 1499895"/>
                <a:gd name="connsiteY8" fmla="*/ 0 h 695829"/>
                <a:gd name="connsiteX9" fmla="*/ 206087 w 1499895"/>
                <a:gd name="connsiteY9" fmla="*/ 694944 h 69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99895" h="695829">
                  <a:moveTo>
                    <a:pt x="206088" y="694944"/>
                  </a:moveTo>
                  <a:lnTo>
                    <a:pt x="206088" y="0"/>
                  </a:lnTo>
                  <a:lnTo>
                    <a:pt x="804951" y="0"/>
                  </a:lnTo>
                  <a:lnTo>
                    <a:pt x="804951" y="885"/>
                  </a:lnTo>
                  <a:lnTo>
                    <a:pt x="1499895" y="695829"/>
                  </a:lnTo>
                  <a:lnTo>
                    <a:pt x="804951" y="695829"/>
                  </a:lnTo>
                  <a:lnTo>
                    <a:pt x="804951" y="694944"/>
                  </a:lnTo>
                  <a:close/>
                  <a:moveTo>
                    <a:pt x="0" y="347472"/>
                  </a:moveTo>
                  <a:lnTo>
                    <a:pt x="206087" y="0"/>
                  </a:lnTo>
                  <a:lnTo>
                    <a:pt x="206087" y="694944"/>
                  </a:lnTo>
                  <a:close/>
                </a:path>
              </a:pathLst>
            </a:custGeom>
            <a:solidFill>
              <a:srgbClr val="E02C00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57434" y="2289359"/>
              <a:ext cx="5921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/>
                  <a:ea typeface="+mn-ea"/>
                  <a:cs typeface="+mn-cs"/>
                </a:rPr>
                <a:t>01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258171" y="2128399"/>
            <a:ext cx="695829" cy="1499895"/>
            <a:chOff x="6258171" y="2128399"/>
            <a:chExt cx="695829" cy="1499895"/>
          </a:xfrm>
        </p:grpSpPr>
        <p:sp>
          <p:nvSpPr>
            <p:cNvPr id="49" name="Freeform 48"/>
            <p:cNvSpPr/>
            <p:nvPr/>
          </p:nvSpPr>
          <p:spPr>
            <a:xfrm>
              <a:off x="6258171" y="2128399"/>
              <a:ext cx="695829" cy="1499895"/>
            </a:xfrm>
            <a:custGeom>
              <a:avLst/>
              <a:gdLst>
                <a:gd name="connsiteX0" fmla="*/ 885 w 695829"/>
                <a:gd name="connsiteY0" fmla="*/ 206088 h 1499895"/>
                <a:gd name="connsiteX1" fmla="*/ 695829 w 695829"/>
                <a:gd name="connsiteY1" fmla="*/ 206088 h 1499895"/>
                <a:gd name="connsiteX2" fmla="*/ 695829 w 695829"/>
                <a:gd name="connsiteY2" fmla="*/ 804951 h 1499895"/>
                <a:gd name="connsiteX3" fmla="*/ 694944 w 695829"/>
                <a:gd name="connsiteY3" fmla="*/ 804951 h 1499895"/>
                <a:gd name="connsiteX4" fmla="*/ 694944 w 695829"/>
                <a:gd name="connsiteY4" fmla="*/ 1499895 h 1499895"/>
                <a:gd name="connsiteX5" fmla="*/ 0 w 695829"/>
                <a:gd name="connsiteY5" fmla="*/ 804951 h 1499895"/>
                <a:gd name="connsiteX6" fmla="*/ 885 w 695829"/>
                <a:gd name="connsiteY6" fmla="*/ 804951 h 1499895"/>
                <a:gd name="connsiteX7" fmla="*/ 348357 w 695829"/>
                <a:gd name="connsiteY7" fmla="*/ 0 h 1499895"/>
                <a:gd name="connsiteX8" fmla="*/ 695829 w 695829"/>
                <a:gd name="connsiteY8" fmla="*/ 206087 h 1499895"/>
                <a:gd name="connsiteX9" fmla="*/ 885 w 695829"/>
                <a:gd name="connsiteY9" fmla="*/ 206087 h 1499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829" h="1499895">
                  <a:moveTo>
                    <a:pt x="885" y="206088"/>
                  </a:moveTo>
                  <a:lnTo>
                    <a:pt x="695829" y="206088"/>
                  </a:lnTo>
                  <a:lnTo>
                    <a:pt x="695829" y="804951"/>
                  </a:lnTo>
                  <a:lnTo>
                    <a:pt x="694944" y="804951"/>
                  </a:lnTo>
                  <a:lnTo>
                    <a:pt x="694944" y="1499895"/>
                  </a:lnTo>
                  <a:lnTo>
                    <a:pt x="0" y="804951"/>
                  </a:lnTo>
                  <a:lnTo>
                    <a:pt x="885" y="804951"/>
                  </a:lnTo>
                  <a:close/>
                  <a:moveTo>
                    <a:pt x="348357" y="0"/>
                  </a:moveTo>
                  <a:lnTo>
                    <a:pt x="695829" y="206087"/>
                  </a:lnTo>
                  <a:lnTo>
                    <a:pt x="885" y="206087"/>
                  </a:lnTo>
                  <a:close/>
                </a:path>
              </a:pathLst>
            </a:custGeom>
            <a:solidFill>
              <a:srgbClr val="3E7CB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10034" y="2286104"/>
              <a:ext cx="5921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/>
                  <a:ea typeface="+mn-ea"/>
                  <a:cs typeface="+mn-cs"/>
                </a:rPr>
                <a:t>02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258418" y="3925636"/>
            <a:ext cx="695581" cy="1499896"/>
            <a:chOff x="6258418" y="3925636"/>
            <a:chExt cx="695581" cy="1499896"/>
          </a:xfrm>
        </p:grpSpPr>
        <p:sp>
          <p:nvSpPr>
            <p:cNvPr id="50" name="Freeform 49"/>
            <p:cNvSpPr>
              <a:spLocks noChangeAspect="1"/>
            </p:cNvSpPr>
            <p:nvPr/>
          </p:nvSpPr>
          <p:spPr>
            <a:xfrm rot="16200000">
              <a:off x="5856261" y="4327793"/>
              <a:ext cx="1499896" cy="695581"/>
            </a:xfrm>
            <a:custGeom>
              <a:avLst/>
              <a:gdLst>
                <a:gd name="connsiteX0" fmla="*/ 206087 w 1499896"/>
                <a:gd name="connsiteY0" fmla="*/ 637 h 695581"/>
                <a:gd name="connsiteX1" fmla="*/ 206087 w 1499896"/>
                <a:gd name="connsiteY1" fmla="*/ 695581 h 695581"/>
                <a:gd name="connsiteX2" fmla="*/ 0 w 1499896"/>
                <a:gd name="connsiteY2" fmla="*/ 348109 h 695581"/>
                <a:gd name="connsiteX3" fmla="*/ 804951 w 1499896"/>
                <a:gd name="connsiteY3" fmla="*/ 637 h 695581"/>
                <a:gd name="connsiteX4" fmla="*/ 804951 w 1499896"/>
                <a:gd name="connsiteY4" fmla="*/ 695581 h 695581"/>
                <a:gd name="connsiteX5" fmla="*/ 206088 w 1499896"/>
                <a:gd name="connsiteY5" fmla="*/ 695581 h 695581"/>
                <a:gd name="connsiteX6" fmla="*/ 206088 w 1499896"/>
                <a:gd name="connsiteY6" fmla="*/ 637 h 695581"/>
                <a:gd name="connsiteX7" fmla="*/ 1499896 w 1499896"/>
                <a:gd name="connsiteY7" fmla="*/ 694944 h 695581"/>
                <a:gd name="connsiteX8" fmla="*/ 804952 w 1499896"/>
                <a:gd name="connsiteY8" fmla="*/ 694944 h 695581"/>
                <a:gd name="connsiteX9" fmla="*/ 804952 w 1499896"/>
                <a:gd name="connsiteY9" fmla="*/ 0 h 695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99896" h="695581">
                  <a:moveTo>
                    <a:pt x="206087" y="637"/>
                  </a:moveTo>
                  <a:lnTo>
                    <a:pt x="206087" y="695581"/>
                  </a:lnTo>
                  <a:lnTo>
                    <a:pt x="0" y="348109"/>
                  </a:lnTo>
                  <a:close/>
                  <a:moveTo>
                    <a:pt x="804951" y="637"/>
                  </a:moveTo>
                  <a:lnTo>
                    <a:pt x="804951" y="695581"/>
                  </a:lnTo>
                  <a:lnTo>
                    <a:pt x="206088" y="695581"/>
                  </a:lnTo>
                  <a:lnTo>
                    <a:pt x="206088" y="637"/>
                  </a:lnTo>
                  <a:close/>
                  <a:moveTo>
                    <a:pt x="1499896" y="694944"/>
                  </a:moveTo>
                  <a:lnTo>
                    <a:pt x="804952" y="694944"/>
                  </a:lnTo>
                  <a:lnTo>
                    <a:pt x="804952" y="0"/>
                  </a:lnTo>
                  <a:close/>
                </a:path>
              </a:pathLst>
            </a:custGeom>
            <a:solidFill>
              <a:srgbClr val="26364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10034" y="4723559"/>
              <a:ext cx="5921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/>
                  <a:ea typeface="+mn-ea"/>
                  <a:cs typeface="+mn-cs"/>
                </a:rPr>
                <a:t>03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14516" y="3925635"/>
            <a:ext cx="694944" cy="1499895"/>
            <a:chOff x="5214516" y="3925635"/>
            <a:chExt cx="694944" cy="1499895"/>
          </a:xfrm>
        </p:grpSpPr>
        <p:sp>
          <p:nvSpPr>
            <p:cNvPr id="48" name="Freeform 47"/>
            <p:cNvSpPr>
              <a:spLocks noChangeAspect="1"/>
            </p:cNvSpPr>
            <p:nvPr/>
          </p:nvSpPr>
          <p:spPr>
            <a:xfrm>
              <a:off x="5214516" y="3925635"/>
              <a:ext cx="694944" cy="1499895"/>
            </a:xfrm>
            <a:custGeom>
              <a:avLst/>
              <a:gdLst>
                <a:gd name="connsiteX0" fmla="*/ 0 w 694944"/>
                <a:gd name="connsiteY0" fmla="*/ 1293808 h 1499895"/>
                <a:gd name="connsiteX1" fmla="*/ 694944 w 694944"/>
                <a:gd name="connsiteY1" fmla="*/ 1293808 h 1499895"/>
                <a:gd name="connsiteX2" fmla="*/ 347472 w 694944"/>
                <a:gd name="connsiteY2" fmla="*/ 1499895 h 1499895"/>
                <a:gd name="connsiteX3" fmla="*/ 0 w 694944"/>
                <a:gd name="connsiteY3" fmla="*/ 0 h 1499895"/>
                <a:gd name="connsiteX4" fmla="*/ 694944 w 694944"/>
                <a:gd name="connsiteY4" fmla="*/ 694944 h 1499895"/>
                <a:gd name="connsiteX5" fmla="*/ 694944 w 694944"/>
                <a:gd name="connsiteY5" fmla="*/ 1293807 h 1499895"/>
                <a:gd name="connsiteX6" fmla="*/ 0 w 694944"/>
                <a:gd name="connsiteY6" fmla="*/ 1293807 h 1499895"/>
                <a:gd name="connsiteX7" fmla="*/ 0 w 694944"/>
                <a:gd name="connsiteY7" fmla="*/ 694944 h 1499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4944" h="1499895">
                  <a:moveTo>
                    <a:pt x="0" y="1293808"/>
                  </a:moveTo>
                  <a:lnTo>
                    <a:pt x="694944" y="1293808"/>
                  </a:lnTo>
                  <a:lnTo>
                    <a:pt x="347472" y="1499895"/>
                  </a:lnTo>
                  <a:close/>
                  <a:moveTo>
                    <a:pt x="0" y="0"/>
                  </a:moveTo>
                  <a:lnTo>
                    <a:pt x="694944" y="694944"/>
                  </a:lnTo>
                  <a:lnTo>
                    <a:pt x="694944" y="1293807"/>
                  </a:lnTo>
                  <a:lnTo>
                    <a:pt x="0" y="1293807"/>
                  </a:lnTo>
                  <a:lnTo>
                    <a:pt x="0" y="694944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265937" y="4729899"/>
              <a:ext cx="5921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/>
                  <a:ea typeface="+mn-ea"/>
                  <a:cs typeface="+mn-cs"/>
                </a:rPr>
                <a:t>04</a:t>
              </a:r>
            </a:p>
          </p:txBody>
        </p:sp>
      </p:grp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1232234" y="2105937"/>
            <a:ext cx="3611880" cy="71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E4A1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Introduction to Red-Teaming</a:t>
            </a:r>
          </a:p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What is Red-Teaming? What it need?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How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effective can it be?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1253678" y="4729752"/>
            <a:ext cx="3611880" cy="52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Offensive Python</a:t>
            </a:r>
          </a:p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How to train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your Python .. For doing dirty job.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59" name="Text Box 10"/>
          <p:cNvSpPr txBox="1">
            <a:spLocks noChangeArrowheads="1"/>
          </p:cNvSpPr>
          <p:nvPr/>
        </p:nvSpPr>
        <p:spPr bwMode="auto">
          <a:xfrm>
            <a:off x="7310771" y="2100856"/>
            <a:ext cx="3610230" cy="52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C9AD3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Tactics,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rgbClr val="5C9AD3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Techniques, and Procedures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5C9AD3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Successful attack comes from strategic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plan.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60" name="Text Box 10"/>
          <p:cNvSpPr txBox="1">
            <a:spLocks noChangeArrowheads="1"/>
          </p:cNvSpPr>
          <p:nvPr/>
        </p:nvSpPr>
        <p:spPr bwMode="auto">
          <a:xfrm>
            <a:off x="7302958" y="4729752"/>
            <a:ext cx="3610230" cy="52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Security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loves Python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Python bytes, but we still love.</a:t>
            </a:r>
          </a:p>
        </p:txBody>
      </p:sp>
      <p:sp>
        <p:nvSpPr>
          <p:cNvPr id="61" name="Freeform 123"/>
          <p:cNvSpPr>
            <a:spLocks noEditPoints="1"/>
          </p:cNvSpPr>
          <p:nvPr/>
        </p:nvSpPr>
        <p:spPr bwMode="auto">
          <a:xfrm>
            <a:off x="5743564" y="3431550"/>
            <a:ext cx="694267" cy="694267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2" y="31"/>
              </a:cxn>
              <a:cxn ang="0">
                <a:pos x="31" y="62"/>
              </a:cxn>
              <a:cxn ang="0">
                <a:pos x="32" y="11"/>
              </a:cxn>
              <a:cxn ang="0">
                <a:pos x="17" y="19"/>
              </a:cxn>
              <a:cxn ang="0">
                <a:pos x="18" y="21"/>
              </a:cxn>
              <a:cxn ang="0">
                <a:pos x="23" y="25"/>
              </a:cxn>
              <a:cxn ang="0">
                <a:pos x="24" y="25"/>
              </a:cxn>
              <a:cxn ang="0">
                <a:pos x="25" y="25"/>
              </a:cxn>
              <a:cxn ang="0">
                <a:pos x="28" y="21"/>
              </a:cxn>
              <a:cxn ang="0">
                <a:pos x="32" y="20"/>
              </a:cxn>
              <a:cxn ang="0">
                <a:pos x="36" y="24"/>
              </a:cxn>
              <a:cxn ang="0">
                <a:pos x="33" y="28"/>
              </a:cxn>
              <a:cxn ang="0">
                <a:pos x="26" y="36"/>
              </a:cxn>
              <a:cxn ang="0">
                <a:pos x="26" y="38"/>
              </a:cxn>
              <a:cxn ang="0">
                <a:pos x="27" y="39"/>
              </a:cxn>
              <a:cxn ang="0">
                <a:pos x="35" y="39"/>
              </a:cxn>
              <a:cxn ang="0">
                <a:pos x="36" y="38"/>
              </a:cxn>
              <a:cxn ang="0">
                <a:pos x="40" y="34"/>
              </a:cxn>
              <a:cxn ang="0">
                <a:pos x="47" y="24"/>
              </a:cxn>
              <a:cxn ang="0">
                <a:pos x="32" y="11"/>
              </a:cxn>
              <a:cxn ang="0">
                <a:pos x="36" y="43"/>
              </a:cxn>
              <a:cxn ang="0">
                <a:pos x="35" y="42"/>
              </a:cxn>
              <a:cxn ang="0">
                <a:pos x="27" y="42"/>
              </a:cxn>
              <a:cxn ang="0">
                <a:pos x="26" y="43"/>
              </a:cxn>
              <a:cxn ang="0">
                <a:pos x="26" y="51"/>
              </a:cxn>
              <a:cxn ang="0">
                <a:pos x="27" y="52"/>
              </a:cxn>
              <a:cxn ang="0">
                <a:pos x="35" y="52"/>
              </a:cxn>
              <a:cxn ang="0">
                <a:pos x="36" y="51"/>
              </a:cxn>
              <a:cxn ang="0">
                <a:pos x="36" y="43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2" y="11"/>
                </a:moveTo>
                <a:cubicBezTo>
                  <a:pt x="26" y="11"/>
                  <a:pt x="21" y="14"/>
                  <a:pt x="17" y="19"/>
                </a:cubicBezTo>
                <a:cubicBezTo>
                  <a:pt x="17" y="20"/>
                  <a:pt x="17" y="21"/>
                  <a:pt x="18" y="21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5"/>
                  <a:pt x="23" y="25"/>
                  <a:pt x="24" y="25"/>
                </a:cubicBezTo>
                <a:cubicBezTo>
                  <a:pt x="24" y="25"/>
                  <a:pt x="24" y="25"/>
                  <a:pt x="25" y="25"/>
                </a:cubicBezTo>
                <a:cubicBezTo>
                  <a:pt x="27" y="22"/>
                  <a:pt x="27" y="22"/>
                  <a:pt x="28" y="21"/>
                </a:cubicBezTo>
                <a:cubicBezTo>
                  <a:pt x="29" y="21"/>
                  <a:pt x="30" y="20"/>
                  <a:pt x="32" y="20"/>
                </a:cubicBezTo>
                <a:cubicBezTo>
                  <a:pt x="34" y="20"/>
                  <a:pt x="36" y="22"/>
                  <a:pt x="36" y="24"/>
                </a:cubicBezTo>
                <a:cubicBezTo>
                  <a:pt x="36" y="26"/>
                  <a:pt x="35" y="27"/>
                  <a:pt x="33" y="28"/>
                </a:cubicBezTo>
                <a:cubicBezTo>
                  <a:pt x="30" y="29"/>
                  <a:pt x="26" y="32"/>
                  <a:pt x="26" y="36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8"/>
                  <a:pt x="27" y="39"/>
                  <a:pt x="27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6" y="39"/>
                  <a:pt x="36" y="38"/>
                  <a:pt x="36" y="38"/>
                </a:cubicBezTo>
                <a:cubicBezTo>
                  <a:pt x="36" y="37"/>
                  <a:pt x="38" y="35"/>
                  <a:pt x="40" y="34"/>
                </a:cubicBezTo>
                <a:cubicBezTo>
                  <a:pt x="43" y="32"/>
                  <a:pt x="47" y="30"/>
                  <a:pt x="47" y="24"/>
                </a:cubicBezTo>
                <a:cubicBezTo>
                  <a:pt x="47" y="16"/>
                  <a:pt x="39" y="11"/>
                  <a:pt x="32" y="11"/>
                </a:cubicBezTo>
                <a:close/>
                <a:moveTo>
                  <a:pt x="36" y="43"/>
                </a:moveTo>
                <a:cubicBezTo>
                  <a:pt x="36" y="42"/>
                  <a:pt x="36" y="42"/>
                  <a:pt x="35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6" y="42"/>
                  <a:pt x="26" y="43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1"/>
                  <a:pt x="27" y="52"/>
                  <a:pt x="27" y="52"/>
                </a:cubicBezTo>
                <a:cubicBezTo>
                  <a:pt x="35" y="52"/>
                  <a:pt x="35" y="52"/>
                  <a:pt x="35" y="52"/>
                </a:cubicBezTo>
                <a:cubicBezTo>
                  <a:pt x="36" y="52"/>
                  <a:pt x="36" y="51"/>
                  <a:pt x="36" y="51"/>
                </a:cubicBezTo>
                <a:lnTo>
                  <a:pt x="36" y="4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6259057" y="3891563"/>
            <a:ext cx="3640904" cy="735161"/>
            <a:chOff x="6259057" y="3891563"/>
            <a:chExt cx="3640904" cy="735161"/>
          </a:xfrm>
        </p:grpSpPr>
        <p:sp>
          <p:nvSpPr>
            <p:cNvPr id="28" name="Freeform 27"/>
            <p:cNvSpPr>
              <a:spLocks noChangeAspect="1"/>
            </p:cNvSpPr>
            <p:nvPr/>
          </p:nvSpPr>
          <p:spPr>
            <a:xfrm rot="16200000">
              <a:off x="7711928" y="2438692"/>
              <a:ext cx="735161" cy="3640904"/>
            </a:xfrm>
            <a:custGeom>
              <a:avLst/>
              <a:gdLst>
                <a:gd name="connsiteX0" fmla="*/ 731869 w 735161"/>
                <a:gd name="connsiteY0" fmla="*/ 731520 h 3640904"/>
                <a:gd name="connsiteX1" fmla="*/ 728064 w 735161"/>
                <a:gd name="connsiteY1" fmla="*/ 731520 h 3640904"/>
                <a:gd name="connsiteX2" fmla="*/ 728064 w 735161"/>
                <a:gd name="connsiteY2" fmla="*/ 3370740 h 3640904"/>
                <a:gd name="connsiteX3" fmla="*/ 0 w 735161"/>
                <a:gd name="connsiteY3" fmla="*/ 3370740 h 3640904"/>
                <a:gd name="connsiteX4" fmla="*/ 1 w 735161"/>
                <a:gd name="connsiteY4" fmla="*/ 731519 h 3640904"/>
                <a:gd name="connsiteX5" fmla="*/ 349 w 735161"/>
                <a:gd name="connsiteY5" fmla="*/ 731519 h 3640904"/>
                <a:gd name="connsiteX6" fmla="*/ 349 w 735161"/>
                <a:gd name="connsiteY6" fmla="*/ 0 h 3640904"/>
                <a:gd name="connsiteX7" fmla="*/ 735161 w 735161"/>
                <a:gd name="connsiteY7" fmla="*/ 3370742 h 3640904"/>
                <a:gd name="connsiteX8" fmla="*/ 735161 w 735161"/>
                <a:gd name="connsiteY8" fmla="*/ 3371377 h 3640904"/>
                <a:gd name="connsiteX9" fmla="*/ 370261 w 735161"/>
                <a:gd name="connsiteY9" fmla="*/ 3640904 h 3640904"/>
                <a:gd name="connsiteX10" fmla="*/ 4501 w 735161"/>
                <a:gd name="connsiteY10" fmla="*/ 3370742 h 364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161" h="3640904">
                  <a:moveTo>
                    <a:pt x="731869" y="731520"/>
                  </a:moveTo>
                  <a:lnTo>
                    <a:pt x="728064" y="731520"/>
                  </a:lnTo>
                  <a:lnTo>
                    <a:pt x="728064" y="3370740"/>
                  </a:lnTo>
                  <a:lnTo>
                    <a:pt x="0" y="3370740"/>
                  </a:lnTo>
                  <a:lnTo>
                    <a:pt x="1" y="731519"/>
                  </a:lnTo>
                  <a:lnTo>
                    <a:pt x="349" y="731519"/>
                  </a:lnTo>
                  <a:lnTo>
                    <a:pt x="349" y="0"/>
                  </a:lnTo>
                  <a:close/>
                  <a:moveTo>
                    <a:pt x="735161" y="3370742"/>
                  </a:moveTo>
                  <a:lnTo>
                    <a:pt x="735161" y="3371377"/>
                  </a:lnTo>
                  <a:lnTo>
                    <a:pt x="370261" y="3640904"/>
                  </a:lnTo>
                  <a:lnTo>
                    <a:pt x="4501" y="3370742"/>
                  </a:lnTo>
                  <a:close/>
                </a:path>
              </a:pathLst>
            </a:custGeom>
            <a:solidFill>
              <a:srgbClr val="44546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2" name="Group 61"/>
            <p:cNvGrpSpPr>
              <a:grpSpLocks noChangeAspect="1"/>
            </p:cNvGrpSpPr>
            <p:nvPr/>
          </p:nvGrpSpPr>
          <p:grpSpPr>
            <a:xfrm>
              <a:off x="7987262" y="3983873"/>
              <a:ext cx="591253" cy="548640"/>
              <a:chOff x="4581525" y="1828800"/>
              <a:chExt cx="352425" cy="3270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>
                <a:off x="4792663" y="2054225"/>
                <a:ext cx="46038" cy="73025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4" y="13"/>
                  </a:cxn>
                  <a:cxn ang="0">
                    <a:pos x="3" y="12"/>
                  </a:cxn>
                  <a:cxn ang="0">
                    <a:pos x="3" y="12"/>
                  </a:cxn>
                  <a:cxn ang="0">
                    <a:pos x="3" y="12"/>
                  </a:cxn>
                  <a:cxn ang="0">
                    <a:pos x="3" y="12"/>
                  </a:cxn>
                  <a:cxn ang="0">
                    <a:pos x="3" y="12"/>
                  </a:cxn>
                  <a:cxn ang="0">
                    <a:pos x="2" y="12"/>
                  </a:cxn>
                  <a:cxn ang="0">
                    <a:pos x="1" y="13"/>
                  </a:cxn>
                  <a:cxn ang="0">
                    <a:pos x="1" y="14"/>
                  </a:cxn>
                  <a:cxn ang="0">
                    <a:pos x="4" y="16"/>
                  </a:cxn>
                  <a:cxn ang="0">
                    <a:pos x="4" y="17"/>
                  </a:cxn>
                  <a:cxn ang="0">
                    <a:pos x="5" y="17"/>
                  </a:cxn>
                  <a:cxn ang="0">
                    <a:pos x="6" y="17"/>
                  </a:cxn>
                  <a:cxn ang="0">
                    <a:pos x="6" y="17"/>
                  </a:cxn>
                  <a:cxn ang="0">
                    <a:pos x="6" y="16"/>
                  </a:cxn>
                  <a:cxn ang="0">
                    <a:pos x="9" y="15"/>
                  </a:cxn>
                  <a:cxn ang="0">
                    <a:pos x="10" y="11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3" y="6"/>
                  </a:cxn>
                  <a:cxn ang="0">
                    <a:pos x="4" y="4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8" y="5"/>
                  </a:cxn>
                  <a:cxn ang="0">
                    <a:pos x="8" y="5"/>
                  </a:cxn>
                  <a:cxn ang="0">
                    <a:pos x="8" y="5"/>
                  </a:cxn>
                  <a:cxn ang="0">
                    <a:pos x="9" y="5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1"/>
                  </a:cxn>
                  <a:cxn ang="0">
                    <a:pos x="2" y="3"/>
                  </a:cxn>
                  <a:cxn ang="0">
                    <a:pos x="1" y="7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7" y="11"/>
                  </a:cxn>
                  <a:cxn ang="0">
                    <a:pos x="8" y="11"/>
                  </a:cxn>
                  <a:cxn ang="0">
                    <a:pos x="7" y="13"/>
                  </a:cxn>
                  <a:cxn ang="0">
                    <a:pos x="6" y="13"/>
                  </a:cxn>
                </a:cxnLst>
                <a:rect l="0" t="0" r="r" b="b"/>
                <a:pathLst>
                  <a:path w="11" h="17">
                    <a:moveTo>
                      <a:pt x="6" y="13"/>
                    </a:moveTo>
                    <a:cubicBezTo>
                      <a:pt x="5" y="13"/>
                      <a:pt x="5" y="13"/>
                      <a:pt x="4" y="13"/>
                    </a:cubicBezTo>
                    <a:cubicBezTo>
                      <a:pt x="4" y="13"/>
                      <a:pt x="3" y="13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0" y="13"/>
                      <a:pt x="0" y="13"/>
                      <a:pt x="1" y="14"/>
                    </a:cubicBezTo>
                    <a:cubicBezTo>
                      <a:pt x="1" y="15"/>
                      <a:pt x="3" y="15"/>
                      <a:pt x="4" y="16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8" y="16"/>
                      <a:pt x="9" y="15"/>
                      <a:pt x="9" y="15"/>
                    </a:cubicBezTo>
                    <a:cubicBezTo>
                      <a:pt x="11" y="14"/>
                      <a:pt x="11" y="12"/>
                      <a:pt x="10" y="11"/>
                    </a:cubicBezTo>
                    <a:cubicBezTo>
                      <a:pt x="10" y="9"/>
                      <a:pt x="8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6"/>
                      <a:pt x="3" y="6"/>
                    </a:cubicBezTo>
                    <a:cubicBezTo>
                      <a:pt x="3" y="5"/>
                      <a:pt x="3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8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2" y="2"/>
                      <a:pt x="2" y="3"/>
                    </a:cubicBezTo>
                    <a:cubicBezTo>
                      <a:pt x="1" y="4"/>
                      <a:pt x="0" y="6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9"/>
                      <a:pt x="5" y="10"/>
                      <a:pt x="6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8" y="11"/>
                      <a:pt x="8" y="11"/>
                    </a:cubicBezTo>
                    <a:cubicBezTo>
                      <a:pt x="8" y="12"/>
                      <a:pt x="8" y="13"/>
                      <a:pt x="7" y="13"/>
                    </a:cubicBezTo>
                    <a:cubicBezTo>
                      <a:pt x="7" y="13"/>
                      <a:pt x="7" y="13"/>
                      <a:pt x="6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20"/>
              <p:cNvSpPr>
                <a:spLocks noEditPoints="1"/>
              </p:cNvSpPr>
              <p:nvPr/>
            </p:nvSpPr>
            <p:spPr bwMode="auto">
              <a:xfrm>
                <a:off x="4689475" y="2028825"/>
                <a:ext cx="244475" cy="1270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0"/>
                  </a:cxn>
                  <a:cxn ang="0">
                    <a:pos x="154" y="80"/>
                  </a:cxn>
                  <a:cxn ang="0">
                    <a:pos x="154" y="0"/>
                  </a:cxn>
                  <a:cxn ang="0">
                    <a:pos x="0" y="0"/>
                  </a:cxn>
                  <a:cxn ang="0">
                    <a:pos x="148" y="72"/>
                  </a:cxn>
                  <a:cxn ang="0">
                    <a:pos x="5" y="72"/>
                  </a:cxn>
                  <a:cxn ang="0">
                    <a:pos x="5" y="5"/>
                  </a:cxn>
                  <a:cxn ang="0">
                    <a:pos x="148" y="5"/>
                  </a:cxn>
                  <a:cxn ang="0">
                    <a:pos x="148" y="72"/>
                  </a:cxn>
                </a:cxnLst>
                <a:rect l="0" t="0" r="r" b="b"/>
                <a:pathLst>
                  <a:path w="154" h="80">
                    <a:moveTo>
                      <a:pt x="0" y="0"/>
                    </a:moveTo>
                    <a:lnTo>
                      <a:pt x="0" y="80"/>
                    </a:lnTo>
                    <a:lnTo>
                      <a:pt x="154" y="80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  <a:moveTo>
                      <a:pt x="148" y="72"/>
                    </a:moveTo>
                    <a:lnTo>
                      <a:pt x="5" y="72"/>
                    </a:lnTo>
                    <a:lnTo>
                      <a:pt x="5" y="5"/>
                    </a:lnTo>
                    <a:lnTo>
                      <a:pt x="148" y="5"/>
                    </a:lnTo>
                    <a:lnTo>
                      <a:pt x="148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 21"/>
              <p:cNvSpPr>
                <a:spLocks noEditPoints="1"/>
              </p:cNvSpPr>
              <p:nvPr/>
            </p:nvSpPr>
            <p:spPr bwMode="auto">
              <a:xfrm>
                <a:off x="4706938" y="2046288"/>
                <a:ext cx="85725" cy="88900"/>
              </a:xfrm>
              <a:custGeom>
                <a:avLst/>
                <a:gdLst/>
                <a:ahLst/>
                <a:cxnLst>
                  <a:cxn ang="0">
                    <a:pos x="3" y="21"/>
                  </a:cxn>
                  <a:cxn ang="0">
                    <a:pos x="3" y="21"/>
                  </a:cxn>
                  <a:cxn ang="0">
                    <a:pos x="19" y="21"/>
                  </a:cxn>
                  <a:cxn ang="0">
                    <a:pos x="14" y="11"/>
                  </a:cxn>
                  <a:cxn ang="0">
                    <a:pos x="20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8"/>
                  </a:cxn>
                  <a:cxn ang="0">
                    <a:pos x="1" y="18"/>
                  </a:cxn>
                  <a:cxn ang="0">
                    <a:pos x="3" y="21"/>
                  </a:cxn>
                  <a:cxn ang="0">
                    <a:pos x="6" y="9"/>
                  </a:cxn>
                  <a:cxn ang="0">
                    <a:pos x="9" y="11"/>
                  </a:cxn>
                  <a:cxn ang="0">
                    <a:pos x="6" y="13"/>
                  </a:cxn>
                  <a:cxn ang="0">
                    <a:pos x="4" y="11"/>
                  </a:cxn>
                  <a:cxn ang="0">
                    <a:pos x="6" y="9"/>
                  </a:cxn>
                </a:cxnLst>
                <a:rect l="0" t="0" r="r" b="b"/>
                <a:pathLst>
                  <a:path w="20" h="21">
                    <a:moveTo>
                      <a:pt x="3" y="21"/>
                    </a:moveTo>
                    <a:cubicBezTo>
                      <a:pt x="3" y="21"/>
                      <a:pt x="3" y="21"/>
                      <a:pt x="3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19"/>
                      <a:pt x="14" y="15"/>
                      <a:pt x="14" y="11"/>
                    </a:cubicBezTo>
                    <a:cubicBezTo>
                      <a:pt x="14" y="6"/>
                      <a:pt x="16" y="2"/>
                      <a:pt x="2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3"/>
                      <a:pt x="2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2" y="18"/>
                      <a:pt x="3" y="19"/>
                      <a:pt x="3" y="21"/>
                    </a:cubicBezTo>
                    <a:close/>
                    <a:moveTo>
                      <a:pt x="6" y="9"/>
                    </a:moveTo>
                    <a:cubicBezTo>
                      <a:pt x="8" y="9"/>
                      <a:pt x="9" y="10"/>
                      <a:pt x="9" y="11"/>
                    </a:cubicBezTo>
                    <a:cubicBezTo>
                      <a:pt x="9" y="12"/>
                      <a:pt x="8" y="13"/>
                      <a:pt x="6" y="13"/>
                    </a:cubicBezTo>
                    <a:cubicBezTo>
                      <a:pt x="5" y="13"/>
                      <a:pt x="4" y="12"/>
                      <a:pt x="4" y="11"/>
                    </a:cubicBezTo>
                    <a:cubicBezTo>
                      <a:pt x="4" y="10"/>
                      <a:pt x="5" y="9"/>
                      <a:pt x="6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 22"/>
              <p:cNvSpPr>
                <a:spLocks noEditPoints="1"/>
              </p:cNvSpPr>
              <p:nvPr/>
            </p:nvSpPr>
            <p:spPr bwMode="auto">
              <a:xfrm>
                <a:off x="4838700" y="2046288"/>
                <a:ext cx="77788" cy="88900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" y="21"/>
                  </a:cxn>
                  <a:cxn ang="0">
                    <a:pos x="15" y="21"/>
                  </a:cxn>
                  <a:cxn ang="0">
                    <a:pos x="15" y="21"/>
                  </a:cxn>
                  <a:cxn ang="0">
                    <a:pos x="17" y="18"/>
                  </a:cxn>
                  <a:cxn ang="0">
                    <a:pos x="18" y="18"/>
                  </a:cxn>
                  <a:cxn ang="0">
                    <a:pos x="18" y="4"/>
                  </a:cxn>
                  <a:cxn ang="0">
                    <a:pos x="17" y="4"/>
                  </a:cxn>
                  <a:cxn ang="0">
                    <a:pos x="15" y="1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6" y="11"/>
                  </a:cxn>
                  <a:cxn ang="0">
                    <a:pos x="11" y="9"/>
                  </a:cxn>
                  <a:cxn ang="0">
                    <a:pos x="14" y="11"/>
                  </a:cxn>
                  <a:cxn ang="0">
                    <a:pos x="11" y="13"/>
                  </a:cxn>
                  <a:cxn ang="0">
                    <a:pos x="9" y="11"/>
                  </a:cxn>
                  <a:cxn ang="0">
                    <a:pos x="11" y="9"/>
                  </a:cxn>
                </a:cxnLst>
                <a:rect l="0" t="0" r="r" b="b"/>
                <a:pathLst>
                  <a:path w="18" h="21">
                    <a:moveTo>
                      <a:pt x="6" y="11"/>
                    </a:moveTo>
                    <a:cubicBezTo>
                      <a:pt x="6" y="15"/>
                      <a:pt x="4" y="19"/>
                      <a:pt x="1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9"/>
                      <a:pt x="16" y="18"/>
                      <a:pt x="17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5" y="3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2"/>
                      <a:pt x="6" y="6"/>
                      <a:pt x="6" y="11"/>
                    </a:cubicBezTo>
                    <a:close/>
                    <a:moveTo>
                      <a:pt x="11" y="9"/>
                    </a:moveTo>
                    <a:cubicBezTo>
                      <a:pt x="13" y="9"/>
                      <a:pt x="14" y="10"/>
                      <a:pt x="14" y="11"/>
                    </a:cubicBezTo>
                    <a:cubicBezTo>
                      <a:pt x="14" y="12"/>
                      <a:pt x="13" y="13"/>
                      <a:pt x="11" y="13"/>
                    </a:cubicBezTo>
                    <a:cubicBezTo>
                      <a:pt x="10" y="13"/>
                      <a:pt x="9" y="12"/>
                      <a:pt x="9" y="11"/>
                    </a:cubicBezTo>
                    <a:cubicBezTo>
                      <a:pt x="9" y="10"/>
                      <a:pt x="10" y="9"/>
                      <a:pt x="11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 23"/>
              <p:cNvSpPr>
                <a:spLocks/>
              </p:cNvSpPr>
              <p:nvPr/>
            </p:nvSpPr>
            <p:spPr bwMode="auto">
              <a:xfrm>
                <a:off x="4581525" y="1981200"/>
                <a:ext cx="73025" cy="73025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0" y="0"/>
                  </a:cxn>
                  <a:cxn ang="0">
                    <a:pos x="6" y="17"/>
                  </a:cxn>
                  <a:cxn ang="0">
                    <a:pos x="17" y="14"/>
                  </a:cxn>
                  <a:cxn ang="0">
                    <a:pos x="15" y="0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6"/>
                      <a:pt x="3" y="12"/>
                      <a:pt x="6" y="17"/>
                    </a:cubicBezTo>
                    <a:cubicBezTo>
                      <a:pt x="9" y="16"/>
                      <a:pt x="13" y="15"/>
                      <a:pt x="17" y="14"/>
                    </a:cubicBezTo>
                    <a:cubicBezTo>
                      <a:pt x="16" y="10"/>
                      <a:pt x="15" y="5"/>
                      <a:pt x="1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 24"/>
              <p:cNvSpPr>
                <a:spLocks/>
              </p:cNvSpPr>
              <p:nvPr/>
            </p:nvSpPr>
            <p:spPr bwMode="auto">
              <a:xfrm>
                <a:off x="4581525" y="1892300"/>
                <a:ext cx="73025" cy="73025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6" y="0"/>
                  </a:cxn>
                  <a:cxn ang="0">
                    <a:pos x="0" y="17"/>
                  </a:cxn>
                  <a:cxn ang="0">
                    <a:pos x="15" y="17"/>
                  </a:cxn>
                  <a:cxn ang="0">
                    <a:pos x="17" y="3"/>
                  </a:cxn>
                </a:cxnLst>
                <a:rect l="0" t="0" r="r" b="b"/>
                <a:pathLst>
                  <a:path w="17" h="17">
                    <a:moveTo>
                      <a:pt x="17" y="3"/>
                    </a:moveTo>
                    <a:cubicBezTo>
                      <a:pt x="13" y="2"/>
                      <a:pt x="9" y="1"/>
                      <a:pt x="6" y="0"/>
                    </a:cubicBezTo>
                    <a:cubicBezTo>
                      <a:pt x="3" y="5"/>
                      <a:pt x="1" y="11"/>
                      <a:pt x="0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2"/>
                      <a:pt x="16" y="7"/>
                      <a:pt x="17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 25"/>
              <p:cNvSpPr>
                <a:spLocks/>
              </p:cNvSpPr>
              <p:nvPr/>
            </p:nvSpPr>
            <p:spPr bwMode="auto">
              <a:xfrm>
                <a:off x="4616450" y="2058988"/>
                <a:ext cx="60325" cy="508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2"/>
                  </a:cxn>
                  <a:cxn ang="0">
                    <a:pos x="14" y="12"/>
                  </a:cxn>
                  <a:cxn ang="0">
                    <a:pos x="14" y="9"/>
                  </a:cxn>
                  <a:cxn ang="0">
                    <a:pos x="12" y="6"/>
                  </a:cxn>
                  <a:cxn ang="0">
                    <a:pos x="10" y="0"/>
                  </a:cxn>
                </a:cxnLst>
                <a:rect l="0" t="0" r="r" b="b"/>
                <a:pathLst>
                  <a:path w="14" h="12">
                    <a:moveTo>
                      <a:pt x="10" y="0"/>
                    </a:moveTo>
                    <a:cubicBezTo>
                      <a:pt x="7" y="1"/>
                      <a:pt x="4" y="1"/>
                      <a:pt x="0" y="2"/>
                    </a:cubicBezTo>
                    <a:cubicBezTo>
                      <a:pt x="4" y="7"/>
                      <a:pt x="9" y="10"/>
                      <a:pt x="14" y="12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4"/>
                      <a:pt x="11" y="2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 26"/>
              <p:cNvSpPr>
                <a:spLocks/>
              </p:cNvSpPr>
              <p:nvPr/>
            </p:nvSpPr>
            <p:spPr bwMode="auto">
              <a:xfrm>
                <a:off x="4813300" y="1981200"/>
                <a:ext cx="68263" cy="39687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4" y="9"/>
                  </a:cxn>
                  <a:cxn ang="0">
                    <a:pos x="16" y="0"/>
                  </a:cxn>
                  <a:cxn ang="0">
                    <a:pos x="1" y="0"/>
                  </a:cxn>
                  <a:cxn ang="0">
                    <a:pos x="0" y="9"/>
                  </a:cxn>
                </a:cxnLst>
                <a:rect l="0" t="0" r="r" b="b"/>
                <a:pathLst>
                  <a:path w="16" h="9">
                    <a:moveTo>
                      <a:pt x="0" y="9"/>
                    </a:moveTo>
                    <a:cubicBezTo>
                      <a:pt x="14" y="9"/>
                      <a:pt x="14" y="9"/>
                      <a:pt x="14" y="9"/>
                    </a:cubicBezTo>
                    <a:cubicBezTo>
                      <a:pt x="15" y="6"/>
                      <a:pt x="15" y="3"/>
                      <a:pt x="1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0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 27"/>
              <p:cNvSpPr>
                <a:spLocks/>
              </p:cNvSpPr>
              <p:nvPr/>
            </p:nvSpPr>
            <p:spPr bwMode="auto">
              <a:xfrm>
                <a:off x="4765675" y="1828800"/>
                <a:ext cx="82550" cy="58737"/>
              </a:xfrm>
              <a:custGeom>
                <a:avLst/>
                <a:gdLst/>
                <a:ahLst/>
                <a:cxnLst>
                  <a:cxn ang="0">
                    <a:pos x="7" y="9"/>
                  </a:cxn>
                  <a:cxn ang="0">
                    <a:pos x="9" y="14"/>
                  </a:cxn>
                  <a:cxn ang="0">
                    <a:pos x="19" y="12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7" y="9"/>
                  </a:cxn>
                </a:cxnLst>
                <a:rect l="0" t="0" r="r" b="b"/>
                <a:pathLst>
                  <a:path w="19" h="14">
                    <a:moveTo>
                      <a:pt x="7" y="9"/>
                    </a:moveTo>
                    <a:cubicBezTo>
                      <a:pt x="7" y="10"/>
                      <a:pt x="8" y="12"/>
                      <a:pt x="9" y="14"/>
                    </a:cubicBezTo>
                    <a:cubicBezTo>
                      <a:pt x="12" y="14"/>
                      <a:pt x="16" y="13"/>
                      <a:pt x="19" y="12"/>
                    </a:cubicBezTo>
                    <a:cubicBezTo>
                      <a:pt x="14" y="6"/>
                      <a:pt x="7" y="2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3"/>
                      <a:pt x="5" y="5"/>
                      <a:pt x="7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 28"/>
              <p:cNvSpPr>
                <a:spLocks/>
              </p:cNvSpPr>
              <p:nvPr/>
            </p:nvSpPr>
            <p:spPr bwMode="auto">
              <a:xfrm>
                <a:off x="4616450" y="1828800"/>
                <a:ext cx="80963" cy="58737"/>
              </a:xfrm>
              <a:custGeom>
                <a:avLst/>
                <a:gdLst/>
                <a:ahLst/>
                <a:cxnLst>
                  <a:cxn ang="0">
                    <a:pos x="10" y="14"/>
                  </a:cxn>
                  <a:cxn ang="0">
                    <a:pos x="19" y="1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10" y="14"/>
                  </a:cxn>
                </a:cxnLst>
                <a:rect l="0" t="0" r="r" b="b"/>
                <a:pathLst>
                  <a:path w="19" h="14">
                    <a:moveTo>
                      <a:pt x="10" y="14"/>
                    </a:moveTo>
                    <a:cubicBezTo>
                      <a:pt x="12" y="8"/>
                      <a:pt x="15" y="4"/>
                      <a:pt x="19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2" y="2"/>
                      <a:pt x="5" y="6"/>
                      <a:pt x="0" y="12"/>
                    </a:cubicBezTo>
                    <a:cubicBezTo>
                      <a:pt x="3" y="13"/>
                      <a:pt x="7" y="14"/>
                      <a:pt x="10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 29"/>
              <p:cNvSpPr>
                <a:spLocks/>
              </p:cNvSpPr>
              <p:nvPr/>
            </p:nvSpPr>
            <p:spPr bwMode="auto">
              <a:xfrm>
                <a:off x="4808538" y="1892300"/>
                <a:ext cx="73025" cy="73025"/>
              </a:xfrm>
              <a:custGeom>
                <a:avLst/>
                <a:gdLst/>
                <a:ahLst/>
                <a:cxnLst>
                  <a:cxn ang="0">
                    <a:pos x="2" y="17"/>
                  </a:cxn>
                  <a:cxn ang="0">
                    <a:pos x="17" y="17"/>
                  </a:cxn>
                  <a:cxn ang="0">
                    <a:pos x="11" y="0"/>
                  </a:cxn>
                  <a:cxn ang="0">
                    <a:pos x="0" y="3"/>
                  </a:cxn>
                  <a:cxn ang="0">
                    <a:pos x="2" y="17"/>
                  </a:cxn>
                </a:cxnLst>
                <a:rect l="0" t="0" r="r" b="b"/>
                <a:pathLst>
                  <a:path w="17" h="17">
                    <a:moveTo>
                      <a:pt x="2" y="17"/>
                    </a:move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1"/>
                      <a:pt x="14" y="5"/>
                      <a:pt x="11" y="0"/>
                    </a:cubicBezTo>
                    <a:cubicBezTo>
                      <a:pt x="8" y="1"/>
                      <a:pt x="4" y="2"/>
                      <a:pt x="0" y="3"/>
                    </a:cubicBezTo>
                    <a:cubicBezTo>
                      <a:pt x="1" y="7"/>
                      <a:pt x="2" y="12"/>
                      <a:pt x="2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30"/>
              <p:cNvSpPr>
                <a:spLocks/>
              </p:cNvSpPr>
              <p:nvPr/>
            </p:nvSpPr>
            <p:spPr bwMode="auto">
              <a:xfrm>
                <a:off x="4740275" y="1836738"/>
                <a:ext cx="47625" cy="60325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11" y="13"/>
                  </a:cxn>
                  <a:cxn ang="0">
                    <a:pos x="4" y="2"/>
                  </a:cxn>
                </a:cxnLst>
                <a:rect l="0" t="0" r="r" b="b"/>
                <a:pathLst>
                  <a:path w="11" h="14">
                    <a:moveTo>
                      <a:pt x="4" y="2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" y="14"/>
                      <a:pt x="7" y="13"/>
                      <a:pt x="11" y="13"/>
                    </a:cubicBezTo>
                    <a:cubicBezTo>
                      <a:pt x="9" y="8"/>
                      <a:pt x="6" y="4"/>
                      <a:pt x="4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 31"/>
              <p:cNvSpPr>
                <a:spLocks/>
              </p:cNvSpPr>
              <p:nvPr/>
            </p:nvSpPr>
            <p:spPr bwMode="auto">
              <a:xfrm>
                <a:off x="4664075" y="1981200"/>
                <a:ext cx="58738" cy="55562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0"/>
                  </a:cxn>
                  <a:cxn ang="0">
                    <a:pos x="2" y="13"/>
                  </a:cxn>
                  <a:cxn ang="0">
                    <a:pos x="3" y="13"/>
                  </a:cxn>
                  <a:cxn ang="0">
                    <a:pos x="3" y="9"/>
                  </a:cxn>
                  <a:cxn ang="0">
                    <a:pos x="14" y="9"/>
                  </a:cxn>
                  <a:cxn ang="0">
                    <a:pos x="14" y="0"/>
                  </a:cxn>
                </a:cxnLst>
                <a:rect l="0" t="0" r="r" b="b"/>
                <a:pathLst>
                  <a:path w="14" h="13">
                    <a:moveTo>
                      <a:pt x="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1" y="9"/>
                      <a:pt x="2" y="13"/>
                    </a:cubicBezTo>
                    <a:cubicBezTo>
                      <a:pt x="2" y="13"/>
                      <a:pt x="3" y="13"/>
                      <a:pt x="3" y="13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4" y="9"/>
                      <a:pt x="14" y="9"/>
                      <a:pt x="14" y="9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 32"/>
              <p:cNvSpPr>
                <a:spLocks/>
              </p:cNvSpPr>
              <p:nvPr/>
            </p:nvSpPr>
            <p:spPr bwMode="auto">
              <a:xfrm>
                <a:off x="4664075" y="1909763"/>
                <a:ext cx="58738" cy="55562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14" y="13"/>
                  </a:cxn>
                  <a:cxn ang="0">
                    <a:pos x="14" y="1"/>
                  </a:cxn>
                  <a:cxn ang="0">
                    <a:pos x="2" y="0"/>
                  </a:cxn>
                  <a:cxn ang="0">
                    <a:pos x="0" y="13"/>
                  </a:cxn>
                </a:cxnLst>
                <a:rect l="0" t="0" r="r" b="b"/>
                <a:pathLst>
                  <a:path w="14" h="13">
                    <a:moveTo>
                      <a:pt x="0" y="13"/>
                    </a:move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0" y="1"/>
                      <a:pt x="6" y="0"/>
                      <a:pt x="2" y="0"/>
                    </a:cubicBezTo>
                    <a:cubicBezTo>
                      <a:pt x="1" y="4"/>
                      <a:pt x="0" y="8"/>
                      <a:pt x="0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Freeform 33"/>
              <p:cNvSpPr>
                <a:spLocks/>
              </p:cNvSpPr>
              <p:nvPr/>
            </p:nvSpPr>
            <p:spPr bwMode="auto">
              <a:xfrm>
                <a:off x="4676775" y="1836738"/>
                <a:ext cx="46038" cy="603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11" y="14"/>
                  </a:cxn>
                  <a:cxn ang="0">
                    <a:pos x="11" y="0"/>
                  </a:cxn>
                  <a:cxn ang="0">
                    <a:pos x="7" y="2"/>
                  </a:cxn>
                  <a:cxn ang="0">
                    <a:pos x="2" y="9"/>
                  </a:cxn>
                  <a:cxn ang="0">
                    <a:pos x="0" y="13"/>
                  </a:cxn>
                </a:cxnLst>
                <a:rect l="0" t="0" r="r" b="b"/>
                <a:pathLst>
                  <a:path w="11" h="14">
                    <a:moveTo>
                      <a:pt x="0" y="13"/>
                    </a:moveTo>
                    <a:cubicBezTo>
                      <a:pt x="4" y="13"/>
                      <a:pt x="7" y="14"/>
                      <a:pt x="11" y="1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1"/>
                      <a:pt x="7" y="2"/>
                    </a:cubicBezTo>
                    <a:cubicBezTo>
                      <a:pt x="5" y="3"/>
                      <a:pt x="4" y="6"/>
                      <a:pt x="2" y="9"/>
                    </a:cubicBezTo>
                    <a:cubicBezTo>
                      <a:pt x="1" y="10"/>
                      <a:pt x="1" y="11"/>
                      <a:pt x="0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 34"/>
              <p:cNvSpPr>
                <a:spLocks/>
              </p:cNvSpPr>
              <p:nvPr/>
            </p:nvSpPr>
            <p:spPr bwMode="auto">
              <a:xfrm>
                <a:off x="4740275" y="1909763"/>
                <a:ext cx="60325" cy="5556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1"/>
                  </a:cxn>
                  <a:cxn ang="0">
                    <a:pos x="0" y="13"/>
                  </a:cxn>
                  <a:cxn ang="0">
                    <a:pos x="14" y="13"/>
                  </a:cxn>
                  <a:cxn ang="0">
                    <a:pos x="12" y="0"/>
                  </a:cxn>
                </a:cxnLst>
                <a:rect l="0" t="0" r="r" b="b"/>
                <a:pathLst>
                  <a:path w="14" h="13">
                    <a:moveTo>
                      <a:pt x="12" y="0"/>
                    </a:moveTo>
                    <a:cubicBezTo>
                      <a:pt x="8" y="0"/>
                      <a:pt x="4" y="1"/>
                      <a:pt x="0" y="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8"/>
                      <a:pt x="13" y="4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Freeform 35"/>
              <p:cNvSpPr>
                <a:spLocks/>
              </p:cNvSpPr>
              <p:nvPr/>
            </p:nvSpPr>
            <p:spPr bwMode="auto">
              <a:xfrm>
                <a:off x="4740275" y="1981200"/>
                <a:ext cx="60325" cy="39687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13" y="9"/>
                  </a:cxn>
                  <a:cxn ang="0">
                    <a:pos x="14" y="0"/>
                  </a:cxn>
                </a:cxnLst>
                <a:rect l="0" t="0" r="r" b="b"/>
                <a:pathLst>
                  <a:path w="14" h="9">
                    <a:moveTo>
                      <a:pt x="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6"/>
                      <a:pt x="14" y="3"/>
                      <a:pt x="1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6259058" y="2933351"/>
            <a:ext cx="3640903" cy="721305"/>
            <a:chOff x="6259058" y="2933351"/>
            <a:chExt cx="3640903" cy="721305"/>
          </a:xfrm>
        </p:grpSpPr>
        <p:sp>
          <p:nvSpPr>
            <p:cNvPr id="31" name="Freeform 30"/>
            <p:cNvSpPr>
              <a:spLocks noChangeAspect="1"/>
            </p:cNvSpPr>
            <p:nvPr/>
          </p:nvSpPr>
          <p:spPr>
            <a:xfrm rot="10800000">
              <a:off x="6259058" y="2933351"/>
              <a:ext cx="3640903" cy="721305"/>
            </a:xfrm>
            <a:custGeom>
              <a:avLst/>
              <a:gdLst>
                <a:gd name="connsiteX0" fmla="*/ 2909383 w 3640903"/>
                <a:gd name="connsiteY0" fmla="*/ 721305 h 721305"/>
                <a:gd name="connsiteX1" fmla="*/ 270162 w 3640903"/>
                <a:gd name="connsiteY1" fmla="*/ 721305 h 721305"/>
                <a:gd name="connsiteX2" fmla="*/ 270162 w 3640903"/>
                <a:gd name="connsiteY2" fmla="*/ 703640 h 721305"/>
                <a:gd name="connsiteX3" fmla="*/ 0 w 3640903"/>
                <a:gd name="connsiteY3" fmla="*/ 337880 h 721305"/>
                <a:gd name="connsiteX4" fmla="*/ 249569 w 3640903"/>
                <a:gd name="connsiteY4" fmla="*/ 0 h 721305"/>
                <a:gd name="connsiteX5" fmla="*/ 2919599 w 3640903"/>
                <a:gd name="connsiteY5" fmla="*/ 0 h 721305"/>
                <a:gd name="connsiteX6" fmla="*/ 3640903 w 3640903"/>
                <a:gd name="connsiteY6" fmla="*/ 721304 h 721305"/>
                <a:gd name="connsiteX7" fmla="*/ 2909383 w 3640903"/>
                <a:gd name="connsiteY7" fmla="*/ 721304 h 72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0903" h="721305">
                  <a:moveTo>
                    <a:pt x="2909383" y="721305"/>
                  </a:moveTo>
                  <a:lnTo>
                    <a:pt x="270162" y="721305"/>
                  </a:lnTo>
                  <a:lnTo>
                    <a:pt x="270162" y="703640"/>
                  </a:lnTo>
                  <a:lnTo>
                    <a:pt x="0" y="337880"/>
                  </a:lnTo>
                  <a:lnTo>
                    <a:pt x="249569" y="0"/>
                  </a:lnTo>
                  <a:lnTo>
                    <a:pt x="2919599" y="0"/>
                  </a:lnTo>
                  <a:lnTo>
                    <a:pt x="3640903" y="721304"/>
                  </a:lnTo>
                  <a:lnTo>
                    <a:pt x="2909383" y="721304"/>
                  </a:lnTo>
                  <a:close/>
                </a:path>
              </a:pathLst>
            </a:custGeom>
            <a:solidFill>
              <a:srgbClr val="5C9AD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1"/>
            <p:cNvSpPr>
              <a:spLocks noChangeAspect="1" noEditPoints="1"/>
            </p:cNvSpPr>
            <p:nvPr/>
          </p:nvSpPr>
          <p:spPr bwMode="auto">
            <a:xfrm>
              <a:off x="7981903" y="3018020"/>
              <a:ext cx="596612" cy="551967"/>
            </a:xfrm>
            <a:custGeom>
              <a:avLst/>
              <a:gdLst/>
              <a:ahLst/>
              <a:cxnLst>
                <a:cxn ang="0">
                  <a:pos x="39" y="36"/>
                </a:cxn>
                <a:cxn ang="0">
                  <a:pos x="41" y="44"/>
                </a:cxn>
                <a:cxn ang="0">
                  <a:pos x="35" y="50"/>
                </a:cxn>
                <a:cxn ang="0">
                  <a:pos x="27" y="53"/>
                </a:cxn>
                <a:cxn ang="0">
                  <a:pos x="18" y="53"/>
                </a:cxn>
                <a:cxn ang="0">
                  <a:pos x="11" y="50"/>
                </a:cxn>
                <a:cxn ang="0">
                  <a:pos x="4" y="44"/>
                </a:cxn>
                <a:cxn ang="0">
                  <a:pos x="6" y="36"/>
                </a:cxn>
                <a:cxn ang="0">
                  <a:pos x="0" y="28"/>
                </a:cxn>
                <a:cxn ang="0">
                  <a:pos x="7" y="23"/>
                </a:cxn>
                <a:cxn ang="0">
                  <a:pos x="4" y="18"/>
                </a:cxn>
                <a:cxn ang="0">
                  <a:pos x="15" y="16"/>
                </a:cxn>
                <a:cxn ang="0">
                  <a:pos x="19" y="8"/>
                </a:cxn>
                <a:cxn ang="0">
                  <a:pos x="28" y="15"/>
                </a:cxn>
                <a:cxn ang="0">
                  <a:pos x="35" y="12"/>
                </a:cxn>
                <a:cxn ang="0">
                  <a:pos x="41" y="19"/>
                </a:cxn>
                <a:cxn ang="0">
                  <a:pos x="45" y="27"/>
                </a:cxn>
                <a:cxn ang="0">
                  <a:pos x="23" y="22"/>
                </a:cxn>
                <a:cxn ang="0">
                  <a:pos x="32" y="31"/>
                </a:cxn>
                <a:cxn ang="0">
                  <a:pos x="63" y="16"/>
                </a:cxn>
                <a:cxn ang="0">
                  <a:pos x="64" y="24"/>
                </a:cxn>
                <a:cxn ang="0">
                  <a:pos x="55" y="22"/>
                </a:cxn>
                <a:cxn ang="0">
                  <a:pos x="46" y="24"/>
                </a:cxn>
                <a:cxn ang="0">
                  <a:pos x="46" y="16"/>
                </a:cxn>
                <a:cxn ang="0">
                  <a:pos x="46" y="9"/>
                </a:cxn>
                <a:cxn ang="0">
                  <a:pos x="46" y="2"/>
                </a:cxn>
                <a:cxn ang="0">
                  <a:pos x="55" y="4"/>
                </a:cxn>
                <a:cxn ang="0">
                  <a:pos x="59" y="0"/>
                </a:cxn>
                <a:cxn ang="0">
                  <a:pos x="62" y="7"/>
                </a:cxn>
                <a:cxn ang="0">
                  <a:pos x="68" y="15"/>
                </a:cxn>
                <a:cxn ang="0">
                  <a:pos x="62" y="55"/>
                </a:cxn>
                <a:cxn ang="0">
                  <a:pos x="59" y="63"/>
                </a:cxn>
                <a:cxn ang="0">
                  <a:pos x="54" y="59"/>
                </a:cxn>
                <a:cxn ang="0">
                  <a:pos x="45" y="60"/>
                </a:cxn>
                <a:cxn ang="0">
                  <a:pos x="41" y="52"/>
                </a:cxn>
                <a:cxn ang="0">
                  <a:pos x="47" y="44"/>
                </a:cxn>
                <a:cxn ang="0">
                  <a:pos x="50" y="36"/>
                </a:cxn>
                <a:cxn ang="0">
                  <a:pos x="56" y="40"/>
                </a:cxn>
                <a:cxn ang="0">
                  <a:pos x="64" y="39"/>
                </a:cxn>
                <a:cxn ang="0">
                  <a:pos x="63" y="46"/>
                </a:cxn>
                <a:cxn ang="0">
                  <a:pos x="55" y="8"/>
                </a:cxn>
                <a:cxn ang="0">
                  <a:pos x="59" y="13"/>
                </a:cxn>
                <a:cxn ang="0">
                  <a:pos x="50" y="49"/>
                </a:cxn>
                <a:cxn ang="0">
                  <a:pos x="55" y="45"/>
                </a:cxn>
              </a:cxnLst>
              <a:rect l="0" t="0" r="r" b="b"/>
              <a:pathLst>
                <a:path w="68" h="63">
                  <a:moveTo>
                    <a:pt x="45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8" y="38"/>
                    <a:pt x="38" y="39"/>
                  </a:cubicBezTo>
                  <a:cubicBezTo>
                    <a:pt x="39" y="41"/>
                    <a:pt x="40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4"/>
                    <a:pt x="41" y="44"/>
                    <a:pt x="41" y="45"/>
                  </a:cubicBezTo>
                  <a:cubicBezTo>
                    <a:pt x="40" y="46"/>
                    <a:pt x="36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47"/>
                    <a:pt x="29" y="47"/>
                    <a:pt x="28" y="48"/>
                  </a:cubicBezTo>
                  <a:cubicBezTo>
                    <a:pt x="28" y="49"/>
                    <a:pt x="27" y="51"/>
                    <a:pt x="27" y="53"/>
                  </a:cubicBezTo>
                  <a:cubicBezTo>
                    <a:pt x="27" y="54"/>
                    <a:pt x="26" y="54"/>
                    <a:pt x="26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8" y="54"/>
                    <a:pt x="18" y="5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9" y="50"/>
                    <a:pt x="9" y="50"/>
                  </a:cubicBezTo>
                  <a:cubicBezTo>
                    <a:pt x="8" y="49"/>
                    <a:pt x="4" y="45"/>
                    <a:pt x="4" y="44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5" y="42"/>
                    <a:pt x="6" y="41"/>
                    <a:pt x="7" y="39"/>
                  </a:cubicBezTo>
                  <a:cubicBezTo>
                    <a:pt x="7" y="38"/>
                    <a:pt x="6" y="37"/>
                    <a:pt x="6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7" y="24"/>
                    <a:pt x="7" y="23"/>
                  </a:cubicBezTo>
                  <a:cubicBezTo>
                    <a:pt x="6" y="22"/>
                    <a:pt x="5" y="20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9" y="12"/>
                    <a:pt x="10" y="12"/>
                  </a:cubicBezTo>
                  <a:cubicBezTo>
                    <a:pt x="10" y="12"/>
                    <a:pt x="10" y="12"/>
                    <a:pt x="11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7" y="15"/>
                  </a:cubicBezTo>
                  <a:cubicBezTo>
                    <a:pt x="18" y="13"/>
                    <a:pt x="18" y="11"/>
                    <a:pt x="18" y="9"/>
                  </a:cubicBezTo>
                  <a:cubicBezTo>
                    <a:pt x="18" y="9"/>
                    <a:pt x="19" y="8"/>
                    <a:pt x="19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9"/>
                    <a:pt x="27" y="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5"/>
                    <a:pt x="30" y="15"/>
                    <a:pt x="31" y="1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7" y="13"/>
                    <a:pt x="41" y="17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0"/>
                    <a:pt x="39" y="22"/>
                    <a:pt x="38" y="23"/>
                  </a:cubicBezTo>
                  <a:cubicBezTo>
                    <a:pt x="38" y="24"/>
                    <a:pt x="39" y="25"/>
                    <a:pt x="39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8"/>
                  </a:cubicBezTo>
                  <a:lnTo>
                    <a:pt x="45" y="35"/>
                  </a:lnTo>
                  <a:close/>
                  <a:moveTo>
                    <a:pt x="23" y="22"/>
                  </a:moveTo>
                  <a:cubicBezTo>
                    <a:pt x="18" y="22"/>
                    <a:pt x="13" y="26"/>
                    <a:pt x="13" y="31"/>
                  </a:cubicBezTo>
                  <a:cubicBezTo>
                    <a:pt x="13" y="36"/>
                    <a:pt x="18" y="40"/>
                    <a:pt x="23" y="40"/>
                  </a:cubicBezTo>
                  <a:cubicBezTo>
                    <a:pt x="28" y="40"/>
                    <a:pt x="32" y="36"/>
                    <a:pt x="32" y="31"/>
                  </a:cubicBezTo>
                  <a:cubicBezTo>
                    <a:pt x="32" y="26"/>
                    <a:pt x="28" y="22"/>
                    <a:pt x="23" y="22"/>
                  </a:cubicBezTo>
                  <a:close/>
                  <a:moveTo>
                    <a:pt x="68" y="15"/>
                  </a:moveTo>
                  <a:cubicBezTo>
                    <a:pt x="68" y="16"/>
                    <a:pt x="64" y="16"/>
                    <a:pt x="63" y="16"/>
                  </a:cubicBezTo>
                  <a:cubicBezTo>
                    <a:pt x="63" y="17"/>
                    <a:pt x="62" y="18"/>
                    <a:pt x="62" y="18"/>
                  </a:cubicBezTo>
                  <a:cubicBezTo>
                    <a:pt x="62" y="19"/>
                    <a:pt x="64" y="23"/>
                    <a:pt x="64" y="23"/>
                  </a:cubicBezTo>
                  <a:cubicBezTo>
                    <a:pt x="64" y="23"/>
                    <a:pt x="64" y="23"/>
                    <a:pt x="64" y="24"/>
                  </a:cubicBezTo>
                  <a:cubicBezTo>
                    <a:pt x="63" y="24"/>
                    <a:pt x="59" y="26"/>
                    <a:pt x="59" y="26"/>
                  </a:cubicBezTo>
                  <a:cubicBezTo>
                    <a:pt x="59" y="26"/>
                    <a:pt x="56" y="22"/>
                    <a:pt x="56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0" y="26"/>
                    <a:pt x="50" y="26"/>
                  </a:cubicBezTo>
                  <a:cubicBezTo>
                    <a:pt x="50" y="26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7" y="19"/>
                    <a:pt x="47" y="18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5" y="16"/>
                    <a:pt x="41" y="16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5" y="9"/>
                    <a:pt x="46" y="9"/>
                  </a:cubicBezTo>
                  <a:cubicBezTo>
                    <a:pt x="46" y="9"/>
                    <a:pt x="47" y="8"/>
                    <a:pt x="47" y="7"/>
                  </a:cubicBezTo>
                  <a:cubicBezTo>
                    <a:pt x="47" y="7"/>
                    <a:pt x="45" y="3"/>
                    <a:pt x="45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2"/>
                    <a:pt x="50" y="0"/>
                    <a:pt x="50" y="0"/>
                  </a:cubicBezTo>
                  <a:cubicBezTo>
                    <a:pt x="50" y="0"/>
                    <a:pt x="53" y="3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5" y="4"/>
                    <a:pt x="56" y="4"/>
                  </a:cubicBezTo>
                  <a:cubicBezTo>
                    <a:pt x="57" y="2"/>
                    <a:pt x="58" y="1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2" y="7"/>
                    <a:pt x="62" y="7"/>
                  </a:cubicBezTo>
                  <a:cubicBezTo>
                    <a:pt x="62" y="8"/>
                    <a:pt x="63" y="9"/>
                    <a:pt x="63" y="9"/>
                  </a:cubicBezTo>
                  <a:cubicBezTo>
                    <a:pt x="64" y="9"/>
                    <a:pt x="68" y="10"/>
                    <a:pt x="68" y="10"/>
                  </a:cubicBezTo>
                  <a:lnTo>
                    <a:pt x="68" y="15"/>
                  </a:lnTo>
                  <a:close/>
                  <a:moveTo>
                    <a:pt x="68" y="52"/>
                  </a:moveTo>
                  <a:cubicBezTo>
                    <a:pt x="68" y="52"/>
                    <a:pt x="64" y="53"/>
                    <a:pt x="63" y="53"/>
                  </a:cubicBezTo>
                  <a:cubicBezTo>
                    <a:pt x="63" y="54"/>
                    <a:pt x="62" y="54"/>
                    <a:pt x="62" y="55"/>
                  </a:cubicBezTo>
                  <a:cubicBezTo>
                    <a:pt x="62" y="56"/>
                    <a:pt x="64" y="59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59" y="63"/>
                    <a:pt x="59" y="63"/>
                  </a:cubicBezTo>
                  <a:cubicBezTo>
                    <a:pt x="59" y="63"/>
                    <a:pt x="56" y="59"/>
                    <a:pt x="56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3" y="59"/>
                    <a:pt x="50" y="63"/>
                    <a:pt x="50" y="63"/>
                  </a:cubicBezTo>
                  <a:cubicBezTo>
                    <a:pt x="50" y="63"/>
                    <a:pt x="46" y="60"/>
                    <a:pt x="46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59"/>
                    <a:pt x="47" y="56"/>
                    <a:pt x="47" y="55"/>
                  </a:cubicBezTo>
                  <a:cubicBezTo>
                    <a:pt x="47" y="54"/>
                    <a:pt x="46" y="54"/>
                    <a:pt x="46" y="53"/>
                  </a:cubicBezTo>
                  <a:cubicBezTo>
                    <a:pt x="45" y="53"/>
                    <a:pt x="41" y="52"/>
                    <a:pt x="41" y="52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6"/>
                    <a:pt x="45" y="46"/>
                    <a:pt x="46" y="46"/>
                  </a:cubicBezTo>
                  <a:cubicBezTo>
                    <a:pt x="46" y="45"/>
                    <a:pt x="47" y="45"/>
                    <a:pt x="47" y="44"/>
                  </a:cubicBezTo>
                  <a:cubicBezTo>
                    <a:pt x="47" y="43"/>
                    <a:pt x="45" y="40"/>
                    <a:pt x="45" y="39"/>
                  </a:cubicBezTo>
                  <a:cubicBezTo>
                    <a:pt x="45" y="39"/>
                    <a:pt x="45" y="39"/>
                    <a:pt x="46" y="39"/>
                  </a:cubicBezTo>
                  <a:cubicBezTo>
                    <a:pt x="46" y="39"/>
                    <a:pt x="50" y="36"/>
                    <a:pt x="50" y="36"/>
                  </a:cubicBezTo>
                  <a:cubicBezTo>
                    <a:pt x="50" y="36"/>
                    <a:pt x="53" y="40"/>
                    <a:pt x="54" y="40"/>
                  </a:cubicBezTo>
                  <a:cubicBezTo>
                    <a:pt x="54" y="40"/>
                    <a:pt x="54" y="40"/>
                    <a:pt x="55" y="40"/>
                  </a:cubicBezTo>
                  <a:cubicBezTo>
                    <a:pt x="55" y="40"/>
                    <a:pt x="55" y="40"/>
                    <a:pt x="56" y="40"/>
                  </a:cubicBezTo>
                  <a:cubicBezTo>
                    <a:pt x="57" y="39"/>
                    <a:pt x="58" y="38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63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40"/>
                    <a:pt x="62" y="43"/>
                    <a:pt x="62" y="44"/>
                  </a:cubicBezTo>
                  <a:cubicBezTo>
                    <a:pt x="62" y="45"/>
                    <a:pt x="63" y="45"/>
                    <a:pt x="63" y="46"/>
                  </a:cubicBezTo>
                  <a:cubicBezTo>
                    <a:pt x="64" y="46"/>
                    <a:pt x="68" y="46"/>
                    <a:pt x="68" y="47"/>
                  </a:cubicBezTo>
                  <a:lnTo>
                    <a:pt x="68" y="52"/>
                  </a:lnTo>
                  <a:close/>
                  <a:moveTo>
                    <a:pt x="55" y="8"/>
                  </a:moveTo>
                  <a:cubicBezTo>
                    <a:pt x="52" y="8"/>
                    <a:pt x="50" y="10"/>
                    <a:pt x="50" y="13"/>
                  </a:cubicBezTo>
                  <a:cubicBezTo>
                    <a:pt x="50" y="15"/>
                    <a:pt x="52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7" y="8"/>
                    <a:pt x="55" y="8"/>
                  </a:cubicBezTo>
                  <a:close/>
                  <a:moveTo>
                    <a:pt x="55" y="45"/>
                  </a:moveTo>
                  <a:cubicBezTo>
                    <a:pt x="52" y="45"/>
                    <a:pt x="50" y="47"/>
                    <a:pt x="50" y="49"/>
                  </a:cubicBezTo>
                  <a:cubicBezTo>
                    <a:pt x="50" y="52"/>
                    <a:pt x="52" y="54"/>
                    <a:pt x="55" y="54"/>
                  </a:cubicBezTo>
                  <a:cubicBezTo>
                    <a:pt x="57" y="54"/>
                    <a:pt x="59" y="52"/>
                    <a:pt x="59" y="49"/>
                  </a:cubicBezTo>
                  <a:cubicBezTo>
                    <a:pt x="59" y="47"/>
                    <a:pt x="57" y="45"/>
                    <a:pt x="55" y="4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262926" y="2953445"/>
            <a:ext cx="3638474" cy="724770"/>
            <a:chOff x="2262926" y="2953445"/>
            <a:chExt cx="3638474" cy="724770"/>
          </a:xfrm>
        </p:grpSpPr>
        <p:sp>
          <p:nvSpPr>
            <p:cNvPr id="34" name="Freeform 33"/>
            <p:cNvSpPr/>
            <p:nvPr/>
          </p:nvSpPr>
          <p:spPr>
            <a:xfrm rot="16200000">
              <a:off x="3719778" y="1496593"/>
              <a:ext cx="724770" cy="3638474"/>
            </a:xfrm>
            <a:custGeom>
              <a:avLst/>
              <a:gdLst>
                <a:gd name="connsiteX0" fmla="*/ 724770 w 724770"/>
                <a:gd name="connsiteY0" fmla="*/ 270164 h 3638474"/>
                <a:gd name="connsiteX1" fmla="*/ 724770 w 724770"/>
                <a:gd name="connsiteY1" fmla="*/ 3638474 h 3638474"/>
                <a:gd name="connsiteX2" fmla="*/ 0 w 724770"/>
                <a:gd name="connsiteY2" fmla="*/ 2913704 h 3638474"/>
                <a:gd name="connsiteX3" fmla="*/ 0 w 724770"/>
                <a:gd name="connsiteY3" fmla="*/ 270164 h 3638474"/>
                <a:gd name="connsiteX4" fmla="*/ 724770 w 724770"/>
                <a:gd name="connsiteY4" fmla="*/ 262994 h 3638474"/>
                <a:gd name="connsiteX5" fmla="*/ 724770 w 724770"/>
                <a:gd name="connsiteY5" fmla="*/ 270163 h 3638474"/>
                <a:gd name="connsiteX6" fmla="*/ 2956 w 724770"/>
                <a:gd name="connsiteY6" fmla="*/ 270163 h 3638474"/>
                <a:gd name="connsiteX7" fmla="*/ 368716 w 724770"/>
                <a:gd name="connsiteY7" fmla="*/ 0 h 363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4770" h="3638474">
                  <a:moveTo>
                    <a:pt x="724770" y="270164"/>
                  </a:moveTo>
                  <a:lnTo>
                    <a:pt x="724770" y="3638474"/>
                  </a:lnTo>
                  <a:lnTo>
                    <a:pt x="0" y="2913704"/>
                  </a:lnTo>
                  <a:lnTo>
                    <a:pt x="0" y="270164"/>
                  </a:lnTo>
                  <a:close/>
                  <a:moveTo>
                    <a:pt x="724770" y="262994"/>
                  </a:moveTo>
                  <a:lnTo>
                    <a:pt x="724770" y="270163"/>
                  </a:lnTo>
                  <a:lnTo>
                    <a:pt x="2956" y="270163"/>
                  </a:lnTo>
                  <a:lnTo>
                    <a:pt x="368716" y="0"/>
                  </a:lnTo>
                  <a:close/>
                </a:path>
              </a:pathLst>
            </a:custGeom>
            <a:solidFill>
              <a:srgbClr val="FE4A1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3534967" y="3041509"/>
              <a:ext cx="398564" cy="548640"/>
              <a:chOff x="3291055" y="1604118"/>
              <a:chExt cx="552452" cy="76047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Freeform 5"/>
              <p:cNvSpPr>
                <a:spLocks noEditPoints="1"/>
              </p:cNvSpPr>
              <p:nvPr/>
            </p:nvSpPr>
            <p:spPr bwMode="auto">
              <a:xfrm>
                <a:off x="3291055" y="1604118"/>
                <a:ext cx="552452" cy="760475"/>
              </a:xfrm>
              <a:custGeom>
                <a:avLst/>
                <a:gdLst/>
                <a:ahLst/>
                <a:cxnLst>
                  <a:cxn ang="0">
                    <a:pos x="55" y="19"/>
                  </a:cxn>
                  <a:cxn ang="0">
                    <a:pos x="55" y="17"/>
                  </a:cxn>
                  <a:cxn ang="0">
                    <a:pos x="51" y="13"/>
                  </a:cxn>
                  <a:cxn ang="0">
                    <a:pos x="43" y="13"/>
                  </a:cxn>
                  <a:cxn ang="0">
                    <a:pos x="44" y="9"/>
                  </a:cxn>
                  <a:cxn ang="0">
                    <a:pos x="36" y="0"/>
                  </a:cxn>
                  <a:cxn ang="0">
                    <a:pos x="27" y="9"/>
                  </a:cxn>
                  <a:cxn ang="0">
                    <a:pos x="28" y="13"/>
                  </a:cxn>
                  <a:cxn ang="0">
                    <a:pos x="22" y="13"/>
                  </a:cxn>
                  <a:cxn ang="0">
                    <a:pos x="17" y="17"/>
                  </a:cxn>
                  <a:cxn ang="0">
                    <a:pos x="17" y="19"/>
                  </a:cxn>
                  <a:cxn ang="0">
                    <a:pos x="7" y="19"/>
                  </a:cxn>
                  <a:cxn ang="0">
                    <a:pos x="0" y="26"/>
                  </a:cxn>
                  <a:cxn ang="0">
                    <a:pos x="0" y="95"/>
                  </a:cxn>
                  <a:cxn ang="0">
                    <a:pos x="7" y="102"/>
                  </a:cxn>
                  <a:cxn ang="0">
                    <a:pos x="66" y="102"/>
                  </a:cxn>
                  <a:cxn ang="0">
                    <a:pos x="73" y="95"/>
                  </a:cxn>
                  <a:cxn ang="0">
                    <a:pos x="73" y="26"/>
                  </a:cxn>
                  <a:cxn ang="0">
                    <a:pos x="66" y="19"/>
                  </a:cxn>
                  <a:cxn ang="0">
                    <a:pos x="55" y="19"/>
                  </a:cxn>
                  <a:cxn ang="0">
                    <a:pos x="31" y="9"/>
                  </a:cxn>
                  <a:cxn ang="0">
                    <a:pos x="36" y="3"/>
                  </a:cxn>
                  <a:cxn ang="0">
                    <a:pos x="41" y="9"/>
                  </a:cxn>
                  <a:cxn ang="0">
                    <a:pos x="39" y="13"/>
                  </a:cxn>
                  <a:cxn ang="0">
                    <a:pos x="32" y="13"/>
                  </a:cxn>
                  <a:cxn ang="0">
                    <a:pos x="31" y="9"/>
                  </a:cxn>
                  <a:cxn ang="0">
                    <a:pos x="66" y="91"/>
                  </a:cxn>
                  <a:cxn ang="0">
                    <a:pos x="61" y="95"/>
                  </a:cxn>
                  <a:cxn ang="0">
                    <a:pos x="11" y="95"/>
                  </a:cxn>
                  <a:cxn ang="0">
                    <a:pos x="7" y="91"/>
                  </a:cxn>
                  <a:cxn ang="0">
                    <a:pos x="7" y="31"/>
                  </a:cxn>
                  <a:cxn ang="0">
                    <a:pos x="11" y="26"/>
                  </a:cxn>
                  <a:cxn ang="0">
                    <a:pos x="17" y="26"/>
                  </a:cxn>
                  <a:cxn ang="0">
                    <a:pos x="21" y="30"/>
                  </a:cxn>
                  <a:cxn ang="0">
                    <a:pos x="52" y="30"/>
                  </a:cxn>
                  <a:cxn ang="0">
                    <a:pos x="55" y="26"/>
                  </a:cxn>
                  <a:cxn ang="0">
                    <a:pos x="61" y="26"/>
                  </a:cxn>
                  <a:cxn ang="0">
                    <a:pos x="66" y="31"/>
                  </a:cxn>
                  <a:cxn ang="0">
                    <a:pos x="66" y="91"/>
                  </a:cxn>
                  <a:cxn ang="0">
                    <a:pos x="66" y="91"/>
                  </a:cxn>
                  <a:cxn ang="0">
                    <a:pos x="66" y="91"/>
                  </a:cxn>
                </a:cxnLst>
                <a:rect l="0" t="0" r="r" b="b"/>
                <a:pathLst>
                  <a:path w="73" h="102">
                    <a:moveTo>
                      <a:pt x="55" y="19"/>
                    </a:move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15"/>
                      <a:pt x="53" y="13"/>
                      <a:pt x="51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4" y="11"/>
                      <a:pt x="44" y="10"/>
                      <a:pt x="44" y="9"/>
                    </a:cubicBezTo>
                    <a:cubicBezTo>
                      <a:pt x="44" y="4"/>
                      <a:pt x="40" y="0"/>
                      <a:pt x="36" y="0"/>
                    </a:cubicBezTo>
                    <a:cubicBezTo>
                      <a:pt x="31" y="0"/>
                      <a:pt x="27" y="4"/>
                      <a:pt x="27" y="9"/>
                    </a:cubicBezTo>
                    <a:cubicBezTo>
                      <a:pt x="27" y="10"/>
                      <a:pt x="27" y="11"/>
                      <a:pt x="28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9" y="13"/>
                      <a:pt x="17" y="15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3" y="19"/>
                      <a:pt x="0" y="23"/>
                      <a:pt x="0" y="26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9"/>
                      <a:pt x="3" y="102"/>
                      <a:pt x="7" y="102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70" y="102"/>
                      <a:pt x="73" y="99"/>
                      <a:pt x="73" y="95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23"/>
                      <a:pt x="70" y="19"/>
                      <a:pt x="66" y="19"/>
                    </a:cubicBezTo>
                    <a:lnTo>
                      <a:pt x="55" y="19"/>
                    </a:lnTo>
                    <a:close/>
                    <a:moveTo>
                      <a:pt x="31" y="9"/>
                    </a:moveTo>
                    <a:cubicBezTo>
                      <a:pt x="31" y="6"/>
                      <a:pt x="33" y="3"/>
                      <a:pt x="36" y="3"/>
                    </a:cubicBezTo>
                    <a:cubicBezTo>
                      <a:pt x="38" y="3"/>
                      <a:pt x="41" y="6"/>
                      <a:pt x="41" y="9"/>
                    </a:cubicBezTo>
                    <a:cubicBezTo>
                      <a:pt x="41" y="10"/>
                      <a:pt x="40" y="12"/>
                      <a:pt x="39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12"/>
                      <a:pt x="31" y="10"/>
                      <a:pt x="31" y="9"/>
                    </a:cubicBezTo>
                    <a:close/>
                    <a:moveTo>
                      <a:pt x="66" y="91"/>
                    </a:moveTo>
                    <a:cubicBezTo>
                      <a:pt x="66" y="94"/>
                      <a:pt x="64" y="95"/>
                      <a:pt x="61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9" y="95"/>
                      <a:pt x="7" y="94"/>
                      <a:pt x="7" y="9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28"/>
                      <a:pt x="9" y="26"/>
                      <a:pt x="11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8"/>
                      <a:pt x="19" y="30"/>
                      <a:pt x="21" y="30"/>
                    </a:cubicBezTo>
                    <a:cubicBezTo>
                      <a:pt x="52" y="30"/>
                      <a:pt x="52" y="30"/>
                      <a:pt x="52" y="30"/>
                    </a:cubicBezTo>
                    <a:cubicBezTo>
                      <a:pt x="54" y="30"/>
                      <a:pt x="55" y="28"/>
                      <a:pt x="55" y="26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4" y="26"/>
                      <a:pt x="66" y="28"/>
                      <a:pt x="66" y="31"/>
                    </a:cubicBezTo>
                    <a:lnTo>
                      <a:pt x="66" y="91"/>
                    </a:lnTo>
                    <a:close/>
                    <a:moveTo>
                      <a:pt x="66" y="91"/>
                    </a:moveTo>
                    <a:cubicBezTo>
                      <a:pt x="66" y="91"/>
                      <a:pt x="66" y="91"/>
                      <a:pt x="66" y="9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reeform 6"/>
              <p:cNvSpPr>
                <a:spLocks noEditPoints="1"/>
              </p:cNvSpPr>
              <p:nvPr/>
            </p:nvSpPr>
            <p:spPr bwMode="auto">
              <a:xfrm>
                <a:off x="3396771" y="1872387"/>
                <a:ext cx="90939" cy="89802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6" y="12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6"/>
                  </a:cxn>
                </a:cxnLst>
                <a:rect l="0" t="0" r="r" b="b"/>
                <a:pathLst>
                  <a:path w="12" h="12">
                    <a:moveTo>
                      <a:pt x="12" y="6"/>
                    </a:moveTo>
                    <a:cubicBezTo>
                      <a:pt x="12" y="9"/>
                      <a:pt x="9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lose/>
                    <a:moveTo>
                      <a:pt x="12" y="6"/>
                    </a:moveTo>
                    <a:cubicBezTo>
                      <a:pt x="12" y="6"/>
                      <a:pt x="12" y="6"/>
                      <a:pt x="12" y="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 7"/>
              <p:cNvSpPr>
                <a:spLocks noEditPoints="1"/>
              </p:cNvSpPr>
              <p:nvPr/>
            </p:nvSpPr>
            <p:spPr bwMode="auto">
              <a:xfrm>
                <a:off x="3518402" y="1895122"/>
                <a:ext cx="211432" cy="44333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4" y="6"/>
                  </a:cxn>
                  <a:cxn ang="0">
                    <a:pos x="24" y="6"/>
                  </a:cxn>
                  <a:cxn ang="0">
                    <a:pos x="28" y="3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8" h="6">
                    <a:moveTo>
                      <a:pt x="2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6"/>
                      <a:pt x="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6" y="6"/>
                      <a:pt x="28" y="5"/>
                      <a:pt x="28" y="3"/>
                    </a:cubicBezTo>
                    <a:cubicBezTo>
                      <a:pt x="28" y="1"/>
                      <a:pt x="26" y="0"/>
                      <a:pt x="24" y="0"/>
                    </a:cubicBezTo>
                    <a:close/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 8"/>
              <p:cNvSpPr>
                <a:spLocks noEditPoints="1"/>
              </p:cNvSpPr>
              <p:nvPr/>
            </p:nvSpPr>
            <p:spPr bwMode="auto">
              <a:xfrm>
                <a:off x="3396771" y="1999701"/>
                <a:ext cx="90939" cy="89802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6" y="12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6"/>
                  </a:cxn>
                </a:cxnLst>
                <a:rect l="0" t="0" r="r" b="b"/>
                <a:pathLst>
                  <a:path w="12" h="12">
                    <a:moveTo>
                      <a:pt x="12" y="6"/>
                    </a:moveTo>
                    <a:cubicBezTo>
                      <a:pt x="12" y="10"/>
                      <a:pt x="9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lose/>
                    <a:moveTo>
                      <a:pt x="12" y="6"/>
                    </a:moveTo>
                    <a:cubicBezTo>
                      <a:pt x="12" y="6"/>
                      <a:pt x="12" y="6"/>
                      <a:pt x="12" y="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 9"/>
              <p:cNvSpPr>
                <a:spLocks noEditPoints="1"/>
              </p:cNvSpPr>
              <p:nvPr/>
            </p:nvSpPr>
            <p:spPr bwMode="auto">
              <a:xfrm>
                <a:off x="3518402" y="2021299"/>
                <a:ext cx="211432" cy="5229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4" y="7"/>
                  </a:cxn>
                  <a:cxn ang="0">
                    <a:pos x="24" y="7"/>
                  </a:cxn>
                  <a:cxn ang="0">
                    <a:pos x="28" y="3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8" h="7">
                    <a:moveTo>
                      <a:pt x="2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6" y="7"/>
                      <a:pt x="28" y="5"/>
                      <a:pt x="28" y="3"/>
                    </a:cubicBezTo>
                    <a:cubicBezTo>
                      <a:pt x="28" y="1"/>
                      <a:pt x="26" y="0"/>
                      <a:pt x="24" y="0"/>
                    </a:cubicBezTo>
                    <a:close/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 10"/>
              <p:cNvSpPr>
                <a:spLocks noEditPoints="1"/>
              </p:cNvSpPr>
              <p:nvPr/>
            </p:nvSpPr>
            <p:spPr bwMode="auto">
              <a:xfrm>
                <a:off x="3396771" y="2133836"/>
                <a:ext cx="90939" cy="96622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6" y="13"/>
                  </a:cxn>
                  <a:cxn ang="0">
                    <a:pos x="0" y="7"/>
                  </a:cxn>
                  <a:cxn ang="0">
                    <a:pos x="6" y="0"/>
                  </a:cxn>
                  <a:cxn ang="0">
                    <a:pos x="12" y="7"/>
                  </a:cxn>
                  <a:cxn ang="0">
                    <a:pos x="12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0"/>
                      <a:pt x="9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7"/>
                    </a:cubicBezTo>
                    <a:close/>
                    <a:moveTo>
                      <a:pt x="12" y="7"/>
                    </a:moveTo>
                    <a:cubicBezTo>
                      <a:pt x="12" y="7"/>
                      <a:pt x="12" y="7"/>
                      <a:pt x="12" y="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11"/>
              <p:cNvSpPr>
                <a:spLocks noEditPoints="1"/>
              </p:cNvSpPr>
              <p:nvPr/>
            </p:nvSpPr>
            <p:spPr bwMode="auto">
              <a:xfrm>
                <a:off x="3518402" y="2156571"/>
                <a:ext cx="211432" cy="5229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7"/>
                  </a:cxn>
                  <a:cxn ang="0">
                    <a:pos x="24" y="7"/>
                  </a:cxn>
                  <a:cxn ang="0">
                    <a:pos x="28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8" h="7">
                    <a:moveTo>
                      <a:pt x="2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2" y="7"/>
                      <a:pt x="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6" y="7"/>
                      <a:pt x="28" y="5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2280591" y="3895809"/>
            <a:ext cx="3639259" cy="724770"/>
            <a:chOff x="2280591" y="3895809"/>
            <a:chExt cx="3639259" cy="724770"/>
          </a:xfrm>
        </p:grpSpPr>
        <p:sp>
          <p:nvSpPr>
            <p:cNvPr id="37" name="Freeform 36"/>
            <p:cNvSpPr/>
            <p:nvPr/>
          </p:nvSpPr>
          <p:spPr>
            <a:xfrm rot="16200000">
              <a:off x="3737836" y="2438564"/>
              <a:ext cx="724770" cy="3639259"/>
            </a:xfrm>
            <a:custGeom>
              <a:avLst/>
              <a:gdLst>
                <a:gd name="connsiteX0" fmla="*/ 724770 w 724770"/>
                <a:gd name="connsiteY0" fmla="*/ 266392 h 3639259"/>
                <a:gd name="connsiteX1" fmla="*/ 724770 w 724770"/>
                <a:gd name="connsiteY1" fmla="*/ 270163 h 3639259"/>
                <a:gd name="connsiteX2" fmla="*/ 721917 w 724770"/>
                <a:gd name="connsiteY2" fmla="*/ 270163 h 3639259"/>
                <a:gd name="connsiteX3" fmla="*/ 721917 w 724770"/>
                <a:gd name="connsiteY3" fmla="*/ 2909384 h 3639259"/>
                <a:gd name="connsiteX4" fmla="*/ 724770 w 724770"/>
                <a:gd name="connsiteY4" fmla="*/ 2909384 h 3639259"/>
                <a:gd name="connsiteX5" fmla="*/ 724770 w 724770"/>
                <a:gd name="connsiteY5" fmla="*/ 2914489 h 3639259"/>
                <a:gd name="connsiteX6" fmla="*/ 0 w 724770"/>
                <a:gd name="connsiteY6" fmla="*/ 3639259 h 3639259"/>
                <a:gd name="connsiteX7" fmla="*/ 0 w 724770"/>
                <a:gd name="connsiteY7" fmla="*/ 268949 h 3639259"/>
                <a:gd name="connsiteX8" fmla="*/ 364116 w 724770"/>
                <a:gd name="connsiteY8" fmla="*/ 0 h 363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4770" h="3639259">
                  <a:moveTo>
                    <a:pt x="724770" y="266392"/>
                  </a:moveTo>
                  <a:lnTo>
                    <a:pt x="724770" y="270163"/>
                  </a:lnTo>
                  <a:lnTo>
                    <a:pt x="721917" y="270163"/>
                  </a:lnTo>
                  <a:lnTo>
                    <a:pt x="721917" y="2909384"/>
                  </a:lnTo>
                  <a:lnTo>
                    <a:pt x="724770" y="2909384"/>
                  </a:lnTo>
                  <a:lnTo>
                    <a:pt x="724770" y="2914489"/>
                  </a:lnTo>
                  <a:lnTo>
                    <a:pt x="0" y="3639259"/>
                  </a:lnTo>
                  <a:lnTo>
                    <a:pt x="0" y="268949"/>
                  </a:lnTo>
                  <a:lnTo>
                    <a:pt x="364116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45"/>
            <p:cNvSpPr>
              <a:spLocks noChangeAspect="1"/>
            </p:cNvSpPr>
            <p:nvPr/>
          </p:nvSpPr>
          <p:spPr bwMode="auto">
            <a:xfrm>
              <a:off x="3416131" y="3975816"/>
              <a:ext cx="636235" cy="548640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897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1" grpId="0" animBg="1"/>
      <p:bldP spid="57" grpId="0"/>
      <p:bldP spid="58" grpId="0"/>
      <p:bldP spid="59" grpId="0"/>
      <p:bldP spid="60" grpId="0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C8DEA2-0708-4C26-8EEA-B95C32E6F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>
                <a:solidFill>
                  <a:schemeClr val="bg1"/>
                </a:solidFill>
              </a:rPr>
              <a:t>First, A </a:t>
            </a:r>
            <a:r>
              <a:rPr lang="id-ID" b="1" dirty="0" err="1">
                <a:solidFill>
                  <a:srgbClr val="FFFF00"/>
                </a:solidFill>
              </a:rPr>
              <a:t>Story</a:t>
            </a:r>
            <a:endParaRPr lang="id-ID" b="1" dirty="0">
              <a:solidFill>
                <a:srgbClr val="FFFF0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A2E3EF-37FA-4915-BA55-E4A8A5918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err="1">
                <a:solidFill>
                  <a:schemeClr val="bg1"/>
                </a:solidFill>
              </a:rPr>
              <a:t>It</a:t>
            </a:r>
            <a:r>
              <a:rPr lang="en-US" dirty="0">
                <a:solidFill>
                  <a:schemeClr val="bg1"/>
                </a:solidFill>
              </a:rPr>
              <a:t>’</a:t>
            </a:r>
            <a:r>
              <a:rPr lang="id-ID" dirty="0">
                <a:solidFill>
                  <a:schemeClr val="bg1"/>
                </a:solidFill>
              </a:rPr>
              <a:t>s </a:t>
            </a:r>
            <a:r>
              <a:rPr lang="en-US" dirty="0">
                <a:solidFill>
                  <a:schemeClr val="bg1"/>
                </a:solidFill>
              </a:rPr>
              <a:t>fictive</a:t>
            </a:r>
            <a:r>
              <a:rPr lang="id-ID" dirty="0">
                <a:solidFill>
                  <a:schemeClr val="bg1"/>
                </a:solidFill>
              </a:rPr>
              <a:t>, </a:t>
            </a:r>
            <a:r>
              <a:rPr lang="id-ID" dirty="0" err="1">
                <a:solidFill>
                  <a:schemeClr val="bg1"/>
                </a:solidFill>
              </a:rPr>
              <a:t>of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</a:rPr>
              <a:t>c</a:t>
            </a:r>
            <a:r>
              <a:rPr lang="en-US" dirty="0" err="1">
                <a:solidFill>
                  <a:schemeClr val="bg1"/>
                </a:solidFill>
              </a:rPr>
              <a:t>ourse</a:t>
            </a:r>
            <a:r>
              <a:rPr lang="id-ID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8857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4B2B5F-23E1-4259-AF80-61EB6872E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72" y="1507517"/>
            <a:ext cx="3648075" cy="346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0C492B-1320-4C8F-8A9D-CC059674CC35}"/>
              </a:ext>
            </a:extLst>
          </p:cNvPr>
          <p:cNvSpPr txBox="1"/>
          <p:nvPr/>
        </p:nvSpPr>
        <p:spPr>
          <a:xfrm>
            <a:off x="1616954" y="4974617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err="1">
                <a:solidFill>
                  <a:schemeClr val="bg1"/>
                </a:solidFill>
              </a:rPr>
              <a:t>This</a:t>
            </a:r>
            <a:r>
              <a:rPr lang="id-ID" sz="2400" dirty="0">
                <a:solidFill>
                  <a:schemeClr val="bg1"/>
                </a:solidFill>
              </a:rPr>
              <a:t> </a:t>
            </a:r>
            <a:r>
              <a:rPr lang="id-ID" sz="2400" dirty="0" err="1">
                <a:solidFill>
                  <a:schemeClr val="bg1"/>
                </a:solidFill>
              </a:rPr>
              <a:t>is</a:t>
            </a:r>
            <a:r>
              <a:rPr lang="id-ID" sz="2400" dirty="0">
                <a:solidFill>
                  <a:schemeClr val="bg1"/>
                </a:solidFill>
              </a:rPr>
              <a:t> </a:t>
            </a:r>
            <a:r>
              <a:rPr lang="id-ID" sz="2400" b="1" dirty="0">
                <a:solidFill>
                  <a:srgbClr val="FFFF00"/>
                </a:solidFill>
              </a:rPr>
              <a:t>Budi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4DB55-8919-4C49-8E40-9C9EFFE4E2F4}"/>
              </a:ext>
            </a:extLst>
          </p:cNvPr>
          <p:cNvSpPr txBox="1"/>
          <p:nvPr/>
        </p:nvSpPr>
        <p:spPr>
          <a:xfrm>
            <a:off x="4628417" y="865756"/>
            <a:ext cx="4862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err="1">
                <a:solidFill>
                  <a:schemeClr val="bg1"/>
                </a:solidFill>
              </a:rPr>
              <a:t>Own</a:t>
            </a:r>
            <a:r>
              <a:rPr lang="id-ID" dirty="0">
                <a:solidFill>
                  <a:schemeClr val="bg1"/>
                </a:solidFill>
              </a:rPr>
              <a:t> a </a:t>
            </a:r>
            <a:r>
              <a:rPr lang="id-ID" dirty="0" err="1">
                <a:solidFill>
                  <a:srgbClr val="FFFF00"/>
                </a:solidFill>
              </a:rPr>
              <a:t>store</a:t>
            </a:r>
            <a:r>
              <a:rPr lang="id-ID" dirty="0">
                <a:solidFill>
                  <a:schemeClr val="bg1"/>
                </a:solidFill>
              </a:rPr>
              <a:t> in </a:t>
            </a:r>
            <a:r>
              <a:rPr lang="id-ID" dirty="0" err="1">
                <a:solidFill>
                  <a:schemeClr val="bg1"/>
                </a:solidFill>
              </a:rPr>
              <a:t>marketplace</a:t>
            </a:r>
            <a:r>
              <a:rPr lang="id-ID" dirty="0">
                <a:solidFill>
                  <a:schemeClr val="bg1"/>
                </a:solidFill>
              </a:rPr>
              <a:t>. </a:t>
            </a:r>
          </a:p>
          <a:p>
            <a:r>
              <a:rPr lang="id-ID" dirty="0" err="1">
                <a:solidFill>
                  <a:schemeClr val="bg1"/>
                </a:solidFill>
              </a:rPr>
              <a:t>Trusted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store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with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rgbClr val="FFFF00"/>
                </a:solidFill>
              </a:rPr>
              <a:t>hundred</a:t>
            </a:r>
            <a:r>
              <a:rPr lang="id-ID" dirty="0">
                <a:solidFill>
                  <a:srgbClr val="FFFF00"/>
                </a:solidFill>
              </a:rPr>
              <a:t> </a:t>
            </a:r>
            <a:r>
              <a:rPr lang="id-ID" dirty="0" err="1">
                <a:solidFill>
                  <a:srgbClr val="FFFF00"/>
                </a:solidFill>
              </a:rPr>
              <a:t>transactions</a:t>
            </a:r>
            <a:r>
              <a:rPr lang="id-ID" dirty="0">
                <a:solidFill>
                  <a:srgbClr val="FFFF00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each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day</a:t>
            </a:r>
            <a:r>
              <a:rPr lang="id-ID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64B9-BD65-4429-832A-3DC5CADAE3BA}"/>
              </a:ext>
            </a:extLst>
          </p:cNvPr>
          <p:cNvSpPr txBox="1"/>
          <p:nvPr/>
        </p:nvSpPr>
        <p:spPr>
          <a:xfrm>
            <a:off x="4628417" y="2782669"/>
            <a:ext cx="5447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Budi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activated</a:t>
            </a:r>
            <a:r>
              <a:rPr lang="id-ID" dirty="0">
                <a:solidFill>
                  <a:schemeClr val="bg1"/>
                </a:solidFill>
              </a:rPr>
              <a:t> 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</a:rPr>
              <a:t>F</a:t>
            </a:r>
            <a:r>
              <a:rPr lang="en-US" dirty="0">
                <a:solidFill>
                  <a:schemeClr val="bg1"/>
                </a:solidFill>
              </a:rPr>
              <a:t>actor </a:t>
            </a:r>
            <a:r>
              <a:rPr lang="id-ID" dirty="0">
                <a:solidFill>
                  <a:schemeClr val="bg1"/>
                </a:solidFill>
              </a:rPr>
              <a:t>A</a:t>
            </a:r>
            <a:r>
              <a:rPr lang="en-US" dirty="0" err="1">
                <a:solidFill>
                  <a:schemeClr val="bg1"/>
                </a:solidFill>
              </a:rPr>
              <a:t>uthorization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rgbClr val="FFFF00"/>
                </a:solidFill>
              </a:rPr>
              <a:t>2FA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id-ID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id-ID" dirty="0">
                <a:solidFill>
                  <a:srgbClr val="FFFF00"/>
                </a:solidFill>
              </a:rPr>
              <a:t>OTP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will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be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sent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to</a:t>
            </a:r>
            <a:r>
              <a:rPr lang="id-ID" dirty="0">
                <a:solidFill>
                  <a:schemeClr val="bg1"/>
                </a:solidFill>
              </a:rPr>
              <a:t> his </a:t>
            </a:r>
            <a:r>
              <a:rPr lang="id-ID" dirty="0" err="1">
                <a:solidFill>
                  <a:schemeClr val="bg1"/>
                </a:solidFill>
              </a:rPr>
              <a:t>mobile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phone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each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time</a:t>
            </a:r>
            <a:r>
              <a:rPr lang="id-ID" dirty="0">
                <a:solidFill>
                  <a:schemeClr val="bg1"/>
                </a:solidFill>
              </a:rPr>
              <a:t> he </a:t>
            </a:r>
            <a:r>
              <a:rPr lang="id-ID" dirty="0" err="1">
                <a:solidFill>
                  <a:schemeClr val="bg1"/>
                </a:solidFill>
              </a:rPr>
              <a:t>login</a:t>
            </a:r>
            <a:r>
              <a:rPr lang="id-ID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AD9CE-E7FF-42C1-AE31-087BF62C8383}"/>
              </a:ext>
            </a:extLst>
          </p:cNvPr>
          <p:cNvSpPr txBox="1"/>
          <p:nvPr/>
        </p:nvSpPr>
        <p:spPr>
          <a:xfrm>
            <a:off x="8101259" y="5870580"/>
            <a:ext cx="2930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err="1">
                <a:solidFill>
                  <a:schemeClr val="bg1"/>
                </a:solidFill>
              </a:rPr>
              <a:t>What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possibly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can be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rgbClr val="FFFF00"/>
                </a:solidFill>
              </a:rPr>
              <a:t>wrong</a:t>
            </a:r>
            <a:r>
              <a:rPr lang="id-ID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DEC59-DEC8-4A17-B435-089E62BA303B}"/>
              </a:ext>
            </a:extLst>
          </p:cNvPr>
          <p:cNvSpPr txBox="1"/>
          <p:nvPr/>
        </p:nvSpPr>
        <p:spPr>
          <a:xfrm>
            <a:off x="4628417" y="1884857"/>
            <a:ext cx="599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Marketplace </a:t>
            </a:r>
            <a:r>
              <a:rPr lang="id-ID" dirty="0" err="1">
                <a:solidFill>
                  <a:schemeClr val="bg1"/>
                </a:solidFill>
              </a:rPr>
              <a:t>is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secure</a:t>
            </a:r>
            <a:r>
              <a:rPr lang="id-ID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comply</a:t>
            </a:r>
            <a:r>
              <a:rPr lang="en-US" dirty="0">
                <a:solidFill>
                  <a:schemeClr val="bg1"/>
                </a:solidFill>
              </a:rPr>
              <a:t> to various security standards.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306F5-1C9C-4FB9-AA53-16C71666793A}"/>
              </a:ext>
            </a:extLst>
          </p:cNvPr>
          <p:cNvSpPr txBox="1"/>
          <p:nvPr/>
        </p:nvSpPr>
        <p:spPr>
          <a:xfrm>
            <a:off x="6241147" y="4559118"/>
            <a:ext cx="3560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Budi’s account got hacked!!</a:t>
            </a:r>
          </a:p>
          <a:p>
            <a:r>
              <a:rPr lang="en-US" dirty="0">
                <a:solidFill>
                  <a:schemeClr val="bg1"/>
                </a:solidFill>
              </a:rPr>
              <a:t>Money got stolen from his account.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2D849F-B910-4022-B6C2-309706531743}"/>
              </a:ext>
            </a:extLst>
          </p:cNvPr>
          <p:cNvSpPr txBox="1"/>
          <p:nvPr/>
        </p:nvSpPr>
        <p:spPr>
          <a:xfrm>
            <a:off x="5174347" y="3781610"/>
            <a:ext cx="529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morning, an OTP Is coming when he was sleeping.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FAE377-0AC5-41D7-8BDD-BA3D4E7DD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48" y="201877"/>
            <a:ext cx="541188" cy="4100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1FC88E-C216-4841-BD11-5F46D7371F1D}"/>
              </a:ext>
            </a:extLst>
          </p:cNvPr>
          <p:cNvSpPr txBox="1"/>
          <p:nvPr/>
        </p:nvSpPr>
        <p:spPr>
          <a:xfrm>
            <a:off x="0" y="624600"/>
            <a:ext cx="132605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lgerian" panose="04020705040A02060702" pitchFamily="82" charset="0"/>
              </a:rPr>
              <a:t>Cyber Sec</a:t>
            </a:r>
            <a:endParaRPr lang="id-ID" sz="1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77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285E67-4C6B-4207-8C27-1FDACA18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>
                <a:solidFill>
                  <a:schemeClr val="bg1"/>
                </a:solidFill>
              </a:rPr>
              <a:t>Introduction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to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Red </a:t>
            </a:r>
            <a:r>
              <a:rPr lang="id-ID" dirty="0" err="1">
                <a:solidFill>
                  <a:srgbClr val="FF0000"/>
                </a:solidFill>
              </a:rPr>
              <a:t>Teaming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A57F2-E878-4DC8-83A9-C09B57E6A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“</a:t>
            </a:r>
            <a:r>
              <a:rPr lang="id-ID" dirty="0" err="1">
                <a:solidFill>
                  <a:schemeClr val="bg1"/>
                </a:solidFill>
              </a:rPr>
              <a:t>Attack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is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the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secret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of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defence</a:t>
            </a:r>
            <a:r>
              <a:rPr lang="id-ID" dirty="0">
                <a:solidFill>
                  <a:schemeClr val="bg1"/>
                </a:solidFill>
              </a:rPr>
              <a:t>; </a:t>
            </a:r>
            <a:r>
              <a:rPr lang="id-ID" dirty="0" err="1">
                <a:solidFill>
                  <a:schemeClr val="bg1"/>
                </a:solidFill>
              </a:rPr>
              <a:t>defence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is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the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planning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of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an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attack</a:t>
            </a:r>
            <a:r>
              <a:rPr lang="id-ID" dirty="0">
                <a:solidFill>
                  <a:schemeClr val="bg1"/>
                </a:solidFill>
              </a:rPr>
              <a:t>”</a:t>
            </a:r>
          </a:p>
          <a:p>
            <a:r>
              <a:rPr lang="id-ID" dirty="0">
                <a:solidFill>
                  <a:schemeClr val="bg1"/>
                </a:solidFill>
              </a:rPr>
              <a:t>- </a:t>
            </a:r>
            <a:r>
              <a:rPr lang="id-ID" dirty="0">
                <a:solidFill>
                  <a:srgbClr val="00B0F0"/>
                </a:solidFill>
              </a:rPr>
              <a:t>Sun </a:t>
            </a:r>
            <a:r>
              <a:rPr lang="id-ID" dirty="0" err="1">
                <a:solidFill>
                  <a:srgbClr val="00B0F0"/>
                </a:solidFill>
              </a:rPr>
              <a:t>Tzu</a:t>
            </a:r>
            <a:endParaRPr lang="id-ID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17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033F90-EDB2-4C69-8183-EF6D4400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Red Teaming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06DCF3-568E-4E98-83CC-A8D0C3E0F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Originate from </a:t>
            </a:r>
            <a:r>
              <a:rPr lang="en-US" dirty="0">
                <a:solidFill>
                  <a:srgbClr val="FFFF00"/>
                </a:solidFill>
              </a:rPr>
              <a:t>military</a:t>
            </a:r>
            <a:r>
              <a:rPr lang="en-US" dirty="0">
                <a:solidFill>
                  <a:schemeClr val="bg1"/>
                </a:solidFill>
              </a:rPr>
              <a:t> practices.</a:t>
            </a:r>
          </a:p>
          <a:p>
            <a:r>
              <a:rPr lang="en-US" dirty="0">
                <a:solidFill>
                  <a:schemeClr val="bg1"/>
                </a:solidFill>
              </a:rPr>
              <a:t>Evaluate security posture by </a:t>
            </a:r>
            <a:r>
              <a:rPr lang="en-US" dirty="0">
                <a:solidFill>
                  <a:srgbClr val="FFFF00"/>
                </a:solidFill>
              </a:rPr>
              <a:t>playing as aggressor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Full-scope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multi-layered</a:t>
            </a:r>
            <a:r>
              <a:rPr lang="en-US" dirty="0">
                <a:solidFill>
                  <a:schemeClr val="bg1"/>
                </a:solidFill>
              </a:rPr>
              <a:t> attack simulation designed to measure how well organization’s security controls can withstand attack from real-life adversaries.</a:t>
            </a:r>
          </a:p>
        </p:txBody>
      </p:sp>
    </p:spTree>
    <p:extLst>
      <p:ext uri="{BB962C8B-B14F-4D97-AF65-F5344CB8AC3E}">
        <p14:creationId xmlns:p14="http://schemas.microsoft.com/office/powerpoint/2010/main" val="394816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6320</TotalTime>
  <Words>1454</Words>
  <Application>Microsoft Office PowerPoint</Application>
  <PresentationFormat>Widescreen</PresentationFormat>
  <Paragraphs>279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Algerian</vt:lpstr>
      <vt:lpstr>Arial</vt:lpstr>
      <vt:lpstr>Calibri</vt:lpstr>
      <vt:lpstr>Calibri Light</vt:lpstr>
      <vt:lpstr>Candara</vt:lpstr>
      <vt:lpstr>Lato</vt:lpstr>
      <vt:lpstr>Montserrat</vt:lpstr>
      <vt:lpstr>Roboto Slab</vt:lpstr>
      <vt:lpstr>Times New Roman</vt:lpstr>
      <vt:lpstr>Office Theme</vt:lpstr>
      <vt:lpstr>1_Office Theme</vt:lpstr>
      <vt:lpstr>PowerPoint Presentation</vt:lpstr>
      <vt:lpstr>About Us</vt:lpstr>
      <vt:lpstr>About Us</vt:lpstr>
      <vt:lpstr>PowerPoint Presentation</vt:lpstr>
      <vt:lpstr>PowerPoint Presentation</vt:lpstr>
      <vt:lpstr>First, A Story</vt:lpstr>
      <vt:lpstr>PowerPoint Presentation</vt:lpstr>
      <vt:lpstr>Introduction to Red Teaming</vt:lpstr>
      <vt:lpstr>Red Teaming</vt:lpstr>
      <vt:lpstr>Requirements</vt:lpstr>
      <vt:lpstr>Red Team vs Pentest</vt:lpstr>
      <vt:lpstr>Tactics, Techniques, Procedures</vt:lpstr>
      <vt:lpstr>PowerPoint Presentation</vt:lpstr>
      <vt:lpstr>The Cyber Kill Chain</vt:lpstr>
      <vt:lpstr>Highlight on Infrastructure</vt:lpstr>
      <vt:lpstr>Cyber Security ❤ Python </vt:lpstr>
      <vt:lpstr>Why Python for cyber security?</vt:lpstr>
      <vt:lpstr>Tools? Use Python!</vt:lpstr>
      <vt:lpstr>Case: Basic Networking</vt:lpstr>
      <vt:lpstr>Case: Basic Cryptograpy</vt:lpstr>
      <vt:lpstr>Offensive Python</vt:lpstr>
      <vt:lpstr>PowerPoint Presentation</vt:lpstr>
      <vt:lpstr>Infrastructure Preparation </vt:lpstr>
      <vt:lpstr>Common Infrastructures</vt:lpstr>
      <vt:lpstr>Phishing Servers</vt:lpstr>
      <vt:lpstr>Redirectors</vt:lpstr>
      <vt:lpstr>Infrastructure Setup</vt:lpstr>
      <vt:lpstr>Attack &amp; Exploitation</vt:lpstr>
      <vt:lpstr>Reconnaissance</vt:lpstr>
      <vt:lpstr>Scanning, Probing, Enumerating</vt:lpstr>
      <vt:lpstr>PowerPoint Presentation</vt:lpstr>
      <vt:lpstr>OSINT with Python</vt:lpstr>
      <vt:lpstr>Weaponization</vt:lpstr>
      <vt:lpstr>Delivery</vt:lpstr>
      <vt:lpstr>Command &amp; Control – Remote Access</vt:lpstr>
      <vt:lpstr>Exploitation</vt:lpstr>
      <vt:lpstr>PowerPoint Presentation</vt:lpstr>
      <vt:lpstr>PowerPoint Presentation</vt:lpstr>
      <vt:lpstr>PowerPoint Presentation</vt:lpstr>
      <vt:lpstr>Data Exfiltration</vt:lpstr>
      <vt:lpstr>Miscellaneous</vt:lpstr>
      <vt:lpstr>Miscellaneous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Satria Ady Pradana</dc:creator>
  <cp:lastModifiedBy>Satria Ady Pradana</cp:lastModifiedBy>
  <cp:revision>97</cp:revision>
  <dcterms:created xsi:type="dcterms:W3CDTF">2019-11-14T04:56:46Z</dcterms:created>
  <dcterms:modified xsi:type="dcterms:W3CDTF">2019-11-21T15:35:56Z</dcterms:modified>
</cp:coreProperties>
</file>