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74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8" r:id="rId7"/>
    <p:sldId id="372" r:id="rId8"/>
    <p:sldId id="2439" r:id="rId9"/>
    <p:sldId id="2443" r:id="rId10"/>
    <p:sldId id="2441" r:id="rId11"/>
    <p:sldId id="353" r:id="rId12"/>
    <p:sldId id="2440" r:id="rId13"/>
    <p:sldId id="2445" r:id="rId14"/>
    <p:sldId id="2444" r:id="rId15"/>
    <p:sldId id="2448" r:id="rId16"/>
    <p:sldId id="2449" r:id="rId17"/>
    <p:sldId id="2450" r:id="rId18"/>
    <p:sldId id="2452" r:id="rId19"/>
    <p:sldId id="2442" r:id="rId20"/>
    <p:sldId id="2451" r:id="rId21"/>
    <p:sldId id="291" r:id="rId22"/>
    <p:sldId id="243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1B4773-4C34-4E3F-A89D-F26088645B75}">
          <p14:sldIdLst>
            <p14:sldId id="256"/>
            <p14:sldId id="258"/>
          </p14:sldIdLst>
        </p14:section>
        <p14:section name="Become Professional" id="{AD94E4DF-AC2C-4218-8FE5-C9A3FF06A465}">
          <p14:sldIdLst>
            <p14:sldId id="372"/>
            <p14:sldId id="2439"/>
            <p14:sldId id="2443"/>
            <p14:sldId id="2441"/>
            <p14:sldId id="353"/>
            <p14:sldId id="2440"/>
            <p14:sldId id="2445"/>
            <p14:sldId id="2444"/>
            <p14:sldId id="2448"/>
            <p14:sldId id="2449"/>
            <p14:sldId id="2450"/>
            <p14:sldId id="2452"/>
          </p14:sldIdLst>
        </p14:section>
        <p14:section name="Activies" id="{5DF3B2B1-9406-4A96-92B6-4C5DCDCB6360}">
          <p14:sldIdLst>
            <p14:sldId id="2442"/>
          </p14:sldIdLst>
        </p14:section>
        <p14:section name="Challenges" id="{5C314B07-71CA-42F3-B405-7D8EED265885}">
          <p14:sldIdLst>
            <p14:sldId id="2451"/>
            <p14:sldId id="291"/>
            <p14:sldId id="2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4" autoAdjust="0"/>
  </p:normalViewPr>
  <p:slideViewPr>
    <p:cSldViewPr snapToGrid="0" showGuides="1">
      <p:cViewPr varScale="1">
        <p:scale>
          <a:sx n="104" d="100"/>
          <a:sy n="104" d="100"/>
        </p:scale>
        <p:origin x="14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6/7/2020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0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266913" y="1360351"/>
            <a:ext cx="77432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196833" y="6199951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1" name="Shape 11"/>
          <p:cNvSpPr/>
          <p:nvPr/>
        </p:nvSpPr>
        <p:spPr>
          <a:xfrm>
            <a:off x="9939167" y="5638801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11770303" y="459755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3962967" y="633401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415791" y="79151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10806000" y="4963101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1738600" y="5654658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261747" y="1990891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317400" y="271323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1028879" y="2504486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5695445" y="474826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10305617" y="6127439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97492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9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4791200" y="1074285"/>
            <a:ext cx="2609600" cy="1093200"/>
            <a:chOff x="3593400" y="1760085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6332100" y="753126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328324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599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843655" cy="1020330"/>
          </a:xfrm>
          <a:prstGeom prst="rect">
            <a:avLst/>
          </a:prstGeom>
          <a:gradFill>
            <a:gsLst>
              <a:gs pos="0">
                <a:srgbClr val="FFFFFF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7FC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575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838200" y="63979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7 Maret 2020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4038600" y="639791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 are Cyber Warrior - Blue Team</a:t>
            </a:r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8610600" y="63979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108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712422" y="-5321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4" r:id="rId5"/>
    <p:sldLayoutId id="2147483672" r:id="rId6"/>
    <p:sldLayoutId id="2147483673" r:id="rId7"/>
    <p:sldLayoutId id="2147483653" r:id="rId8"/>
    <p:sldLayoutId id="2147483671" r:id="rId9"/>
    <p:sldLayoutId id="2147483654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8566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ii-cybersec/improving-pentesting-skill-with-intentionally-vulnerable-apps-ece1cdf3dc63" TargetMode="External"/><Relationship Id="rId2" Type="http://schemas.openxmlformats.org/officeDocument/2006/relationships/hyperlink" Target="https://www.amanhardikar.com/mindmaps/Practic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nhardikar.com/mindmaps/Forensics.html" TargetMode="External"/><Relationship Id="rId4" Type="http://schemas.openxmlformats.org/officeDocument/2006/relationships/hyperlink" Target="https://github.com/pe3zx/my-infosec-awesome#adversary-emulati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xathrya@reversing.id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Relationship Id="rId4" Type="http://schemas.openxmlformats.org/officeDocument/2006/relationships/hyperlink" Target="mailto:satria.Pradana@mii.co.id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xathrya.id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err="1"/>
              <a:t>Berkarir</a:t>
            </a:r>
            <a:r>
              <a:rPr lang="en-US" sz="5000" dirty="0"/>
              <a:t> di</a:t>
            </a:r>
            <a:br>
              <a:rPr lang="en-US" sz="5000" dirty="0"/>
            </a:br>
            <a:r>
              <a:rPr lang="en-US" sz="5000" dirty="0"/>
              <a:t>cyber security</a:t>
            </a:r>
          </a:p>
        </p:txBody>
      </p:sp>
      <p:pic>
        <p:nvPicPr>
          <p:cNvPr id="8" name="Picture Placeholder 7" descr="Person holding skis looking at mountain">
            <a:extLst>
              <a:ext uri="{FF2B5EF4-FFF2-40B4-BE49-F238E27FC236}">
                <a16:creationId xmlns:a16="http://schemas.microsoft.com/office/drawing/2014/main" id="{3F6BEADC-FAE1-884E-8B62-36917E3F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" r="42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DEE2-DEEB-4FFF-9543-4190DCD99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Preparations, Activities, Challenges</a:t>
            </a:r>
          </a:p>
        </p:txBody>
      </p:sp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6653-369B-4F56-987F-B74DC2C0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your faction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999A4B-9164-4D51-B279-CDE5D851C1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971BDF-EE53-4579-AD32-513FC52FF0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74972" y="2477582"/>
            <a:ext cx="2609850" cy="26098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080D4E-B813-43AE-9855-4A208BD54D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36339" y="1825626"/>
            <a:ext cx="2576886" cy="3688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4B8D3C-849A-4A0A-97EE-9F773E1B8793}"/>
              </a:ext>
            </a:extLst>
          </p:cNvPr>
          <p:cNvSpPr txBox="1"/>
          <p:nvPr/>
        </p:nvSpPr>
        <p:spPr>
          <a:xfrm>
            <a:off x="1747245" y="5542779"/>
            <a:ext cx="434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Offensive </a:t>
            </a:r>
            <a:r>
              <a:rPr lang="en-US" sz="3600" dirty="0">
                <a:solidFill>
                  <a:srgbClr val="FF0000"/>
                </a:solidFill>
              </a:rPr>
              <a:t>Red Team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6D104-1A33-4386-84BE-5AB200411F5C}"/>
              </a:ext>
            </a:extLst>
          </p:cNvPr>
          <p:cNvSpPr txBox="1"/>
          <p:nvPr/>
        </p:nvSpPr>
        <p:spPr>
          <a:xfrm>
            <a:off x="6817173" y="5514110"/>
            <a:ext cx="453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Defensive </a:t>
            </a:r>
            <a:r>
              <a:rPr lang="en-US" sz="3600" dirty="0">
                <a:solidFill>
                  <a:srgbClr val="0070C0"/>
                </a:solidFill>
              </a:rPr>
              <a:t>Blue Team</a:t>
            </a:r>
          </a:p>
        </p:txBody>
      </p:sp>
    </p:spTree>
    <p:extLst>
      <p:ext uri="{BB962C8B-B14F-4D97-AF65-F5344CB8AC3E}">
        <p14:creationId xmlns:p14="http://schemas.microsoft.com/office/powerpoint/2010/main" val="255028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98EE0A-A9C2-4790-9F1E-3E8E8037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6381F6-3207-46F3-9DE0-E1E168BB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457200">
              <a:buFont typeface="Wingdings" panose="05000000000000000000" pitchFamily="2" charset="2"/>
              <a:buChar char="v"/>
            </a:pPr>
            <a:r>
              <a:rPr lang="en-US" sz="1800" dirty="0"/>
              <a:t>Creating Your Own Virtual Lab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Pentest Lab : </a:t>
            </a:r>
          </a:p>
          <a:p>
            <a:pPr lvl="2" indent="-457200">
              <a:buFont typeface="Wingdings" panose="05000000000000000000" pitchFamily="2" charset="2"/>
              <a:buChar char="ü"/>
            </a:pPr>
            <a:r>
              <a:rPr lang="en-US" sz="1800" dirty="0" err="1"/>
              <a:t>VulnHub</a:t>
            </a:r>
            <a:r>
              <a:rPr lang="en-US" sz="1800" dirty="0"/>
              <a:t>, DVWA, </a:t>
            </a:r>
            <a:r>
              <a:rPr lang="en-US" sz="1800" dirty="0" err="1"/>
              <a:t>bWAPP</a:t>
            </a:r>
            <a:r>
              <a:rPr lang="en-US" sz="1800" dirty="0"/>
              <a:t>,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Cyber Defense Lab Blue Team </a:t>
            </a:r>
          </a:p>
          <a:p>
            <a:pPr lvl="2" indent="-457200">
              <a:buFont typeface="Wingdings" panose="05000000000000000000" pitchFamily="2" charset="2"/>
              <a:buChar char="ü"/>
            </a:pPr>
            <a:r>
              <a:rPr lang="en-US" sz="1800" dirty="0"/>
              <a:t>Detection Lab, Blue Team Training Toolkit, </a:t>
            </a:r>
            <a:r>
              <a:rPr lang="en-US" sz="1800" dirty="0" err="1"/>
              <a:t>APTSimulator</a:t>
            </a:r>
            <a:endParaRPr lang="en-US" sz="1800" dirty="0"/>
          </a:p>
          <a:p>
            <a:pPr indent="-457200">
              <a:buFont typeface="Wingdings" panose="05000000000000000000" pitchFamily="2" charset="2"/>
              <a:buChar char="v"/>
            </a:pPr>
            <a:endParaRPr lang="en-US" sz="1800" dirty="0"/>
          </a:p>
          <a:p>
            <a:pPr indent="-457200">
              <a:buFont typeface="Wingdings" panose="05000000000000000000" pitchFamily="2" charset="2"/>
              <a:buChar char="v"/>
            </a:pPr>
            <a:r>
              <a:rPr lang="en-US" sz="1800" dirty="0"/>
              <a:t>Joining Online CTF Lab and Challenge Yourself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Pentest Lab : </a:t>
            </a:r>
          </a:p>
          <a:p>
            <a:pPr lvl="2" indent="-457200">
              <a:buFont typeface="Wingdings" panose="05000000000000000000" pitchFamily="2" charset="2"/>
              <a:buChar char="ü"/>
            </a:pPr>
            <a:r>
              <a:rPr lang="en-US" sz="1800" dirty="0" err="1"/>
              <a:t>HackTheBox</a:t>
            </a:r>
            <a:r>
              <a:rPr lang="en-US" sz="1800" dirty="0"/>
              <a:t>, Pentestit.ru, Attack Defense Lab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Cyber Defense Lab Blue Team </a:t>
            </a:r>
          </a:p>
          <a:p>
            <a:pPr lvl="2" indent="-457200">
              <a:buFont typeface="Wingdings" panose="05000000000000000000" pitchFamily="2" charset="2"/>
              <a:buChar char="ü"/>
            </a:pPr>
            <a:r>
              <a:rPr lang="en-US" sz="1800" dirty="0"/>
              <a:t>Attack Defense Lab, SANS Forensic Challenge,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131445" indent="0">
              <a:buNone/>
            </a:pPr>
            <a:endParaRPr lang="en-ID" sz="1800" dirty="0"/>
          </a:p>
          <a:p>
            <a:endParaRPr lang="en-ID" sz="1800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45B099-3389-48CA-85DA-61269384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2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BCBC-BB7E-4821-927B-5F09DCA1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9535-8A3C-4E24-B361-7B57204E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-457200">
              <a:buFont typeface="Wingdings" panose="05000000000000000000" pitchFamily="2" charset="2"/>
              <a:buChar char="v"/>
            </a:pPr>
            <a:r>
              <a:rPr lang="en-US" sz="1800" dirty="0"/>
              <a:t>Join Instant Messaging Community (Telegram / </a:t>
            </a:r>
            <a:r>
              <a:rPr lang="en-US" sz="1800" dirty="0" err="1"/>
              <a:t>Whatsapp</a:t>
            </a:r>
            <a:r>
              <a:rPr lang="en-US" sz="1800" dirty="0"/>
              <a:t> / Slack)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 err="1"/>
              <a:t>Pentester</a:t>
            </a:r>
            <a:r>
              <a:rPr lang="en-US" sz="1800" dirty="0"/>
              <a:t> ID (Telegram)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ECHO (Telegram)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 err="1"/>
              <a:t>Jasakom</a:t>
            </a:r>
            <a:r>
              <a:rPr lang="en-US" sz="1800" dirty="0"/>
              <a:t> </a:t>
            </a:r>
            <a:r>
              <a:rPr lang="en-US" sz="1800" dirty="0" err="1"/>
              <a:t>Perjuangan</a:t>
            </a:r>
            <a:r>
              <a:rPr lang="en-US" sz="1800" dirty="0"/>
              <a:t> (Telegram)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Cyber Army (Telegram)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CDEF (Slack)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IT Audit &amp; Security (Telegram)</a:t>
            </a:r>
          </a:p>
          <a:p>
            <a:pPr lvl="1" indent="-457200">
              <a:buFont typeface="Wingdings" panose="05000000000000000000" pitchFamily="2" charset="2"/>
              <a:buChar char="v"/>
            </a:pPr>
            <a:r>
              <a:rPr lang="en-US" sz="1800" dirty="0"/>
              <a:t>Indonesia Honeynet Project (Telegram)</a:t>
            </a:r>
          </a:p>
          <a:p>
            <a:pPr indent="-457200">
              <a:buFont typeface="Wingdings" panose="05000000000000000000" pitchFamily="2" charset="2"/>
              <a:buChar char="v"/>
            </a:pPr>
            <a:r>
              <a:rPr lang="en-US" sz="1800" dirty="0"/>
              <a:t>Join the Bug Hunting Platform: Cyber Army, Red Storm, </a:t>
            </a:r>
            <a:r>
              <a:rPr lang="en-US" sz="1800" dirty="0" err="1"/>
              <a:t>BugCrowd</a:t>
            </a:r>
            <a:r>
              <a:rPr lang="en-US" sz="1800" dirty="0"/>
              <a:t>, </a:t>
            </a:r>
            <a:r>
              <a:rPr lang="en-US" sz="1800" dirty="0" err="1"/>
              <a:t>HackerOne</a:t>
            </a:r>
            <a:r>
              <a:rPr lang="en-US" sz="1800" dirty="0"/>
              <a:t>, </a:t>
            </a:r>
            <a:r>
              <a:rPr lang="en-US" sz="1800" dirty="0" err="1"/>
              <a:t>Synack</a:t>
            </a:r>
            <a:r>
              <a:rPr lang="en-US" sz="1800" dirty="0"/>
              <a:t>, </a:t>
            </a:r>
            <a:r>
              <a:rPr lang="en-US" sz="1800" dirty="0" err="1"/>
              <a:t>dll</a:t>
            </a:r>
            <a:endParaRPr lang="en-US" sz="1800" dirty="0"/>
          </a:p>
          <a:p>
            <a:pPr indent="-457200">
              <a:buFont typeface="Wingdings" panose="05000000000000000000" pitchFamily="2" charset="2"/>
              <a:buChar char="v"/>
            </a:pPr>
            <a:r>
              <a:rPr lang="en-US" sz="1800" dirty="0"/>
              <a:t>Join the Discussion forum or related Facebook Group.</a:t>
            </a:r>
          </a:p>
          <a:p>
            <a:pPr indent="-457200">
              <a:buFont typeface="Wingdings" panose="05000000000000000000" pitchFamily="2" charset="2"/>
              <a:buChar char="v"/>
            </a:pPr>
            <a:r>
              <a:rPr lang="en-US" sz="1800" dirty="0"/>
              <a:t>Write and publish research as blog post, paper, article, etc.</a:t>
            </a:r>
          </a:p>
          <a:p>
            <a:pPr indent="-457200">
              <a:buFont typeface="Wingdings" panose="05000000000000000000" pitchFamily="2" charset="2"/>
              <a:buChar char="v"/>
            </a:pPr>
            <a:r>
              <a:rPr lang="en-US" sz="1800" dirty="0"/>
              <a:t>Attending Cyber Security Conference, Seminar, Workshop, Training.</a:t>
            </a:r>
            <a:endParaRPr lang="en-ID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B9EAE-B993-4CF1-9178-4650648A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6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857A-ED3C-44B2-9628-7A3D648F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42D3-C4F0-436E-B7A9-F86D2A6B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Red Team :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hlinkClick r:id="rId2"/>
              </a:rPr>
              <a:t>https://www.amanhardikar.com/mindmaps/Practice.html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https://medium.com/mii-cybersec/improving-pentesting-skill-with-intentionally-vulnerable-apps-ece1cdf3dc63</a:t>
            </a:r>
            <a:r>
              <a:rPr lang="en-US" dirty="0"/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Blue Team :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hlinkClick r:id="rId4"/>
              </a:rPr>
              <a:t>https://github.com/pe3zx/my-infosec-awesome#adversary-emulation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hlinkClick r:id="rId5"/>
              </a:rPr>
              <a:t>https://www.amanhardikar.com/mindmaps/Forensics.html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134F-5F1D-4323-8B70-FC7CC996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71D3-7B61-4F0D-B6BE-5C21C8E0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1D22-055C-4F26-B98C-5F2DA448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Should? Should not?</a:t>
            </a:r>
          </a:p>
          <a:p>
            <a:endParaRPr lang="en-US" sz="2000" dirty="0"/>
          </a:p>
          <a:p>
            <a:r>
              <a:rPr lang="en-US" sz="2000" dirty="0"/>
              <a:t>Help employers evaluate potentials new hires.</a:t>
            </a:r>
          </a:p>
          <a:p>
            <a:r>
              <a:rPr lang="en-US" sz="2000" dirty="0"/>
              <a:t>Recognition of competency.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General? Specialized?</a:t>
            </a:r>
          </a:p>
          <a:p>
            <a:pPr marL="0" indent="0">
              <a:buNone/>
            </a:pPr>
            <a:r>
              <a:rPr lang="en-US" sz="2000" dirty="0"/>
              <a:t>Graduation diploma?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860CC-1119-4062-8218-0DFC3388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A4B9-3A1B-4BF2-8256-E017F5A3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Activities (as Penetration tester)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80E1F-0F77-4AE9-9EC5-848BCC8D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 vulnerabilities</a:t>
            </a:r>
          </a:p>
          <a:p>
            <a:r>
              <a:rPr lang="en-US" sz="2400" dirty="0"/>
              <a:t>Create Proof of Concept</a:t>
            </a:r>
          </a:p>
          <a:p>
            <a:r>
              <a:rPr lang="en-US" sz="2400" dirty="0"/>
              <a:t>Write a report</a:t>
            </a:r>
          </a:p>
          <a:p>
            <a:r>
              <a:rPr lang="en-US" sz="2400" dirty="0"/>
              <a:t>Present the result 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20C620-9E92-4D89-B933-D0C87EF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1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F8F3-0B2A-4676-9297-893766FE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(general)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13C3-D8BD-4239-9AA7-D0D66EA4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Must follow security trends, discoveries, and techniques.</a:t>
            </a:r>
          </a:p>
          <a:p>
            <a:pPr lvl="1"/>
            <a:r>
              <a:rPr lang="en-US" sz="1800" dirty="0"/>
              <a:t>CVE</a:t>
            </a:r>
          </a:p>
          <a:p>
            <a:pPr lvl="1"/>
            <a:r>
              <a:rPr lang="en-US" sz="1800" dirty="0"/>
              <a:t>Security Bulletin</a:t>
            </a:r>
          </a:p>
          <a:p>
            <a:pPr lvl="1"/>
            <a:r>
              <a:rPr lang="en-US" sz="1800" dirty="0"/>
              <a:t>Security incidents</a:t>
            </a:r>
          </a:p>
          <a:p>
            <a:r>
              <a:rPr lang="en-US" sz="2000" dirty="0"/>
              <a:t>Specialization.</a:t>
            </a:r>
          </a:p>
          <a:p>
            <a:r>
              <a:rPr lang="en-US" sz="2000" dirty="0"/>
              <a:t>Simplify the problem so even non-technical people understand.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6DF04-C634-4A20-9373-A1DCDE01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8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ant/ - International/Random » Searching for posts with the image ...">
            <a:extLst>
              <a:ext uri="{FF2B5EF4-FFF2-40B4-BE49-F238E27FC236}">
                <a16:creationId xmlns:a16="http://schemas.microsoft.com/office/drawing/2014/main" id="{D5C4A678-53BA-43D1-9E19-243EAFC7C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374" y="2811156"/>
            <a:ext cx="3735548" cy="404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A22D49-2BD6-4C29-8B78-F714859DBD27}"/>
              </a:ext>
            </a:extLst>
          </p:cNvPr>
          <p:cNvSpPr txBox="1"/>
          <p:nvPr/>
        </p:nvSpPr>
        <p:spPr>
          <a:xfrm>
            <a:off x="3573710" y="2164360"/>
            <a:ext cx="39853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QUESTIONS?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00D15-2104-412F-AA76-CB97BFE71BD6}"/>
              </a:ext>
            </a:extLst>
          </p:cNvPr>
          <p:cNvSpPr txBox="1"/>
          <p:nvPr/>
        </p:nvSpPr>
        <p:spPr>
          <a:xfrm>
            <a:off x="427839" y="5503178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xathrya@reversing.id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4"/>
              </a:rPr>
              <a:t>satria.Pradana@mii.co.id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580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3CA073-ABB0-4643-808B-5C18EB02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pic>
        <p:nvPicPr>
          <p:cNvPr id="6" name="Picture Placeholder 5" descr="person sitting on snowboard">
            <a:extLst>
              <a:ext uri="{FF2B5EF4-FFF2-40B4-BE49-F238E27FC236}">
                <a16:creationId xmlns:a16="http://schemas.microsoft.com/office/drawing/2014/main" id="{12CA17DD-4B99-CE41-998F-A36C00269F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r="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0918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893C5-93E1-4544-9D0A-31BE5357F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865" y="2723683"/>
            <a:ext cx="2334827" cy="2334827"/>
          </a:xfrm>
          <a:prstGeom prst="rect">
            <a:avLst/>
          </a:prstGeom>
        </p:spPr>
      </p:pic>
      <p:sp>
        <p:nvSpPr>
          <p:cNvPr id="74" name="Shape 74"/>
          <p:cNvSpPr/>
          <p:nvPr/>
        </p:nvSpPr>
        <p:spPr>
          <a:xfrm>
            <a:off x="7389747" y="3416026"/>
            <a:ext cx="1820700" cy="1820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3161501" y="587126"/>
            <a:ext cx="56421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" sz="6000" b="1" dirty="0"/>
              <a:t>H</a:t>
            </a:r>
            <a:r>
              <a:rPr lang="id-ID" sz="6000" b="1" dirty="0"/>
              <a:t>i</a:t>
            </a:r>
            <a:r>
              <a:rPr lang="en" sz="6000" b="1" dirty="0"/>
              <a:t>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3161501" y="1881751"/>
            <a:ext cx="56421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b="1" dirty="0"/>
              <a:t>I am </a:t>
            </a:r>
            <a:r>
              <a:rPr lang="id-ID" sz="3600" b="1" dirty="0"/>
              <a:t>Satria </a:t>
            </a:r>
            <a:r>
              <a:rPr lang="id-ID" sz="3600" b="1" dirty="0">
                <a:solidFill>
                  <a:srgbClr val="00B0F0"/>
                </a:solidFill>
              </a:rPr>
              <a:t>Ady</a:t>
            </a:r>
            <a:r>
              <a:rPr lang="id-ID" sz="3600" b="1" dirty="0"/>
              <a:t> Pradana</a:t>
            </a:r>
            <a:endParaRPr lang="en" sz="3600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1275126" y="3055983"/>
            <a:ext cx="5698011" cy="320709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2000" dirty="0"/>
              <a:t>Cyber Security Consultant at </a:t>
            </a:r>
            <a:r>
              <a:rPr lang="en-US" sz="2000" b="1" dirty="0"/>
              <a:t>Mitra </a:t>
            </a:r>
            <a:r>
              <a:rPr lang="en-US" sz="2000" b="1" dirty="0" err="1"/>
              <a:t>Integrasi</a:t>
            </a:r>
            <a:r>
              <a:rPr lang="en-US" sz="2000" b="1" dirty="0"/>
              <a:t> </a:t>
            </a:r>
            <a:r>
              <a:rPr lang="en-US" sz="2000" b="1" dirty="0" err="1"/>
              <a:t>Informatika</a:t>
            </a:r>
            <a:endParaRPr lang="en-US" sz="2000" b="1" dirty="0"/>
          </a:p>
          <a:p>
            <a:pPr marL="457200" indent="-457200">
              <a:spcBef>
                <a:spcPts val="0"/>
              </a:spcBef>
            </a:pPr>
            <a:r>
              <a:rPr lang="en-US" sz="2000" dirty="0"/>
              <a:t>Community Leader of Reversing.ID</a:t>
            </a:r>
          </a:p>
          <a:p>
            <a:pPr marL="457200" indent="-457200">
              <a:spcBef>
                <a:spcPts val="0"/>
              </a:spcBef>
            </a:pPr>
            <a:r>
              <a:rPr lang="en-US" sz="2000" dirty="0"/>
              <a:t>R&amp;D Member of Indonesia Honeynet Project</a:t>
            </a:r>
          </a:p>
          <a:p>
            <a:pPr marL="457200" indent="-457200">
              <a:spcBef>
                <a:spcPts val="0"/>
              </a:spcBef>
            </a:pPr>
            <a:r>
              <a:rPr lang="en-US" sz="2000" dirty="0"/>
              <a:t>Researcher</a:t>
            </a:r>
          </a:p>
          <a:p>
            <a:pPr marL="457200" indent="-457200">
              <a:spcBef>
                <a:spcPts val="0"/>
              </a:spcBef>
            </a:pPr>
            <a:endParaRPr lang="en-US" sz="2000" dirty="0"/>
          </a:p>
          <a:p>
            <a:pPr marL="457200" indent="-457200">
              <a:spcBef>
                <a:spcPts val="0"/>
              </a:spcBef>
            </a:pPr>
            <a:endParaRPr lang="id-ID" sz="2000" dirty="0"/>
          </a:p>
        </p:txBody>
      </p:sp>
      <p:cxnSp>
        <p:nvCxnSpPr>
          <p:cNvPr id="79" name="Shape 79"/>
          <p:cNvCxnSpPr/>
          <p:nvPr/>
        </p:nvCxnSpPr>
        <p:spPr>
          <a:xfrm>
            <a:off x="8463075" y="5244825"/>
            <a:ext cx="145800" cy="5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8943813" y="4970091"/>
            <a:ext cx="289500" cy="396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1" name="Shape 81"/>
          <p:cNvCxnSpPr/>
          <p:nvPr/>
        </p:nvCxnSpPr>
        <p:spPr>
          <a:xfrm>
            <a:off x="9160226" y="4669275"/>
            <a:ext cx="802500" cy="259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3C9461D-1061-49E5-A787-1C389E3D0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519" y="5137532"/>
            <a:ext cx="410536" cy="410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92C9A-11F3-43DF-931C-B0932B949237}"/>
              </a:ext>
            </a:extLst>
          </p:cNvPr>
          <p:cNvSpPr txBox="1"/>
          <p:nvPr/>
        </p:nvSpPr>
        <p:spPr>
          <a:xfrm>
            <a:off x="7703057" y="518425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xathrya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27C96-8350-4218-8A84-298D1095D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517" y="5633513"/>
            <a:ext cx="446323" cy="4463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2F6A91-2121-4AEC-92EB-40EA2CB87828}"/>
              </a:ext>
            </a:extLst>
          </p:cNvPr>
          <p:cNvSpPr txBox="1"/>
          <p:nvPr/>
        </p:nvSpPr>
        <p:spPr>
          <a:xfrm>
            <a:off x="7703057" y="5685702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@xathrya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9851EB-4A1A-422A-B781-F7D39211C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319" y="5956917"/>
            <a:ext cx="818812" cy="818812"/>
          </a:xfrm>
          <a:prstGeom prst="rect">
            <a:avLst/>
          </a:prstGeom>
        </p:spPr>
      </p:pic>
      <p:sp>
        <p:nvSpPr>
          <p:cNvPr id="19" name="Shape 61">
            <a:extLst>
              <a:ext uri="{FF2B5EF4-FFF2-40B4-BE49-F238E27FC236}">
                <a16:creationId xmlns:a16="http://schemas.microsoft.com/office/drawing/2014/main" id="{77C25836-0E5A-4430-B12B-519D11638BD7}"/>
              </a:ext>
            </a:extLst>
          </p:cNvPr>
          <p:cNvSpPr txBox="1">
            <a:spLocks/>
          </p:cNvSpPr>
          <p:nvPr/>
        </p:nvSpPr>
        <p:spPr>
          <a:xfrm>
            <a:off x="2476131" y="6084750"/>
            <a:ext cx="6374168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Reversing.ID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Revealing the Truth through Breaking Things</a:t>
            </a:r>
            <a:endParaRPr kumimoji="0" lang="en" sz="800" b="1" i="0" u="none" strike="noStrike" kern="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Roboto Slab"/>
              <a:sym typeface="Roboto Slab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4DECB-D7CC-472F-86DB-4EA42A5EF4D9}"/>
              </a:ext>
            </a:extLst>
          </p:cNvPr>
          <p:cNvSpPr txBox="1"/>
          <p:nvPr/>
        </p:nvSpPr>
        <p:spPr>
          <a:xfrm>
            <a:off x="8657164" y="562116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8"/>
              </a:rPr>
              <a:t>https://xathrya.id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97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profesi</a:t>
            </a:r>
            <a:endParaRPr lang="en-US" dirty="0"/>
          </a:p>
        </p:txBody>
      </p:sp>
      <p:pic>
        <p:nvPicPr>
          <p:cNvPr id="7" name="Picture Placeholder 6" descr="Two people with snowboards on chair lift">
            <a:extLst>
              <a:ext uri="{FF2B5EF4-FFF2-40B4-BE49-F238E27FC236}">
                <a16:creationId xmlns:a16="http://schemas.microsoft.com/office/drawing/2014/main" id="{E7663A1E-6847-5740-83FF-8196E22DB5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00" r="2200"/>
          <a:stretch/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/>
              <a:t>Menjadi</a:t>
            </a:r>
            <a:r>
              <a:rPr lang="en-US" sz="5400" dirty="0"/>
              <a:t> Professional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4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7D7B51-98F2-4815-ABCF-CB9F0CE1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(Cyber) Security Professional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F721DB-89C2-479F-86B6-E06A75159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(n) </a:t>
            </a:r>
            <a:r>
              <a:rPr lang="en-US" sz="2400" dirty="0">
                <a:solidFill>
                  <a:srgbClr val="FF0000"/>
                </a:solidFill>
              </a:rPr>
              <a:t>Professional</a:t>
            </a:r>
            <a:r>
              <a:rPr lang="en-US" sz="2400" dirty="0"/>
              <a:t> who is hired to keep online information of all sorts </a:t>
            </a:r>
            <a:r>
              <a:rPr lang="en-US" sz="2400" dirty="0">
                <a:solidFill>
                  <a:srgbClr val="00B0F0"/>
                </a:solidFill>
              </a:rPr>
              <a:t>protected</a:t>
            </a:r>
            <a:r>
              <a:rPr lang="en-US" sz="2400" dirty="0"/>
              <a:t> from cyber attacks and other malevolent threats.</a:t>
            </a:r>
          </a:p>
          <a:p>
            <a:r>
              <a:rPr lang="en-US" sz="2400" dirty="0"/>
              <a:t>In general, they do:</a:t>
            </a:r>
          </a:p>
          <a:p>
            <a:pPr lvl="1"/>
            <a:r>
              <a:rPr lang="en-US" sz="2200" dirty="0"/>
              <a:t>Going through all the system to check for any type of potential issues.</a:t>
            </a:r>
          </a:p>
          <a:p>
            <a:pPr lvl="1"/>
            <a:r>
              <a:rPr lang="en-US" sz="2200" dirty="0"/>
              <a:t>Putting proper security measures and establishing protocols.</a:t>
            </a:r>
          </a:p>
          <a:p>
            <a:pPr lvl="1"/>
            <a:r>
              <a:rPr lang="en-US" sz="2200" dirty="0"/>
              <a:t>Spreading the word about security and its importance.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Security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hot field in Indonesia.</a:t>
            </a:r>
          </a:p>
          <a:p>
            <a:pPr lvl="1"/>
            <a:r>
              <a:rPr lang="en-US" sz="2200" dirty="0"/>
              <a:t>Rapidly growing in demand for qualified people.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DE6CA-4E1D-4483-86C6-058C16CB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1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F211-654F-471D-8D55-9826F135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Security Issues in </a:t>
            </a:r>
            <a:r>
              <a:rPr lang="en-US" dirty="0" err="1"/>
              <a:t>indonesia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6DFE-F369-4976-B1C1-729FA3D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activities are Jakarta-centric.</a:t>
            </a:r>
          </a:p>
          <a:p>
            <a:r>
              <a:rPr lang="en-US" dirty="0"/>
              <a:t>Lack of Security Awareness of Multi Stakeholder</a:t>
            </a:r>
            <a:br>
              <a:rPr lang="en-US" dirty="0"/>
            </a:br>
            <a:r>
              <a:rPr lang="en-US" dirty="0"/>
              <a:t>(government, private sector, academic, BUMN,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Lack of Professionals.</a:t>
            </a:r>
          </a:p>
          <a:p>
            <a:endParaRPr lang="en-US" dirty="0"/>
          </a:p>
          <a:p>
            <a:r>
              <a:rPr lang="en-US" dirty="0"/>
              <a:t>We need more people.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B4915-C86C-45C5-94EC-F5107C8A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7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562FA83B-81D5-49F0-A35A-FBFD4837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jobs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4D244-83D6-4A49-8B1B-4B744ABC4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94F24-ACF3-4D34-A940-4CA7BAD038B8}"/>
              </a:ext>
            </a:extLst>
          </p:cNvPr>
          <p:cNvSpPr txBox="1"/>
          <p:nvPr/>
        </p:nvSpPr>
        <p:spPr>
          <a:xfrm>
            <a:off x="9023927" y="2364509"/>
            <a:ext cx="15359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Designing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E46A5B-C686-4FE4-97AE-754E398C03E0}"/>
              </a:ext>
            </a:extLst>
          </p:cNvPr>
          <p:cNvSpPr txBox="1"/>
          <p:nvPr/>
        </p:nvSpPr>
        <p:spPr>
          <a:xfrm>
            <a:off x="9023927" y="3309081"/>
            <a:ext cx="11540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Testing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BF6F4-575F-4A5B-8BF5-FAD241C026C4}"/>
              </a:ext>
            </a:extLst>
          </p:cNvPr>
          <p:cNvSpPr txBox="1"/>
          <p:nvPr/>
        </p:nvSpPr>
        <p:spPr>
          <a:xfrm>
            <a:off x="9023927" y="4253653"/>
            <a:ext cx="17475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Monitoring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3411E6B-872D-4004-8411-83CD0E6F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46" y="2770910"/>
            <a:ext cx="2606227" cy="21302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7D4071-3F46-41B3-A792-25E6C9A5FAA0}"/>
              </a:ext>
            </a:extLst>
          </p:cNvPr>
          <p:cNvSpPr txBox="1"/>
          <p:nvPr/>
        </p:nvSpPr>
        <p:spPr>
          <a:xfrm>
            <a:off x="1504391" y="4901114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/ Program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E1F91F5-963B-42E7-A5B4-EB2E3A85E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702" y="2364509"/>
            <a:ext cx="2536604" cy="25366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412588-C039-45E8-BD06-A1263F5E4091}"/>
              </a:ext>
            </a:extLst>
          </p:cNvPr>
          <p:cNvSpPr txBox="1"/>
          <p:nvPr/>
        </p:nvSpPr>
        <p:spPr>
          <a:xfrm>
            <a:off x="4780687" y="4993447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78661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Exploring the jobs (2)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Penetration Tester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Security Engineer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SOC Engineer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Forensic Investigator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Security Auditor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…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4E853D09-2599-405C-AD24-D93FEBF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Placeholder 6" descr="Snowboarder glasses, two phones, pinecones, and pineneedles">
            <a:extLst>
              <a:ext uri="{FF2B5EF4-FFF2-40B4-BE49-F238E27FC236}">
                <a16:creationId xmlns:a16="http://schemas.microsoft.com/office/drawing/2014/main" id="{D662FAC5-0BC5-3A42-B5EC-06C23DD29F93}"/>
              </a:ext>
            </a:extLst>
          </p:cNvPr>
          <p:cNvPicPr>
            <a:picLocks noGrp="1" noChangeAspect="1"/>
          </p:cNvPicPr>
          <p:nvPr>
            <p:ph type="pic" sz="quarter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1" b="2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830A-B80A-4882-A348-25F6B065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jobs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821A7-C616-421B-BB65-6CBC95649D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CBE35-FECC-472D-85C1-6FE3A97BCE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FF0000"/>
                </a:solidFill>
              </a:rPr>
              <a:t>Penetration Tester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Legally hacking into organization application, networks, and system to discover vulnerabilities and potential damage.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Security Engineer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Designing, building, and maintain IT security solutions.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SOC Engineer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Analyze and respond to security threats from various security platform and technologies.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BFCCF7-5B52-4681-8365-160D75C6C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Forensic Investigator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Investigate the cause of incident, trace all illegal activities on the case, and determine loss from the incident.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000" b="1" dirty="0"/>
              <a:t>Compliance Auditor</a:t>
            </a:r>
          </a:p>
          <a:p>
            <a:pPr marL="0" indent="0">
              <a:buNone/>
            </a:pPr>
            <a:r>
              <a:rPr lang="en-US" dirty="0"/>
              <a:t>Ensuring that an organization is adhering to any regulation relevant to its business.</a:t>
            </a:r>
          </a:p>
        </p:txBody>
      </p:sp>
    </p:spTree>
    <p:extLst>
      <p:ext uri="{BB962C8B-B14F-4D97-AF65-F5344CB8AC3E}">
        <p14:creationId xmlns:p14="http://schemas.microsoft.com/office/powerpoint/2010/main" val="23171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AA3176-AD3F-4775-B2C3-3342C9AB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as professional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7EBF8E-6EE8-41DB-818C-5BDCA9F9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Skills</a:t>
            </a:r>
          </a:p>
          <a:p>
            <a:r>
              <a:rPr lang="en-US" sz="2400" dirty="0"/>
              <a:t>Communication</a:t>
            </a:r>
          </a:p>
          <a:p>
            <a:r>
              <a:rPr lang="en-US" sz="2400" dirty="0"/>
              <a:t>Attitude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4074D8-CD7F-485D-A0CC-0AC3CE52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8431F2-A5DE-4862-B389-24C8222A4BD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0</TotalTime>
  <Words>657</Words>
  <Application>Microsoft Office PowerPoint</Application>
  <PresentationFormat>Widescreen</PresentationFormat>
  <Paragraphs>136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Gill Sans</vt:lpstr>
      <vt:lpstr>Roboto Slab</vt:lpstr>
      <vt:lpstr>Source Sans Pro</vt:lpstr>
      <vt:lpstr>Wingdings</vt:lpstr>
      <vt:lpstr>Office Theme</vt:lpstr>
      <vt:lpstr>Cordelia template</vt:lpstr>
      <vt:lpstr>Berkarir di cyber security</vt:lpstr>
      <vt:lpstr>Hi!</vt:lpstr>
      <vt:lpstr>Menjadi Professional</vt:lpstr>
      <vt:lpstr>(Cyber) Security Professional</vt:lpstr>
      <vt:lpstr>Cyber Security Issues in indonesia</vt:lpstr>
      <vt:lpstr>Exploring The jobs (1)</vt:lpstr>
      <vt:lpstr>Exploring the jobs (2)</vt:lpstr>
      <vt:lpstr>Exploring the jobs (3)</vt:lpstr>
      <vt:lpstr>Preparing as professional</vt:lpstr>
      <vt:lpstr>Choose your faction</vt:lpstr>
      <vt:lpstr>PowerPoint Presentation</vt:lpstr>
      <vt:lpstr>PowerPoint Presentation</vt:lpstr>
      <vt:lpstr>References</vt:lpstr>
      <vt:lpstr>Certification</vt:lpstr>
      <vt:lpstr>Daily Activities (as Penetration tester)</vt:lpstr>
      <vt:lpstr>Challenges (general)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2020-06-06T19:07:17Z</dcterms:created>
  <dcterms:modified xsi:type="dcterms:W3CDTF">2020-06-07T00:26:11Z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