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47"/>
  </p:notesMasterIdLst>
  <p:sldIdLst>
    <p:sldId id="256" r:id="rId2"/>
    <p:sldId id="257" r:id="rId3"/>
    <p:sldId id="262" r:id="rId4"/>
    <p:sldId id="258" r:id="rId5"/>
    <p:sldId id="259" r:id="rId6"/>
    <p:sldId id="260" r:id="rId7"/>
    <p:sldId id="270" r:id="rId8"/>
    <p:sldId id="271" r:id="rId9"/>
    <p:sldId id="273" r:id="rId10"/>
    <p:sldId id="266" r:id="rId11"/>
    <p:sldId id="263" r:id="rId12"/>
    <p:sldId id="274" r:id="rId13"/>
    <p:sldId id="267" r:id="rId14"/>
    <p:sldId id="277" r:id="rId15"/>
    <p:sldId id="284" r:id="rId16"/>
    <p:sldId id="280" r:id="rId17"/>
    <p:sldId id="281" r:id="rId18"/>
    <p:sldId id="282" r:id="rId19"/>
    <p:sldId id="272" r:id="rId20"/>
    <p:sldId id="268" r:id="rId21"/>
    <p:sldId id="301" r:id="rId22"/>
    <p:sldId id="276" r:id="rId23"/>
    <p:sldId id="302" r:id="rId24"/>
    <p:sldId id="303" r:id="rId25"/>
    <p:sldId id="297" r:id="rId26"/>
    <p:sldId id="298" r:id="rId27"/>
    <p:sldId id="269" r:id="rId28"/>
    <p:sldId id="264" r:id="rId29"/>
    <p:sldId id="285" r:id="rId30"/>
    <p:sldId id="294" r:id="rId31"/>
    <p:sldId id="286" r:id="rId32"/>
    <p:sldId id="295" r:id="rId33"/>
    <p:sldId id="287" r:id="rId34"/>
    <p:sldId id="288" r:id="rId35"/>
    <p:sldId id="289" r:id="rId36"/>
    <p:sldId id="291" r:id="rId37"/>
    <p:sldId id="290" r:id="rId38"/>
    <p:sldId id="292" r:id="rId39"/>
    <p:sldId id="275" r:id="rId40"/>
    <p:sldId id="293" r:id="rId41"/>
    <p:sldId id="278" r:id="rId42"/>
    <p:sldId id="296" r:id="rId43"/>
    <p:sldId id="300" r:id="rId44"/>
    <p:sldId id="299" r:id="rId45"/>
    <p:sldId id="26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4BE5-DFA2-48DE-9026-9C1CAD3488BB}" type="datetimeFigureOut">
              <a:rPr lang="id-ID" smtClean="0"/>
              <a:t>27/09/2018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332DD-FCCC-4D38-9FD4-8F908B615D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49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259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08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84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76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743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163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53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0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8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1243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485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83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15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022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7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232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337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8693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3612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701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164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2094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187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94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680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3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381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627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48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505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66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8703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367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9261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294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590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6005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918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05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49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23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9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0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98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9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0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athrya.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rce.org/article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r/reverseengineering" TargetMode="External"/><Relationship Id="rId4" Type="http://schemas.openxmlformats.org/officeDocument/2006/relationships/hyperlink" Target="http://vxheave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Protecting and Breaking the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420" y="5840689"/>
            <a:ext cx="276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Satria Ady Pradana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420" y="6245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https://xathrya.id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B92E3-7D9A-4A58-9F41-32FB317F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7" y="5892948"/>
            <a:ext cx="818812" cy="818812"/>
          </a:xfrm>
          <a:prstGeom prst="rect">
            <a:avLst/>
          </a:prstGeom>
        </p:spPr>
      </p:pic>
      <p:sp>
        <p:nvSpPr>
          <p:cNvPr id="10" name="Shape 61">
            <a:extLst>
              <a:ext uri="{FF2B5EF4-FFF2-40B4-BE49-F238E27FC236}">
                <a16:creationId xmlns:a16="http://schemas.microsoft.com/office/drawing/2014/main" id="{C68321B2-4AED-45FB-96D4-F5AFC0FF47BB}"/>
              </a:ext>
            </a:extLst>
          </p:cNvPr>
          <p:cNvSpPr txBox="1">
            <a:spLocks/>
          </p:cNvSpPr>
          <p:nvPr/>
        </p:nvSpPr>
        <p:spPr>
          <a:xfrm>
            <a:off x="1075169" y="6020781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Revealing the Truth through Breaking Things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78990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Broad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Software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200" dirty="0"/>
              <a:t>Hardware</a:t>
            </a:r>
          </a:p>
          <a:p>
            <a:r>
              <a:rPr lang="en-US" sz="2200" dirty="0"/>
              <a:t>Radio Frequency</a:t>
            </a:r>
          </a:p>
          <a:p>
            <a:r>
              <a:rPr lang="en-US" sz="2200" dirty="0"/>
              <a:t>Protocol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Limit ourselves to reverse engineering for code and data.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756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79" y="2453363"/>
            <a:ext cx="2541958" cy="39781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95" y="2080647"/>
            <a:ext cx="4382814" cy="43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5" y="1930400"/>
            <a:ext cx="6197600" cy="3098800"/>
          </a:xfrm>
        </p:spPr>
      </p:pic>
      <p:sp>
        <p:nvSpPr>
          <p:cNvPr id="8" name="TextBox 7"/>
          <p:cNvSpPr txBox="1"/>
          <p:nvPr/>
        </p:nvSpPr>
        <p:spPr>
          <a:xfrm>
            <a:off x="6497496" y="5029200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BIOS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1535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Comprehension</a:t>
            </a:r>
          </a:p>
          <a:p>
            <a:pPr lvl="1"/>
            <a:r>
              <a:rPr lang="en-US" sz="2000" dirty="0"/>
              <a:t>Gain knowledge of basic principle or mechanics of object, the behavior, and knowledge that might related to subject.</a:t>
            </a:r>
          </a:p>
          <a:p>
            <a:r>
              <a:rPr lang="en-US" sz="2200" dirty="0"/>
              <a:t>Decomposition</a:t>
            </a:r>
          </a:p>
          <a:p>
            <a:pPr lvl="1"/>
            <a:r>
              <a:rPr lang="en-US" sz="2000" dirty="0"/>
              <a:t>Breaking down the system into its structure and gain insight about inherent structure and properties of the component that make the system.</a:t>
            </a:r>
          </a:p>
          <a:p>
            <a:r>
              <a:rPr lang="en-US" sz="2200" dirty="0"/>
              <a:t>Reconstruction</a:t>
            </a:r>
          </a:p>
          <a:p>
            <a:pPr lvl="1"/>
            <a:r>
              <a:rPr lang="en-US" sz="2000" dirty="0"/>
              <a:t>Reform or reconstruct the components based on need.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2312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popular and commonly used practice or operation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788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Resource Modification (</a:t>
            </a:r>
            <a:r>
              <a:rPr lang="en-US" sz="2200" dirty="0" err="1"/>
              <a:t>Modding</a:t>
            </a:r>
            <a:r>
              <a:rPr lang="en-US" sz="2200" dirty="0"/>
              <a:t>)</a:t>
            </a:r>
          </a:p>
          <a:p>
            <a:r>
              <a:rPr lang="en-US" sz="2200" dirty="0"/>
              <a:t>Control Flow Bypass</a:t>
            </a:r>
          </a:p>
          <a:p>
            <a:r>
              <a:rPr lang="en-US" sz="2200" dirty="0"/>
              <a:t>Code Caving</a:t>
            </a:r>
          </a:p>
        </p:txBody>
      </p:sp>
    </p:spTree>
    <p:extLst>
      <p:ext uri="{BB962C8B-B14F-4D97-AF65-F5344CB8AC3E}">
        <p14:creationId xmlns:p14="http://schemas.microsoft.com/office/powerpoint/2010/main" val="154953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Modification (</a:t>
            </a:r>
            <a:r>
              <a:rPr lang="en-US" dirty="0" err="1"/>
              <a:t>Modding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Modify the resource of application</a:t>
            </a:r>
          </a:p>
          <a:p>
            <a:pPr lvl="1"/>
            <a:r>
              <a:rPr lang="en-US" sz="2000" dirty="0"/>
              <a:t>Icon</a:t>
            </a:r>
          </a:p>
          <a:p>
            <a:pPr lvl="1"/>
            <a:r>
              <a:rPr lang="en-US" sz="2000" dirty="0"/>
              <a:t>Menu</a:t>
            </a:r>
          </a:p>
          <a:p>
            <a:pPr lvl="1"/>
            <a:r>
              <a:rPr lang="en-US" sz="2000" dirty="0"/>
              <a:t>Layout</a:t>
            </a:r>
          </a:p>
          <a:p>
            <a:pPr lvl="1"/>
            <a:r>
              <a:rPr lang="en-US" sz="2000" dirty="0"/>
              <a:t>Sprite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1136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Bypass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Alter program flow</a:t>
            </a:r>
          </a:p>
          <a:p>
            <a:r>
              <a:rPr lang="en-US" sz="2200" dirty="0"/>
              <a:t>Force program to takes (or leaves) intended action.</a:t>
            </a:r>
          </a:p>
          <a:p>
            <a:r>
              <a:rPr lang="en-US" sz="2200" dirty="0"/>
              <a:t>Jump over the protection mechanism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4101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Caving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Writing code to specific region of application (or process’ memory)</a:t>
            </a:r>
          </a:p>
          <a:p>
            <a:r>
              <a:rPr lang="en-US" sz="2200" dirty="0"/>
              <a:t>Fast and easy</a:t>
            </a:r>
          </a:p>
          <a:p>
            <a:r>
              <a:rPr lang="en-US" sz="2200" dirty="0"/>
              <a:t>No need for source</a:t>
            </a:r>
          </a:p>
          <a:p>
            <a:endParaRPr lang="en-US" sz="2200" dirty="0"/>
          </a:p>
          <a:p>
            <a:r>
              <a:rPr lang="en-US" sz="2200" dirty="0"/>
              <a:t>In conjunction of </a:t>
            </a:r>
            <a:r>
              <a:rPr lang="en-US" sz="2200" dirty="0">
                <a:solidFill>
                  <a:schemeClr val="accent2"/>
                </a:solidFill>
              </a:rPr>
              <a:t>Function Trampoline</a:t>
            </a:r>
            <a:r>
              <a:rPr lang="en-US" sz="2200" dirty="0"/>
              <a:t>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82758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43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# </a:t>
            </a:r>
            <a:r>
              <a:rPr lang="en-US" dirty="0" err="1"/>
              <a:t>Whoami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Cyber Security Consultant at </a:t>
            </a:r>
            <a:r>
              <a:rPr lang="id-ID" sz="2200" b="1" dirty="0">
                <a:solidFill>
                  <a:srgbClr val="002060"/>
                </a:solidFill>
              </a:rPr>
              <a:t>Mitra Integrasi Informatika </a:t>
            </a:r>
            <a:r>
              <a:rPr lang="id-ID" sz="2200" dirty="0"/>
              <a:t>(MII)</a:t>
            </a:r>
          </a:p>
          <a:p>
            <a:r>
              <a:rPr lang="id-ID" sz="2200" dirty="0"/>
              <a:t>Researcher at </a:t>
            </a:r>
            <a:r>
              <a:rPr lang="id-ID" sz="2200" b="1" dirty="0">
                <a:solidFill>
                  <a:srgbClr val="FF0000"/>
                </a:solidFill>
              </a:rPr>
              <a:t>dracOs</a:t>
            </a:r>
            <a:r>
              <a:rPr lang="id-ID" sz="2200" dirty="0"/>
              <a:t> Dev Team</a:t>
            </a:r>
          </a:p>
          <a:p>
            <a:r>
              <a:rPr lang="id-ID" sz="2200" dirty="0"/>
              <a:t>Coordinator of </a:t>
            </a:r>
            <a:r>
              <a:rPr lang="id-ID" sz="2200" b="1" dirty="0"/>
              <a:t>Reversing.ID</a:t>
            </a:r>
          </a:p>
          <a:p>
            <a:r>
              <a:rPr lang="id-ID" sz="2200" dirty="0"/>
              <a:t>Member of </a:t>
            </a:r>
            <a:r>
              <a:rPr lang="id-ID" sz="2200" b="1" dirty="0">
                <a:solidFill>
                  <a:srgbClr val="C00000"/>
                </a:solidFill>
              </a:rPr>
              <a:t>Indonesia Honeynet Project</a:t>
            </a:r>
          </a:p>
          <a:p>
            <a:endParaRPr lang="id-ID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89193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Depend on the target of reversing.</a:t>
            </a:r>
          </a:p>
          <a:p>
            <a:r>
              <a:rPr lang="en-US" sz="2200" dirty="0"/>
              <a:t>Each programming languages might have unique trait or characteristic.</a:t>
            </a:r>
          </a:p>
          <a:p>
            <a:pPr lvl="1"/>
            <a:r>
              <a:rPr lang="en-US" sz="2000" dirty="0"/>
              <a:t>Channel in Go</a:t>
            </a:r>
          </a:p>
          <a:p>
            <a:r>
              <a:rPr lang="en-US" sz="2200" dirty="0"/>
              <a:t>Two classes of programming language: native, interpreted</a:t>
            </a:r>
            <a:r>
              <a:rPr lang="en-US" sz="26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2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0773"/>
            <a:ext cx="8596668" cy="1320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r>
              <a:rPr lang="en-US" dirty="0"/>
              <a:t>Primitive of Processors operations</a:t>
            </a:r>
          </a:p>
          <a:p>
            <a:r>
              <a:rPr lang="en-US" dirty="0"/>
              <a:t>Complex operation is decomposed to various instructions</a:t>
            </a:r>
          </a:p>
          <a:p>
            <a:r>
              <a:rPr lang="en-US" dirty="0"/>
              <a:t>Constrained by processors’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12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Executable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 has a format.</a:t>
            </a:r>
          </a:p>
          <a:p>
            <a:r>
              <a:rPr lang="en-US" sz="2200" dirty="0"/>
              <a:t>Identify by magic number.</a:t>
            </a:r>
          </a:p>
          <a:p>
            <a:r>
              <a:rPr lang="en-US" sz="2200" dirty="0"/>
              <a:t>Structured and has some sections for data, code, resource, etc.</a:t>
            </a:r>
            <a:endParaRPr lang="en-US" sz="2000" dirty="0"/>
          </a:p>
          <a:p>
            <a:r>
              <a:rPr lang="en-US" sz="2200" dirty="0"/>
              <a:t>Function might be provided by foreign module (ex: DLL), list of imported function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91948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545"/>
            <a:ext cx="8415931" cy="6311948"/>
          </a:xfrm>
        </p:spPr>
      </p:pic>
    </p:spTree>
    <p:extLst>
      <p:ext uri="{BB962C8B-B14F-4D97-AF65-F5344CB8AC3E}">
        <p14:creationId xmlns:p14="http://schemas.microsoft.com/office/powerpoint/2010/main" val="186478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2" y="441435"/>
            <a:ext cx="5460523" cy="6048579"/>
          </a:xfrm>
        </p:spPr>
      </p:pic>
    </p:spTree>
    <p:extLst>
      <p:ext uri="{BB962C8B-B14F-4D97-AF65-F5344CB8AC3E}">
        <p14:creationId xmlns:p14="http://schemas.microsoft.com/office/powerpoint/2010/main" val="241823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Software is divided into conceptual module and working together.</a:t>
            </a:r>
          </a:p>
          <a:p>
            <a:r>
              <a:rPr lang="en-US" sz="2200" dirty="0"/>
              <a:t>Repeatable solution to a commonly occurring problem in a software design.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09957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 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Library</a:t>
            </a:r>
          </a:p>
          <a:p>
            <a:r>
              <a:rPr lang="en-US" sz="2200" dirty="0"/>
              <a:t>Framework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71190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the system to fine-grain components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9273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Hex Editor</a:t>
            </a:r>
          </a:p>
          <a:p>
            <a:r>
              <a:rPr lang="en-US" sz="2200" dirty="0"/>
              <a:t>Disassembler</a:t>
            </a:r>
          </a:p>
          <a:p>
            <a:r>
              <a:rPr lang="en-US" sz="2200" dirty="0"/>
              <a:t>Debugger</a:t>
            </a:r>
          </a:p>
          <a:p>
            <a:r>
              <a:rPr lang="en-US" sz="2200" dirty="0"/>
              <a:t>Resource Editor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65868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Editor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content of file as collection of hex formatted-data and modify part of them.</a:t>
            </a:r>
          </a:p>
          <a:p>
            <a:r>
              <a:rPr lang="en-US" dirty="0"/>
              <a:t>Find pattern and occurrence.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8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presentation is intended for educational purposes only.</a:t>
            </a:r>
          </a:p>
          <a:p>
            <a:r>
              <a:rPr lang="en-US" sz="2200" dirty="0"/>
              <a:t>Reverse engineering of copyrighted material is illegal an might cause you a direct or indirect consequence. We have no responsibility of anything you do after learning this.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41955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752"/>
            <a:ext cx="8533248" cy="63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8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stream of hex bytes to its assembly representation.</a:t>
            </a:r>
          </a:p>
          <a:p>
            <a:r>
              <a:rPr lang="en-US" dirty="0"/>
              <a:t>Resolve data and resource, referred by the code.</a:t>
            </a:r>
          </a:p>
        </p:txBody>
      </p:sp>
    </p:spTree>
    <p:extLst>
      <p:ext uri="{BB962C8B-B14F-4D97-AF65-F5344CB8AC3E}">
        <p14:creationId xmlns:p14="http://schemas.microsoft.com/office/powerpoint/2010/main" val="375495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2" y="326571"/>
            <a:ext cx="10990115" cy="6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0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Test or debug other (target) program</a:t>
            </a:r>
          </a:p>
          <a:p>
            <a:r>
              <a:rPr lang="en-US" sz="2200" dirty="0"/>
              <a:t>Examine program condition at runtime.</a:t>
            </a:r>
          </a:p>
          <a:p>
            <a:r>
              <a:rPr lang="en-US" sz="2200" dirty="0"/>
              <a:t>Modify code or data section.</a:t>
            </a:r>
          </a:p>
          <a:p>
            <a:r>
              <a:rPr lang="en-US" sz="2200" dirty="0"/>
              <a:t>Modify CPU state</a:t>
            </a:r>
          </a:p>
          <a:p>
            <a:pPr lvl="1"/>
            <a:r>
              <a:rPr lang="en-US" sz="2000" dirty="0"/>
              <a:t>Alter control flow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9500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6" y="189185"/>
            <a:ext cx="11123361" cy="6479628"/>
          </a:xfrm>
        </p:spPr>
      </p:pic>
    </p:spTree>
    <p:extLst>
      <p:ext uri="{BB962C8B-B14F-4D97-AF65-F5344CB8AC3E}">
        <p14:creationId xmlns:p14="http://schemas.microsoft.com/office/powerpoint/2010/main" val="241816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Gaining the knowledge related to the target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329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of Learning the Subject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Background checking</a:t>
            </a:r>
          </a:p>
          <a:p>
            <a:pPr lvl="1"/>
            <a:r>
              <a:rPr lang="en-US" sz="2000" dirty="0"/>
              <a:t>What programming language</a:t>
            </a:r>
          </a:p>
          <a:p>
            <a:pPr lvl="1"/>
            <a:r>
              <a:rPr lang="en-US" sz="2000" dirty="0"/>
              <a:t>What packer used</a:t>
            </a:r>
          </a:p>
          <a:p>
            <a:pPr lvl="1"/>
            <a:r>
              <a:rPr lang="en-US" sz="2000" dirty="0"/>
              <a:t>What library might be used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Static Analysis</a:t>
            </a:r>
            <a:endParaRPr lang="en-US" sz="2000" dirty="0"/>
          </a:p>
          <a:p>
            <a:r>
              <a:rPr lang="en-US" sz="2200" dirty="0"/>
              <a:t>Dynamic Analysis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242091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the structure of system to its fine-grained components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687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Get the global view of program flows</a:t>
            </a:r>
          </a:p>
          <a:p>
            <a:r>
              <a:rPr lang="en-US" sz="2200" dirty="0"/>
              <a:t>Graph</a:t>
            </a:r>
          </a:p>
          <a:p>
            <a:r>
              <a:rPr lang="en-US" sz="2200" dirty="0"/>
              <a:t>Grouping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030203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system based on the extracted knowledge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25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Adventure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Fundamental of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Reverse Engineering</a:t>
            </a:r>
            <a:endParaRPr lang="en-US" sz="2200" dirty="0"/>
          </a:p>
          <a:p>
            <a:pPr lvl="1"/>
            <a:r>
              <a:rPr lang="en-US" sz="2200" dirty="0"/>
              <a:t>Basic Principle</a:t>
            </a:r>
          </a:p>
          <a:p>
            <a:pPr lvl="1"/>
            <a:r>
              <a:rPr lang="en-US" sz="2200" dirty="0"/>
              <a:t>Tools</a:t>
            </a:r>
          </a:p>
          <a:p>
            <a:r>
              <a:rPr lang="en-US" sz="2400" dirty="0"/>
              <a:t>Common Practice</a:t>
            </a:r>
          </a:p>
          <a:p>
            <a:r>
              <a:rPr lang="en-US" sz="2400" dirty="0"/>
              <a:t>Common Protection</a:t>
            </a:r>
          </a:p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13509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2330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Protection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63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Obfuscation</a:t>
            </a:r>
          </a:p>
          <a:p>
            <a:r>
              <a:rPr lang="en-US" sz="2200" dirty="0"/>
              <a:t>Self debug</a:t>
            </a:r>
          </a:p>
          <a:p>
            <a:r>
              <a:rPr lang="en-US" sz="2200" dirty="0"/>
              <a:t>Section Corruption</a:t>
            </a:r>
          </a:p>
          <a:p>
            <a:r>
              <a:rPr lang="en-US" sz="2200" dirty="0"/>
              <a:t>Packer</a:t>
            </a:r>
          </a:p>
          <a:p>
            <a:r>
              <a:rPr lang="en-US" sz="2200" dirty="0"/>
              <a:t>Encryption</a:t>
            </a:r>
          </a:p>
          <a:p>
            <a:r>
              <a:rPr lang="en-US" sz="2200" dirty="0"/>
              <a:t>Virtual Machine</a:t>
            </a:r>
          </a:p>
          <a:p>
            <a:endParaRPr lang="en-US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93583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Stuffs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897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Dynamic Binary Instrumentation</a:t>
            </a:r>
          </a:p>
          <a:p>
            <a:r>
              <a:rPr lang="en-US" sz="2200" dirty="0"/>
              <a:t>Symbolic Execution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56903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3"/>
              </a:rPr>
              <a:t>http://www.openrce.org/articles/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http://vxheaven.org/</a:t>
            </a:r>
            <a:endParaRPr lang="en-US" dirty="0"/>
          </a:p>
          <a:p>
            <a:r>
              <a:rPr lang="en-US" dirty="0">
                <a:hlinkClick r:id="rId5"/>
              </a:rPr>
              <a:t>https://www.reddit.com/r/reverseengineering</a:t>
            </a:r>
            <a:r>
              <a:rPr lang="en-US" dirty="0"/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605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the Reversing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What, Why, and How?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71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Originally used in the context of </a:t>
            </a:r>
            <a:r>
              <a:rPr lang="en-US" sz="2200" dirty="0">
                <a:solidFill>
                  <a:schemeClr val="accent2"/>
                </a:solidFill>
              </a:rPr>
              <a:t>mechanical engineering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Breaks down </a:t>
            </a:r>
            <a:r>
              <a:rPr lang="en-US" sz="2200" dirty="0"/>
              <a:t>an existing object or system to its construction and then </a:t>
            </a:r>
            <a:r>
              <a:rPr lang="en-US" sz="2200" dirty="0">
                <a:solidFill>
                  <a:schemeClr val="accent2"/>
                </a:solidFill>
              </a:rPr>
              <a:t>rebuild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it based on new demand.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Extracting </a:t>
            </a:r>
            <a:r>
              <a:rPr lang="en-US" sz="2200" dirty="0"/>
              <a:t>knowledge or design information from anything man-mad and </a:t>
            </a:r>
            <a:r>
              <a:rPr lang="en-US" sz="2200" dirty="0">
                <a:solidFill>
                  <a:schemeClr val="accent2"/>
                </a:solidFill>
              </a:rPr>
              <a:t>reproducing </a:t>
            </a:r>
            <a:r>
              <a:rPr lang="en-US" sz="2200" dirty="0"/>
              <a:t>it or reproduce anything based on the extracted information.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4275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Take things apart to </a:t>
            </a:r>
            <a:r>
              <a:rPr lang="en-US" sz="2200" dirty="0">
                <a:solidFill>
                  <a:schemeClr val="accent2"/>
                </a:solidFill>
              </a:rPr>
              <a:t>figure out </a:t>
            </a:r>
            <a:r>
              <a:rPr lang="en-US" sz="2200" dirty="0"/>
              <a:t>how it works</a:t>
            </a:r>
          </a:p>
          <a:p>
            <a:r>
              <a:rPr lang="en-US" sz="2200" dirty="0"/>
              <a:t>Solving puzzle</a:t>
            </a:r>
          </a:p>
          <a:p>
            <a:r>
              <a:rPr lang="en-US" sz="2200" dirty="0"/>
              <a:t>Constantly learn </a:t>
            </a:r>
            <a:r>
              <a:rPr lang="en-US" sz="2200" dirty="0">
                <a:solidFill>
                  <a:schemeClr val="accent2"/>
                </a:solidFill>
              </a:rPr>
              <a:t>new things</a:t>
            </a:r>
          </a:p>
          <a:p>
            <a:r>
              <a:rPr lang="en-US" sz="2200" dirty="0"/>
              <a:t>Thinking out of the box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71752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Interfacing</a:t>
            </a:r>
          </a:p>
          <a:p>
            <a:r>
              <a:rPr lang="en-US" sz="2200" dirty="0"/>
              <a:t>Improve documentation shortcomings</a:t>
            </a:r>
          </a:p>
          <a:p>
            <a:r>
              <a:rPr lang="en-US" sz="2200" dirty="0"/>
              <a:t>Bug Fixing</a:t>
            </a:r>
          </a:p>
          <a:p>
            <a:r>
              <a:rPr lang="en-US" sz="2200" dirty="0"/>
              <a:t>Creation of unlicensed duplicates</a:t>
            </a:r>
          </a:p>
          <a:p>
            <a:r>
              <a:rPr lang="en-US" sz="2200" dirty="0"/>
              <a:t>Repurposing</a:t>
            </a:r>
          </a:p>
          <a:p>
            <a:r>
              <a:rPr lang="en-US" sz="2200" dirty="0"/>
              <a:t>Finding security bugs</a:t>
            </a:r>
          </a:p>
          <a:p>
            <a:endParaRPr lang="en-US" sz="2200" dirty="0"/>
          </a:p>
          <a:p>
            <a:r>
              <a:rPr lang="en-US" sz="2200" dirty="0"/>
              <a:t>For fun!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299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Yin Yang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Reverse engineer and developer compete each other.</a:t>
            </a:r>
          </a:p>
          <a:p>
            <a:r>
              <a:rPr lang="en-US" sz="2200" dirty="0"/>
              <a:t>Developer want to </a:t>
            </a:r>
            <a:r>
              <a:rPr lang="en-US" sz="2200" dirty="0">
                <a:solidFill>
                  <a:srgbClr val="0070C0"/>
                </a:solidFill>
              </a:rPr>
              <a:t>protect</a:t>
            </a:r>
            <a:r>
              <a:rPr lang="en-US" sz="2200" dirty="0"/>
              <a:t> their intellectual property</a:t>
            </a:r>
          </a:p>
          <a:p>
            <a:r>
              <a:rPr lang="en-US" sz="2200" dirty="0"/>
              <a:t>Reverse engineer want to </a:t>
            </a:r>
            <a:r>
              <a:rPr lang="en-US" sz="2200" dirty="0">
                <a:solidFill>
                  <a:schemeClr val="accent2"/>
                </a:solidFill>
              </a:rPr>
              <a:t>break</a:t>
            </a:r>
            <a:r>
              <a:rPr lang="en-US" sz="2200" dirty="0"/>
              <a:t> the protection.</a:t>
            </a:r>
          </a:p>
          <a:p>
            <a:endParaRPr lang="en-US" sz="2200" dirty="0"/>
          </a:p>
          <a:p>
            <a:r>
              <a:rPr lang="en-US" sz="2200" dirty="0"/>
              <a:t>Who will win?</a:t>
            </a:r>
          </a:p>
          <a:p>
            <a:endParaRPr lang="en-US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124542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1226</TotalTime>
  <Words>760</Words>
  <Application>Microsoft Office PowerPoint</Application>
  <PresentationFormat>Widescreen</PresentationFormat>
  <Paragraphs>201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Roboto Slab</vt:lpstr>
      <vt:lpstr>Trebuchet MS</vt:lpstr>
      <vt:lpstr>Wingdings 3</vt:lpstr>
      <vt:lpstr>Facet</vt:lpstr>
      <vt:lpstr>Reverse Engineering</vt:lpstr>
      <vt:lpstr># Whoami?</vt:lpstr>
      <vt:lpstr>Disclaimer</vt:lpstr>
      <vt:lpstr>Today’s Adventure</vt:lpstr>
      <vt:lpstr>Revealing the Reversing</vt:lpstr>
      <vt:lpstr>The Term</vt:lpstr>
      <vt:lpstr>What it Means?</vt:lpstr>
      <vt:lpstr>Motivation</vt:lpstr>
      <vt:lpstr>The Yin Yang</vt:lpstr>
      <vt:lpstr>Too Broad</vt:lpstr>
      <vt:lpstr>Success Story</vt:lpstr>
      <vt:lpstr>Success Story</vt:lpstr>
      <vt:lpstr>Fundamental Principle</vt:lpstr>
      <vt:lpstr>Common Practice</vt:lpstr>
      <vt:lpstr>PowerPoint Presentation</vt:lpstr>
      <vt:lpstr>Resource Modification (Modding)</vt:lpstr>
      <vt:lpstr>Control Flow Bypass</vt:lpstr>
      <vt:lpstr>Code Caving</vt:lpstr>
      <vt:lpstr>Basic Knowledge</vt:lpstr>
      <vt:lpstr>The Language </vt:lpstr>
      <vt:lpstr>PowerPoint Presentation</vt:lpstr>
      <vt:lpstr>The Executable Format</vt:lpstr>
      <vt:lpstr>PowerPoint Presentation</vt:lpstr>
      <vt:lpstr>PowerPoint Presentation</vt:lpstr>
      <vt:lpstr>Design Pattern</vt:lpstr>
      <vt:lpstr>Common Code Base</vt:lpstr>
      <vt:lpstr>Common Tools</vt:lpstr>
      <vt:lpstr>PowerPoint Presentation</vt:lpstr>
      <vt:lpstr>Hex Editor</vt:lpstr>
      <vt:lpstr>PowerPoint Presentation</vt:lpstr>
      <vt:lpstr>Disassembler</vt:lpstr>
      <vt:lpstr>PowerPoint Presentation</vt:lpstr>
      <vt:lpstr>Debugger</vt:lpstr>
      <vt:lpstr>PowerPoint Presentation</vt:lpstr>
      <vt:lpstr>Comprehension</vt:lpstr>
      <vt:lpstr>Approach of Learning the Subject</vt:lpstr>
      <vt:lpstr>Decomposition</vt:lpstr>
      <vt:lpstr>PowerPoint Presentation</vt:lpstr>
      <vt:lpstr>Reconstruction</vt:lpstr>
      <vt:lpstr>PowerPoint Presentation</vt:lpstr>
      <vt:lpstr>Common Protection</vt:lpstr>
      <vt:lpstr>PowerPoint Presentation</vt:lpstr>
      <vt:lpstr>Advance Stuffs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Pradana</dc:creator>
  <cp:lastModifiedBy>Satria Ady Pradana</cp:lastModifiedBy>
  <cp:revision>57</cp:revision>
  <dcterms:created xsi:type="dcterms:W3CDTF">2017-04-09T07:25:33Z</dcterms:created>
  <dcterms:modified xsi:type="dcterms:W3CDTF">2018-09-27T22:51:16Z</dcterms:modified>
</cp:coreProperties>
</file>