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7" r:id="rId7"/>
    <p:sldId id="304" r:id="rId8"/>
    <p:sldId id="268" r:id="rId9"/>
    <p:sldId id="276" r:id="rId10"/>
    <p:sldId id="302" r:id="rId11"/>
    <p:sldId id="303" r:id="rId12"/>
    <p:sldId id="264" r:id="rId13"/>
    <p:sldId id="285" r:id="rId14"/>
    <p:sldId id="305" r:id="rId15"/>
    <p:sldId id="312" r:id="rId16"/>
    <p:sldId id="313" r:id="rId17"/>
    <p:sldId id="314" r:id="rId18"/>
    <p:sldId id="290" r:id="rId19"/>
    <p:sldId id="306" r:id="rId20"/>
    <p:sldId id="307" r:id="rId21"/>
    <p:sldId id="292" r:id="rId22"/>
    <p:sldId id="315" r:id="rId23"/>
    <p:sldId id="293" r:id="rId24"/>
    <p:sldId id="310" r:id="rId25"/>
    <p:sldId id="308" r:id="rId26"/>
    <p:sldId id="30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F4BE5-DFA2-48DE-9026-9C1CAD3488BB}" type="datetimeFigureOut">
              <a:rPr lang="id-ID" smtClean="0"/>
              <a:t>19/01/2018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332DD-FCCC-4D38-9FD4-8F908B615D2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649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2596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232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533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3701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1641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5505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566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4663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6367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4287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5065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0838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6881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870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98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5053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0743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1509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4152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332DD-FCCC-4D38-9FD4-8F908B615D2C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187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4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50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0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5984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9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06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0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9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6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4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8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3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9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athrya.i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Reverse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Protecting and Breaking the Software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6184" y="2735242"/>
            <a:ext cx="18678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WORKSHOP</a:t>
            </a:r>
            <a:endParaRPr lang="id-ID" sz="2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BA402-F9A7-499E-9160-AE93553AC0F1}"/>
              </a:ext>
            </a:extLst>
          </p:cNvPr>
          <p:cNvSpPr txBox="1"/>
          <p:nvPr/>
        </p:nvSpPr>
        <p:spPr>
          <a:xfrm>
            <a:off x="5951420" y="5840689"/>
            <a:ext cx="2762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Satria Ady Pradana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39123-A11C-4C2D-9837-18C18FFCA3B9}"/>
              </a:ext>
            </a:extLst>
          </p:cNvPr>
          <p:cNvSpPr txBox="1"/>
          <p:nvPr/>
        </p:nvSpPr>
        <p:spPr>
          <a:xfrm>
            <a:off x="5951420" y="624552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linkClick r:id="rId3"/>
              </a:rPr>
              <a:t>https://xathrya.id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156F8D-EEBD-47A9-B859-1E9DEEFB2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57" y="5892948"/>
            <a:ext cx="818812" cy="818812"/>
          </a:xfrm>
          <a:prstGeom prst="rect">
            <a:avLst/>
          </a:prstGeom>
        </p:spPr>
      </p:pic>
      <p:sp>
        <p:nvSpPr>
          <p:cNvPr id="11" name="Shape 61">
            <a:extLst>
              <a:ext uri="{FF2B5EF4-FFF2-40B4-BE49-F238E27FC236}">
                <a16:creationId xmlns:a16="http://schemas.microsoft.com/office/drawing/2014/main" id="{66D74B76-2161-4C2C-85A3-48D180F76710}"/>
              </a:ext>
            </a:extLst>
          </p:cNvPr>
          <p:cNvSpPr txBox="1">
            <a:spLocks/>
          </p:cNvSpPr>
          <p:nvPr/>
        </p:nvSpPr>
        <p:spPr>
          <a:xfrm>
            <a:off x="1075169" y="6020781"/>
            <a:ext cx="6374168" cy="154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tabLst/>
              <a:defRPr/>
            </a:pPr>
            <a:r>
              <a:rPr kumimoji="0" lang="id-ID" sz="1800" b="1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sym typeface="Roboto Slab"/>
              </a:rPr>
              <a:t>Reversing.ID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91EA"/>
                </a:solidFill>
                <a:effectLst/>
                <a:uLnTx/>
                <a:uFillTx/>
                <a:latin typeface="Roboto Slab"/>
                <a:sym typeface="Roboto Slab"/>
              </a:rPr>
              <a:t>Revealing the Truth through Breaking Things</a:t>
            </a:r>
            <a:endParaRPr kumimoji="0" lang="en" sz="800" b="1" i="0" u="none" strike="noStrike" kern="0" cap="none" spc="0" normalizeH="0" baseline="0" noProof="0" dirty="0">
              <a:ln>
                <a:noFill/>
              </a:ln>
              <a:solidFill>
                <a:srgbClr val="0091EA"/>
              </a:solidFill>
              <a:effectLst/>
              <a:uLnTx/>
              <a:uFillTx/>
              <a:latin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789901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9545"/>
            <a:ext cx="8415931" cy="6311948"/>
          </a:xfrm>
        </p:spPr>
      </p:pic>
    </p:spTree>
    <p:extLst>
      <p:ext uri="{BB962C8B-B14F-4D97-AF65-F5344CB8AC3E}">
        <p14:creationId xmlns:p14="http://schemas.microsoft.com/office/powerpoint/2010/main" val="186478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592" y="441435"/>
            <a:ext cx="5460523" cy="6048579"/>
          </a:xfrm>
        </p:spPr>
      </p:pic>
    </p:spTree>
    <p:extLst>
      <p:ext uri="{BB962C8B-B14F-4D97-AF65-F5344CB8AC3E}">
        <p14:creationId xmlns:p14="http://schemas.microsoft.com/office/powerpoint/2010/main" val="2418232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Tools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Hex Editor</a:t>
            </a:r>
          </a:p>
          <a:p>
            <a:r>
              <a:rPr lang="en-US" sz="2200" dirty="0"/>
              <a:t>Disassembler</a:t>
            </a:r>
          </a:p>
          <a:p>
            <a:r>
              <a:rPr lang="en-US" sz="2200" dirty="0"/>
              <a:t>Debugger</a:t>
            </a:r>
          </a:p>
          <a:p>
            <a:r>
              <a:rPr lang="en-US" sz="2200" dirty="0"/>
              <a:t>Resource Editor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658688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Tools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Radare2</a:t>
            </a:r>
          </a:p>
          <a:p>
            <a:r>
              <a:rPr lang="en-US" sz="2200" dirty="0"/>
              <a:t>Mono</a:t>
            </a:r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324780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Target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CrackMe.cs</a:t>
            </a:r>
            <a:endParaRPr lang="en-US" sz="2200" dirty="0"/>
          </a:p>
          <a:p>
            <a:r>
              <a:rPr lang="en-US" sz="2200" dirty="0" err="1"/>
              <a:t>Challenge.cs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Compile them </a:t>
            </a:r>
          </a:p>
          <a:p>
            <a:r>
              <a:rPr lang="en-US" sz="2200" dirty="0" err="1"/>
              <a:t>mcs</a:t>
            </a:r>
            <a:r>
              <a:rPr lang="en-US" sz="2200" dirty="0"/>
              <a:t> </a:t>
            </a:r>
            <a:r>
              <a:rPr lang="en-US" sz="2200" dirty="0" err="1"/>
              <a:t>CrackMe.cs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1790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Dwelling to the New Language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Learning one programming language might speed up learning curve for learning other programming language.</a:t>
            </a:r>
          </a:p>
          <a:p>
            <a:r>
              <a:rPr lang="en-US" sz="2200" dirty="0"/>
              <a:t>The basic programming syntax you need to know:</a:t>
            </a:r>
          </a:p>
          <a:p>
            <a:pPr lvl="1"/>
            <a:r>
              <a:rPr lang="en-US" sz="2000" dirty="0"/>
              <a:t>Basic type declaration</a:t>
            </a:r>
          </a:p>
          <a:p>
            <a:pPr lvl="1"/>
            <a:r>
              <a:rPr lang="en-US" sz="2000" dirty="0"/>
              <a:t>Control Flow: </a:t>
            </a:r>
          </a:p>
          <a:p>
            <a:pPr lvl="2"/>
            <a:r>
              <a:rPr lang="en-US" sz="1800" dirty="0"/>
              <a:t>Decision (if, switch,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lvl="2"/>
            <a:r>
              <a:rPr lang="en-US" sz="1800" dirty="0"/>
              <a:t>Loop (for, while,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lvl="1"/>
            <a:r>
              <a:rPr lang="en-US" sz="2000" dirty="0"/>
              <a:t>Function</a:t>
            </a:r>
          </a:p>
          <a:p>
            <a:r>
              <a:rPr lang="en-US" sz="2200" dirty="0"/>
              <a:t>The rest is about language </a:t>
            </a:r>
            <a:r>
              <a:rPr lang="en-US" sz="2200" dirty="0" err="1"/>
              <a:t>charactestic</a:t>
            </a:r>
            <a:r>
              <a:rPr lang="en-US" sz="2200" dirty="0"/>
              <a:t>.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497558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Managed code, interpreted</a:t>
            </a:r>
          </a:p>
          <a:p>
            <a:r>
              <a:rPr lang="en-US" sz="2200" dirty="0"/>
              <a:t>Run on top of .NET framework</a:t>
            </a:r>
          </a:p>
          <a:p>
            <a:r>
              <a:rPr lang="en-US" sz="2200" dirty="0"/>
              <a:t>Translated into “</a:t>
            </a:r>
            <a:r>
              <a:rPr lang="en-US" sz="2200" dirty="0" err="1"/>
              <a:t>bytecode</a:t>
            </a:r>
            <a:r>
              <a:rPr lang="en-US" sz="2200" dirty="0"/>
              <a:t>” or some kind of “assembly”</a:t>
            </a:r>
          </a:p>
          <a:p>
            <a:r>
              <a:rPr lang="en-US" sz="2200" dirty="0"/>
              <a:t>The language is called Common Interpreted Language (CIL)</a:t>
            </a:r>
          </a:p>
          <a:p>
            <a:r>
              <a:rPr lang="en-US" sz="2200" dirty="0"/>
              <a:t>The interpreter is called Common Language Runtime (CLR)</a:t>
            </a:r>
          </a:p>
          <a:p>
            <a:r>
              <a:rPr lang="en-US" sz="2200" dirty="0"/>
              <a:t>Very similar to its high level code.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1903919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to Know in “Assembly”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Assignment</a:t>
            </a:r>
          </a:p>
          <a:p>
            <a:r>
              <a:rPr lang="en-US" sz="2200" dirty="0"/>
              <a:t>Load/Store data</a:t>
            </a:r>
          </a:p>
          <a:p>
            <a:r>
              <a:rPr lang="en-US" sz="2200" dirty="0"/>
              <a:t>Branching (Jump &amp; Call)</a:t>
            </a:r>
          </a:p>
          <a:p>
            <a:r>
              <a:rPr lang="en-US" sz="2200" dirty="0"/>
              <a:t>Arithmetic</a:t>
            </a:r>
          </a:p>
          <a:p>
            <a:r>
              <a:rPr lang="en-US" sz="2200" dirty="0"/>
              <a:t>Logical</a:t>
            </a:r>
          </a:p>
          <a:p>
            <a:r>
              <a:rPr lang="en-US" sz="2200" dirty="0"/>
              <a:t>Language specific feature</a:t>
            </a:r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332923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</a:t>
            </a:r>
            <a:r>
              <a:rPr lang="en-US" dirty="0" err="1"/>
              <a:t>CrackMe</a:t>
            </a:r>
            <a:r>
              <a:rPr lang="en-US" dirty="0"/>
              <a:t> in C#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06877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Get Binary Information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$ file CrackMe.exe</a:t>
            </a:r>
          </a:p>
          <a:p>
            <a:r>
              <a:rPr lang="en-US" sz="2200" dirty="0"/>
              <a:t>$ rabin2 –I CrackMe.exe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71115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# </a:t>
            </a:r>
            <a:r>
              <a:rPr lang="en-US" dirty="0" err="1"/>
              <a:t>Whoami</a:t>
            </a:r>
            <a:r>
              <a:rPr lang="en-US" dirty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200" dirty="0"/>
              <a:t>Cyber Security Consultant at </a:t>
            </a:r>
            <a:r>
              <a:rPr lang="id-ID" sz="2200" b="1" dirty="0">
                <a:solidFill>
                  <a:srgbClr val="002060"/>
                </a:solidFill>
              </a:rPr>
              <a:t>Mitra Integrasi Informatika </a:t>
            </a:r>
            <a:r>
              <a:rPr lang="id-ID" sz="2200" dirty="0"/>
              <a:t>(MII)</a:t>
            </a:r>
          </a:p>
          <a:p>
            <a:r>
              <a:rPr lang="id-ID" sz="2200" dirty="0"/>
              <a:t>Researcher at </a:t>
            </a:r>
            <a:r>
              <a:rPr lang="id-ID" sz="2200" b="1" dirty="0">
                <a:solidFill>
                  <a:srgbClr val="FF0000"/>
                </a:solidFill>
              </a:rPr>
              <a:t>dracOs</a:t>
            </a:r>
            <a:r>
              <a:rPr lang="id-ID" sz="2200" dirty="0"/>
              <a:t> Dev Team</a:t>
            </a:r>
          </a:p>
          <a:p>
            <a:r>
              <a:rPr lang="id-ID" sz="2200" dirty="0"/>
              <a:t>Coordinator of </a:t>
            </a:r>
            <a:r>
              <a:rPr lang="id-ID" sz="2200" b="1" dirty="0"/>
              <a:t>Reversing.ID</a:t>
            </a:r>
          </a:p>
          <a:p>
            <a:r>
              <a:rPr lang="id-ID" sz="2200" dirty="0"/>
              <a:t>Member of </a:t>
            </a:r>
            <a:r>
              <a:rPr lang="id-ID" sz="2200" b="1" dirty="0">
                <a:solidFill>
                  <a:srgbClr val="C00000"/>
                </a:solidFill>
              </a:rPr>
              <a:t>Indonesia Honeynet Project</a:t>
            </a:r>
          </a:p>
          <a:p>
            <a:endParaRPr lang="id-ID" sz="2200" dirty="0"/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3891933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Disassembler and Assembler the Code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$ </a:t>
            </a:r>
            <a:r>
              <a:rPr lang="en-US" sz="2200" dirty="0" err="1"/>
              <a:t>monodis</a:t>
            </a:r>
            <a:r>
              <a:rPr lang="en-US" sz="2200" dirty="0"/>
              <a:t> CrackMe.exe  --output=</a:t>
            </a:r>
            <a:r>
              <a:rPr lang="en-US" sz="2200" dirty="0" err="1"/>
              <a:t>CrackMe.cil</a:t>
            </a:r>
            <a:endParaRPr lang="en-US" sz="2200" dirty="0"/>
          </a:p>
          <a:p>
            <a:r>
              <a:rPr lang="en-US" sz="2200" dirty="0"/>
              <a:t>$ </a:t>
            </a:r>
            <a:r>
              <a:rPr lang="en-US" sz="2200" dirty="0" err="1"/>
              <a:t>ilasm</a:t>
            </a:r>
            <a:r>
              <a:rPr lang="en-US" sz="2200" dirty="0"/>
              <a:t> /exe /output:CrackMe2.exe </a:t>
            </a:r>
            <a:r>
              <a:rPr lang="en-US" sz="2200" dirty="0" err="1"/>
              <a:t>CrackMe.cil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076075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Modify Resource (String)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id-ID" sz="22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29734" y="23129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Disassemble the file</a:t>
            </a:r>
          </a:p>
          <a:p>
            <a:endParaRPr lang="en-US" sz="2200" dirty="0"/>
          </a:p>
          <a:p>
            <a:r>
              <a:rPr lang="en-US" sz="2200" dirty="0"/>
              <a:t>Search for header string, such as “Personalize </a:t>
            </a:r>
            <a:r>
              <a:rPr lang="en-US" sz="2200" dirty="0" err="1"/>
              <a:t>Crackme</a:t>
            </a:r>
            <a:r>
              <a:rPr lang="en-US" sz="2200" dirty="0"/>
              <a:t> for Satria”</a:t>
            </a:r>
          </a:p>
          <a:p>
            <a:r>
              <a:rPr lang="en-US" sz="2200" dirty="0"/>
              <a:t>Change to exclusive for you, such as “Personalize </a:t>
            </a:r>
            <a:r>
              <a:rPr lang="en-US" sz="2200" dirty="0" err="1"/>
              <a:t>Crackme</a:t>
            </a:r>
            <a:r>
              <a:rPr lang="en-US" sz="2200" dirty="0"/>
              <a:t> for </a:t>
            </a:r>
            <a:r>
              <a:rPr lang="en-US" sz="2200" dirty="0" err="1"/>
              <a:t>Ady</a:t>
            </a:r>
            <a:r>
              <a:rPr lang="en-US" sz="2200" dirty="0"/>
              <a:t>”</a:t>
            </a:r>
          </a:p>
          <a:p>
            <a:endParaRPr lang="en-US" sz="2200" dirty="0"/>
          </a:p>
          <a:p>
            <a:r>
              <a:rPr lang="en-US" sz="2200" dirty="0"/>
              <a:t>Assemble the file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3030203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Get the Right Password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We are asked for password.</a:t>
            </a:r>
          </a:p>
          <a:p>
            <a:r>
              <a:rPr lang="en-US" sz="2200" dirty="0"/>
              <a:t>Grab it.</a:t>
            </a:r>
          </a:p>
          <a:p>
            <a:endParaRPr lang="en-US" sz="2200" dirty="0"/>
          </a:p>
          <a:p>
            <a:r>
              <a:rPr lang="en-US" sz="2200" dirty="0"/>
              <a:t>It is hardcoded so you may need to scroll the code.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968119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Bypass the Jump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Something happen, our code is stopped. Jump to the next stage, please.</a:t>
            </a:r>
          </a:p>
          <a:p>
            <a:endParaRPr lang="en-US" sz="2200" dirty="0"/>
          </a:p>
          <a:p>
            <a:r>
              <a:rPr lang="en-US" sz="2200" dirty="0"/>
              <a:t>There is a mechanism that checking the condition. See the return value of stage1() and see the required value.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442330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6: Change Target Function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We got the wrong destination, let see if we are able to change it.</a:t>
            </a:r>
          </a:p>
          <a:p>
            <a:endParaRPr lang="en-US" sz="2200" dirty="0"/>
          </a:p>
          <a:p>
            <a:r>
              <a:rPr lang="en-US" sz="2200" dirty="0"/>
              <a:t>Currently we are calling a function stage3() while the function we want is stage3_true()</a:t>
            </a:r>
          </a:p>
          <a:p>
            <a:r>
              <a:rPr lang="en-US" sz="2200" dirty="0"/>
              <a:t>Change the code to the respective intention.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1458498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7: Inject Custom Code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Mayday!</a:t>
            </a:r>
          </a:p>
          <a:p>
            <a:r>
              <a:rPr lang="en-US" sz="2200" dirty="0"/>
              <a:t>We need code!</a:t>
            </a:r>
          </a:p>
          <a:p>
            <a:r>
              <a:rPr lang="en-US" sz="2200" dirty="0"/>
              <a:t>Write it by yourself.</a:t>
            </a:r>
          </a:p>
          <a:p>
            <a:endParaRPr lang="en-US" sz="2200" dirty="0"/>
          </a:p>
          <a:p>
            <a:r>
              <a:rPr lang="en-US" sz="2200" dirty="0"/>
              <a:t>The last stage require specific value assigned to access the function. We can create a function to change this value and call it before calling the function.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2081385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367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Engage in practical basic reverse engineering activity</a:t>
            </a:r>
          </a:p>
          <a:p>
            <a:r>
              <a:rPr lang="en-US" sz="2400" dirty="0"/>
              <a:t>Three basic reverse engineering principle.</a:t>
            </a:r>
          </a:p>
          <a:p>
            <a:r>
              <a:rPr lang="en-US" sz="2400" dirty="0"/>
              <a:t>Common reversing technique</a:t>
            </a:r>
          </a:p>
          <a:p>
            <a:pPr lvl="1"/>
            <a:endParaRPr lang="en-US" sz="2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200" dirty="0"/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313509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Reversing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What, Why, and How?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2719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Originally used in the context of </a:t>
            </a:r>
            <a:r>
              <a:rPr lang="en-US" sz="2200" dirty="0">
                <a:solidFill>
                  <a:schemeClr val="accent2"/>
                </a:solidFill>
              </a:rPr>
              <a:t>mechanical engineering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Breaks down </a:t>
            </a:r>
            <a:r>
              <a:rPr lang="en-US" sz="2200" dirty="0"/>
              <a:t>an existing object or system to its construction and then </a:t>
            </a:r>
            <a:r>
              <a:rPr lang="en-US" sz="2200" dirty="0">
                <a:solidFill>
                  <a:schemeClr val="accent2"/>
                </a:solidFill>
              </a:rPr>
              <a:t>rebuild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it based on new demand.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Extracting </a:t>
            </a:r>
            <a:r>
              <a:rPr lang="en-US" sz="2200" dirty="0"/>
              <a:t>knowledge or design information from anything man-mad and </a:t>
            </a:r>
            <a:r>
              <a:rPr lang="en-US" sz="2200" dirty="0">
                <a:solidFill>
                  <a:schemeClr val="accent2"/>
                </a:solidFill>
              </a:rPr>
              <a:t>reproducing </a:t>
            </a:r>
            <a:r>
              <a:rPr lang="en-US" sz="2200" dirty="0"/>
              <a:t>it or reproduce anything based on the extracted information.</a:t>
            </a:r>
          </a:p>
          <a:p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342756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Principle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Comprehension</a:t>
            </a:r>
          </a:p>
          <a:p>
            <a:pPr lvl="1"/>
            <a:r>
              <a:rPr lang="en-US" sz="2000" dirty="0"/>
              <a:t>Gain knowledge of basic principle or mechanics of object, the behavior, and knowledge that might related to subject.</a:t>
            </a:r>
          </a:p>
          <a:p>
            <a:r>
              <a:rPr lang="en-US" sz="2200" dirty="0"/>
              <a:t>Decomposition</a:t>
            </a:r>
          </a:p>
          <a:p>
            <a:pPr lvl="1"/>
            <a:r>
              <a:rPr lang="en-US" sz="2000" dirty="0"/>
              <a:t>Breaking down the system into its structure and gain insight about inherent structure and properties of the component that make the system.</a:t>
            </a:r>
          </a:p>
          <a:p>
            <a:r>
              <a:rPr lang="en-US" sz="2200" dirty="0"/>
              <a:t>Reconstruction</a:t>
            </a:r>
          </a:p>
          <a:p>
            <a:pPr lvl="1"/>
            <a:r>
              <a:rPr lang="en-US" sz="2000" dirty="0"/>
              <a:t>Reform or reconstruct the components based on need.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22312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Practice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Resource Modification (</a:t>
            </a:r>
            <a:r>
              <a:rPr lang="en-US" sz="2200" dirty="0" err="1"/>
              <a:t>Modding</a:t>
            </a:r>
            <a:r>
              <a:rPr lang="en-US" sz="2200" dirty="0"/>
              <a:t>)</a:t>
            </a:r>
          </a:p>
          <a:p>
            <a:pPr lvl="1"/>
            <a:r>
              <a:rPr lang="en-US" sz="2000" dirty="0"/>
              <a:t>Modify the application resource.</a:t>
            </a:r>
          </a:p>
          <a:p>
            <a:r>
              <a:rPr lang="en-US" sz="2200" dirty="0"/>
              <a:t>Control Flow Bypass</a:t>
            </a:r>
          </a:p>
          <a:p>
            <a:pPr lvl="1"/>
            <a:r>
              <a:rPr lang="en-US" sz="2000" dirty="0"/>
              <a:t>Alter program flow, force the execution to takes or jump over the intended action.</a:t>
            </a:r>
          </a:p>
          <a:p>
            <a:r>
              <a:rPr lang="en-US" sz="2200" dirty="0"/>
              <a:t>Code Caving</a:t>
            </a:r>
          </a:p>
          <a:p>
            <a:pPr lvl="1"/>
            <a:r>
              <a:rPr lang="en-US" sz="2000" dirty="0"/>
              <a:t>Writing code to specific region of process.</a:t>
            </a:r>
          </a:p>
        </p:txBody>
      </p:sp>
    </p:spTree>
    <p:extLst>
      <p:ext uri="{BB962C8B-B14F-4D97-AF65-F5344CB8AC3E}">
        <p14:creationId xmlns:p14="http://schemas.microsoft.com/office/powerpoint/2010/main" val="315971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Language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Various programming language exists with unique and distinctive characteristic.</a:t>
            </a:r>
          </a:p>
          <a:p>
            <a:r>
              <a:rPr lang="en-US" sz="2200" dirty="0"/>
              <a:t>Typically, divided into two classes of programming language: native, interpreted</a:t>
            </a:r>
            <a:r>
              <a:rPr lang="en-US" sz="2600" dirty="0"/>
              <a:t>.</a:t>
            </a:r>
          </a:p>
          <a:p>
            <a:r>
              <a:rPr lang="en-US" sz="2200" dirty="0"/>
              <a:t>Native: C, C++, Pascal, Rust, </a:t>
            </a:r>
            <a:r>
              <a:rPr lang="en-US" sz="2200" dirty="0">
                <a:solidFill>
                  <a:schemeClr val="accent2"/>
                </a:solidFill>
              </a:rPr>
              <a:t>Assembly</a:t>
            </a:r>
            <a:r>
              <a:rPr lang="en-US" sz="2200" dirty="0"/>
              <a:t>.</a:t>
            </a:r>
          </a:p>
          <a:p>
            <a:r>
              <a:rPr lang="en-US" sz="2200" dirty="0"/>
              <a:t>Interpreted: Python, Ruby, Java, </a:t>
            </a:r>
            <a:r>
              <a:rPr lang="en-US" sz="2200" dirty="0">
                <a:solidFill>
                  <a:schemeClr val="accent2"/>
                </a:solidFill>
              </a:rPr>
              <a:t>.NET </a:t>
            </a:r>
          </a:p>
        </p:txBody>
      </p:sp>
    </p:spTree>
    <p:extLst>
      <p:ext uri="{BB962C8B-B14F-4D97-AF65-F5344CB8AC3E}">
        <p14:creationId xmlns:p14="http://schemas.microsoft.com/office/powerpoint/2010/main" val="384012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Executable Format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Application has a format.</a:t>
            </a:r>
          </a:p>
          <a:p>
            <a:r>
              <a:rPr lang="en-US" sz="2200" dirty="0"/>
              <a:t>Identify by magic number.</a:t>
            </a:r>
          </a:p>
          <a:p>
            <a:r>
              <a:rPr lang="en-US" sz="2200" dirty="0"/>
              <a:t>Structured and has some sections for data, code, resource, etc.</a:t>
            </a:r>
            <a:endParaRPr lang="en-US" sz="2000" dirty="0"/>
          </a:p>
          <a:p>
            <a:r>
              <a:rPr lang="en-US" sz="2200" dirty="0"/>
              <a:t>Function might be provided by foreign module (ex: DLL), list of imported function is maintained.</a:t>
            </a:r>
          </a:p>
        </p:txBody>
      </p:sp>
    </p:spTree>
    <p:extLst>
      <p:ext uri="{BB962C8B-B14F-4D97-AF65-F5344CB8AC3E}">
        <p14:creationId xmlns:p14="http://schemas.microsoft.com/office/powerpoint/2010/main" val="39194884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1308</TotalTime>
  <Words>768</Words>
  <Application>Microsoft Office PowerPoint</Application>
  <PresentationFormat>Widescreen</PresentationFormat>
  <Paragraphs>140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Roboto Slab</vt:lpstr>
      <vt:lpstr>Trebuchet MS</vt:lpstr>
      <vt:lpstr>Wingdings 3</vt:lpstr>
      <vt:lpstr>Facet</vt:lpstr>
      <vt:lpstr>Reverse Engineering</vt:lpstr>
      <vt:lpstr># Whoami?</vt:lpstr>
      <vt:lpstr>Overview</vt:lpstr>
      <vt:lpstr>Review the Reversing</vt:lpstr>
      <vt:lpstr>The Term</vt:lpstr>
      <vt:lpstr>Fundamental Principle</vt:lpstr>
      <vt:lpstr>Common Practice</vt:lpstr>
      <vt:lpstr>The Language </vt:lpstr>
      <vt:lpstr>The Executable Format</vt:lpstr>
      <vt:lpstr>PowerPoint Presentation</vt:lpstr>
      <vt:lpstr>PowerPoint Presentation</vt:lpstr>
      <vt:lpstr>Common Tools</vt:lpstr>
      <vt:lpstr>Our Tools</vt:lpstr>
      <vt:lpstr>Our Target</vt:lpstr>
      <vt:lpstr>Dwelling to the New Language</vt:lpstr>
      <vt:lpstr>C#</vt:lpstr>
      <vt:lpstr>Operations to Know in “Assembly”</vt:lpstr>
      <vt:lpstr>Hands On: CrackMe in C#</vt:lpstr>
      <vt:lpstr>Task 1: Get Binary Information</vt:lpstr>
      <vt:lpstr>Task 2: Disassembler and Assembler the Code</vt:lpstr>
      <vt:lpstr>Task 3: Modify Resource (String)</vt:lpstr>
      <vt:lpstr>Task 4: Get the Right Password</vt:lpstr>
      <vt:lpstr>Task 5: Bypass the Jump</vt:lpstr>
      <vt:lpstr>Task 6: Change Target Function</vt:lpstr>
      <vt:lpstr>Task 7: Inject Custom Code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Satria Pradana</dc:creator>
  <cp:lastModifiedBy>Satria Ady Pradana</cp:lastModifiedBy>
  <cp:revision>92</cp:revision>
  <dcterms:created xsi:type="dcterms:W3CDTF">2017-04-09T07:25:33Z</dcterms:created>
  <dcterms:modified xsi:type="dcterms:W3CDTF">2018-01-19T10:51:45Z</dcterms:modified>
</cp:coreProperties>
</file>