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  <p:sldMasterId id="2147483674" r:id="rId5"/>
  </p:sldMasterIdLst>
  <p:notesMasterIdLst>
    <p:notesMasterId r:id="rId21"/>
  </p:notesMasterIdLst>
  <p:sldIdLst>
    <p:sldId id="257" r:id="rId6"/>
    <p:sldId id="258" r:id="rId7"/>
    <p:sldId id="269" r:id="rId8"/>
    <p:sldId id="262" r:id="rId9"/>
    <p:sldId id="263" r:id="rId10"/>
    <p:sldId id="264" r:id="rId11"/>
    <p:sldId id="265" r:id="rId12"/>
    <p:sldId id="267" r:id="rId13"/>
    <p:sldId id="268" r:id="rId14"/>
    <p:sldId id="289" r:id="rId15"/>
    <p:sldId id="290" r:id="rId16"/>
    <p:sldId id="271" r:id="rId17"/>
    <p:sldId id="288" r:id="rId18"/>
    <p:sldId id="287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4171-163C-4B12-A9FA-E13DD5FDE07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22A44-3A8B-4824-BBD8-8E2A4D009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0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0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1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1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8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3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9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758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9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6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4388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19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43655" cy="1020330"/>
          </a:xfrm>
          <a:prstGeom prst="rect">
            <a:avLst/>
          </a:prstGeom>
          <a:gradFill>
            <a:gsLst>
              <a:gs pos="0">
                <a:srgbClr val="FFFFFF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7FC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38200" y="63979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 Maret 2020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038600" y="639791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 are Cyber Warrior - Blue Team</a:t>
            </a: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610600" y="63979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71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460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ii-cybersec/improving-pentesting-skill-with-intentionally-vulnerable-apps-ece1cdf3dc63" TargetMode="External"/><Relationship Id="rId2" Type="http://schemas.openxmlformats.org/officeDocument/2006/relationships/hyperlink" Target="https://www.amanhardikar.com/mindmaps/Practic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manhardikar.com/mindmaps/Forensics.html" TargetMode="External"/><Relationship Id="rId4" Type="http://schemas.openxmlformats.org/officeDocument/2006/relationships/hyperlink" Target="https://github.com/pe3zx/my-infosec-awesome#adversary-emul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xathrya@reversing.id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satria.Pradana@mii.co.i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athrya.id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Down the rabbit hole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From Networker to Security Professional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05EC4-1216-4224-A32E-5F12D0B43D6E}"/>
              </a:ext>
            </a:extLst>
          </p:cNvPr>
          <p:cNvSpPr txBox="1"/>
          <p:nvPr/>
        </p:nvSpPr>
        <p:spPr>
          <a:xfrm>
            <a:off x="335560" y="612396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27/03/2020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03561-BAAC-48A7-9EB6-7FEF4B34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" y="299301"/>
            <a:ext cx="2035587" cy="2913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4097D-6470-4A00-8281-0A880DC9953F}"/>
              </a:ext>
            </a:extLst>
          </p:cNvPr>
          <p:cNvSpPr txBox="1"/>
          <p:nvPr/>
        </p:nvSpPr>
        <p:spPr>
          <a:xfrm>
            <a:off x="2127636" y="538058"/>
            <a:ext cx="525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Offensive </a:t>
            </a:r>
            <a:r>
              <a:rPr lang="en-US" sz="3600" dirty="0">
                <a:solidFill>
                  <a:srgbClr val="FF0000"/>
                </a:solidFill>
              </a:rPr>
              <a:t>Red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AEFC-92DA-4A69-8153-7BBC0F47CAAC}"/>
              </a:ext>
            </a:extLst>
          </p:cNvPr>
          <p:cNvSpPr txBox="1"/>
          <p:nvPr/>
        </p:nvSpPr>
        <p:spPr>
          <a:xfrm>
            <a:off x="2127636" y="1356032"/>
            <a:ext cx="410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Attack, Exploits, Penetrate Deeper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921E7-B184-44B6-94B8-FC9DF648A435}"/>
              </a:ext>
            </a:extLst>
          </p:cNvPr>
          <p:cNvSpPr txBox="1"/>
          <p:nvPr/>
        </p:nvSpPr>
        <p:spPr>
          <a:xfrm>
            <a:off x="2127636" y="3212984"/>
            <a:ext cx="793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From Network Enthusiast to Attacker?</a:t>
            </a:r>
          </a:p>
        </p:txBody>
      </p:sp>
    </p:spTree>
    <p:extLst>
      <p:ext uri="{BB962C8B-B14F-4D97-AF65-F5344CB8AC3E}">
        <p14:creationId xmlns:p14="http://schemas.microsoft.com/office/powerpoint/2010/main" val="336689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E74EB-369A-42AA-8860-13FFCF0FA652}"/>
              </a:ext>
            </a:extLst>
          </p:cNvPr>
          <p:cNvSpPr txBox="1"/>
          <p:nvPr/>
        </p:nvSpPr>
        <p:spPr>
          <a:xfrm>
            <a:off x="4909186" y="641821"/>
            <a:ext cx="453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Defensive </a:t>
            </a:r>
            <a:r>
              <a:rPr lang="en-US" sz="3600" dirty="0">
                <a:solidFill>
                  <a:srgbClr val="0070C0"/>
                </a:solidFill>
              </a:rPr>
              <a:t>Blue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8B74A-F621-421B-A425-931EA4D1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27" y="353501"/>
            <a:ext cx="2127033" cy="2127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E67EA-3E2D-499C-812F-E8022B59FEA9}"/>
              </a:ext>
            </a:extLst>
          </p:cNvPr>
          <p:cNvSpPr txBox="1"/>
          <p:nvPr/>
        </p:nvSpPr>
        <p:spPr>
          <a:xfrm>
            <a:off x="6798678" y="1288152"/>
            <a:ext cx="264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Detect, Deter, Defend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A742A-041D-4B52-88FB-2279A62FE8F5}"/>
              </a:ext>
            </a:extLst>
          </p:cNvPr>
          <p:cNvSpPr txBox="1"/>
          <p:nvPr/>
        </p:nvSpPr>
        <p:spPr>
          <a:xfrm>
            <a:off x="2127636" y="3212984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From Network Enthusiast to Defender?</a:t>
            </a:r>
          </a:p>
        </p:txBody>
      </p:sp>
    </p:spTree>
    <p:extLst>
      <p:ext uri="{BB962C8B-B14F-4D97-AF65-F5344CB8AC3E}">
        <p14:creationId xmlns:p14="http://schemas.microsoft.com/office/powerpoint/2010/main" val="291077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8938-692D-4917-8681-1DD9AED8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Entering the Arena</a:t>
            </a:r>
            <a:endParaRPr lang="en-ID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C13-9AD8-4436-8B8D-8687CE88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9370"/>
            <a:ext cx="10515600" cy="4351338"/>
          </a:xfrm>
        </p:spPr>
        <p:txBody>
          <a:bodyPr/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Creating Your Own Virtual Lab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Pentest Lab :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 err="1"/>
              <a:t>VulnHub</a:t>
            </a:r>
            <a:r>
              <a:rPr lang="en-US" sz="1800" dirty="0"/>
              <a:t>, DVWA, </a:t>
            </a:r>
            <a:r>
              <a:rPr lang="en-US" sz="1800" dirty="0" err="1"/>
              <a:t>bWAPP</a:t>
            </a:r>
            <a:r>
              <a:rPr lang="en-US" sz="1800" dirty="0"/>
              <a:t>,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Defense Lab Blue Team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/>
              <a:t>Detection Lab, Blue Team Training Toolkit, </a:t>
            </a:r>
            <a:r>
              <a:rPr lang="en-US" sz="1800" dirty="0" err="1"/>
              <a:t>APTSimulator</a:t>
            </a: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Joining Online CTF Lab and Challenge Yourself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Pentest Lab :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 err="1"/>
              <a:t>HackTheBox</a:t>
            </a:r>
            <a:r>
              <a:rPr lang="en-US" sz="1800" dirty="0"/>
              <a:t>, Pentestit.ru, Attack Defense Lab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Defense Lab Blue Team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/>
              <a:t>Attack Defense Lab, SANS Forensic Challenge,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31445" indent="0">
              <a:buNone/>
            </a:pPr>
            <a:endParaRPr lang="en-ID" sz="1800" dirty="0"/>
          </a:p>
          <a:p>
            <a:endParaRPr lang="en-ID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38D0-0795-4AEA-A05E-304CE77B9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94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E771-318F-4372-9DD8-AE5A63D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72A8-07B8-4D1D-99AE-87358C63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2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Red Team : </a:t>
            </a:r>
            <a:r>
              <a:rPr lang="en-US" dirty="0">
                <a:hlinkClick r:id="rId2"/>
              </a:rPr>
              <a:t>https://www.amanhardikar.com/mindmaps/Practice.html</a:t>
            </a:r>
            <a:br>
              <a:rPr lang="en-US" dirty="0"/>
            </a:br>
            <a:r>
              <a:rPr lang="en-US" dirty="0">
                <a:hlinkClick r:id="rId3"/>
              </a:rPr>
              <a:t>https://medium.com/mii-cybersec/improving-pentesting-skill-with-intentionally-vulnerable-apps-ece1cdf3dc63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Blue Team :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https://github.com/pe3zx/my-infosec-awesome#adversary-emulation</a:t>
            </a:r>
            <a:br>
              <a:rPr lang="en-US" dirty="0"/>
            </a:br>
            <a:r>
              <a:rPr lang="en-US" dirty="0">
                <a:hlinkClick r:id="rId5"/>
              </a:rPr>
              <a:t>https://www.amanhardikar.com/mindmaps/Forensics.html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8938-692D-4917-8681-1DD9AED8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Other than Skills</a:t>
            </a:r>
            <a:endParaRPr lang="en-ID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C13-9AD8-4436-8B8D-8687CE88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9370"/>
            <a:ext cx="10515600" cy="4351338"/>
          </a:xfrm>
        </p:spPr>
        <p:txBody>
          <a:bodyPr/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Instant Messaging Community (Telegram / </a:t>
            </a:r>
            <a:r>
              <a:rPr lang="en-US" sz="1800" dirty="0" err="1"/>
              <a:t>Whatsapp</a:t>
            </a:r>
            <a:r>
              <a:rPr lang="en-US" sz="1800" dirty="0"/>
              <a:t> / Slack)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 err="1"/>
              <a:t>Pentester</a:t>
            </a:r>
            <a:r>
              <a:rPr lang="en-US" sz="1800" dirty="0"/>
              <a:t> ID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ECHO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 err="1"/>
              <a:t>Jasakom</a:t>
            </a:r>
            <a:r>
              <a:rPr lang="en-US" sz="1800" dirty="0"/>
              <a:t> </a:t>
            </a:r>
            <a:r>
              <a:rPr lang="en-US" sz="1800" dirty="0" err="1"/>
              <a:t>Perjuangan</a:t>
            </a:r>
            <a:r>
              <a:rPr lang="en-US" sz="1800" dirty="0"/>
              <a:t>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Army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CDEF (Slack)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IT Audit &amp; Security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Indonesia Honeynet Project (Telegram)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the Bug Hunting Platform: Cyber Army, Red Storm, </a:t>
            </a:r>
            <a:r>
              <a:rPr lang="en-US" sz="1800" dirty="0" err="1"/>
              <a:t>BugCrowd</a:t>
            </a:r>
            <a:r>
              <a:rPr lang="en-US" sz="1800" dirty="0"/>
              <a:t>, </a:t>
            </a:r>
            <a:r>
              <a:rPr lang="en-US" sz="1800" dirty="0" err="1"/>
              <a:t>HackerOne</a:t>
            </a:r>
            <a:r>
              <a:rPr lang="en-US" sz="1800" dirty="0"/>
              <a:t>, </a:t>
            </a:r>
            <a:r>
              <a:rPr lang="en-US" sz="1800" dirty="0" err="1"/>
              <a:t>Synack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the Discussion forum or related Facebook Group.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Write and publish research as blog post, paper, article, etc.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Attending Cyber Security Conference, Seminar, Workshop, Training.</a:t>
            </a:r>
            <a:endParaRPr lang="en-ID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38D0-0795-4AEA-A05E-304CE77B9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63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nt/ - International/Random » Searching for posts with the image ...">
            <a:extLst>
              <a:ext uri="{FF2B5EF4-FFF2-40B4-BE49-F238E27FC236}">
                <a16:creationId xmlns:a16="http://schemas.microsoft.com/office/drawing/2014/main" id="{D5C4A678-53BA-43D1-9E19-243EAFC7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4" y="2811156"/>
            <a:ext cx="3735548" cy="40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22D49-2BD6-4C29-8B78-F714859DBD27}"/>
              </a:ext>
            </a:extLst>
          </p:cNvPr>
          <p:cNvSpPr txBox="1"/>
          <p:nvPr/>
        </p:nvSpPr>
        <p:spPr>
          <a:xfrm>
            <a:off x="3573710" y="2164360"/>
            <a:ext cx="3985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/>
              <a:t>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0D15-2104-412F-AA76-CB97BFE71BD6}"/>
              </a:ext>
            </a:extLst>
          </p:cNvPr>
          <p:cNvSpPr txBox="1"/>
          <p:nvPr/>
        </p:nvSpPr>
        <p:spPr>
          <a:xfrm>
            <a:off x="427839" y="5503178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xathrya@reversing.id</a:t>
            </a:r>
            <a:endParaRPr lang="en-US" dirty="0"/>
          </a:p>
          <a:p>
            <a:r>
              <a:rPr lang="en-US" dirty="0">
                <a:hlinkClick r:id="rId4"/>
              </a:rPr>
              <a:t>satria.Pradana@mii.co.id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8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3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6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1" y="587126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1" y="1881751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275126" y="3055983"/>
            <a:ext cx="5698011" cy="320709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000" dirty="0"/>
              <a:t>Cyber Security Consultant at </a:t>
            </a:r>
            <a:r>
              <a:rPr lang="en-US" sz="2000" b="1" dirty="0"/>
              <a:t>Mitra </a:t>
            </a:r>
            <a:r>
              <a:rPr lang="en-US" sz="2000" b="1" dirty="0" err="1"/>
              <a:t>Integrasi</a:t>
            </a:r>
            <a:r>
              <a:rPr lang="en-US" sz="2000" b="1" dirty="0"/>
              <a:t> </a:t>
            </a:r>
            <a:r>
              <a:rPr lang="en-US" sz="2000" b="1" dirty="0" err="1"/>
              <a:t>Informatika</a:t>
            </a:r>
            <a:endParaRPr lang="en-US" sz="2000" b="1" dirty="0"/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Community Leader of Reversing.ID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R&amp;D Member of Indonesia Honeynet Project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Researcher</a:t>
            </a:r>
          </a:p>
          <a:p>
            <a:pPr marL="457200" indent="-457200">
              <a:spcBef>
                <a:spcPts val="0"/>
              </a:spcBef>
            </a:pPr>
            <a:endParaRPr lang="en-US" sz="2000" dirty="0"/>
          </a:p>
          <a:p>
            <a:pPr marL="457200" indent="-457200">
              <a:spcBef>
                <a:spcPts val="0"/>
              </a:spcBef>
            </a:pPr>
            <a:endParaRPr lang="id-ID" sz="2000" dirty="0"/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3" y="4970091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6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9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7" y="51842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7" y="5633513"/>
            <a:ext cx="446323" cy="446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7" y="56857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19" y="5956917"/>
            <a:ext cx="818812" cy="818812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2476131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Revealing the Truth through Breaking Things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4DECB-D7CC-472F-86DB-4EA42A5EF4D9}"/>
              </a:ext>
            </a:extLst>
          </p:cNvPr>
          <p:cNvSpPr txBox="1"/>
          <p:nvPr/>
        </p:nvSpPr>
        <p:spPr>
          <a:xfrm>
            <a:off x="8657164" y="517297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8"/>
              </a:rPr>
              <a:t>https://xathrya.id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3735-A4AC-4AB6-A56A-47E81220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(Cyber) Security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EE4E-3CDC-4F9F-AF87-36152C6C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/>
              <a:t>(n)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Professional</a:t>
            </a:r>
            <a:r>
              <a:rPr lang="en-US" sz="2200" dirty="0"/>
              <a:t> who is hired to keep online information of all sorts </a:t>
            </a:r>
            <a:r>
              <a:rPr lang="en-US" sz="2200" dirty="0">
                <a:solidFill>
                  <a:srgbClr val="FF0000"/>
                </a:solidFill>
              </a:rPr>
              <a:t>protected</a:t>
            </a:r>
            <a:r>
              <a:rPr lang="en-US" sz="2200" dirty="0"/>
              <a:t> from cyber attacks and other malevolent threats.</a:t>
            </a:r>
          </a:p>
          <a:p>
            <a:endParaRPr lang="en-US" sz="2200" dirty="0"/>
          </a:p>
          <a:p>
            <a:r>
              <a:rPr lang="en-US" sz="2200" dirty="0"/>
              <a:t>They do:</a:t>
            </a:r>
          </a:p>
          <a:p>
            <a:pPr lvl="1"/>
            <a:r>
              <a:rPr lang="en-US" sz="2000" dirty="0"/>
              <a:t>Utilizing every type of medium to stay on top of technology and security threats.</a:t>
            </a:r>
          </a:p>
          <a:p>
            <a:pPr lvl="1"/>
            <a:r>
              <a:rPr lang="en-US" sz="2000" dirty="0"/>
              <a:t>Going through all the system to check for any type of potential issues.</a:t>
            </a:r>
          </a:p>
          <a:p>
            <a:pPr lvl="1"/>
            <a:r>
              <a:rPr lang="en-US" sz="2000" dirty="0"/>
              <a:t>Putting proper security measures and establishing protocol.</a:t>
            </a:r>
          </a:p>
          <a:p>
            <a:pPr lvl="1"/>
            <a:r>
              <a:rPr lang="en-US" sz="2000" dirty="0"/>
              <a:t>Spreading the word, throughout the company, about security and its importance.</a:t>
            </a:r>
          </a:p>
        </p:txBody>
      </p:sp>
    </p:spTree>
    <p:extLst>
      <p:ext uri="{BB962C8B-B14F-4D97-AF65-F5344CB8AC3E}">
        <p14:creationId xmlns:p14="http://schemas.microsoft.com/office/powerpoint/2010/main" val="19013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0973-48F8-4C3B-B773-D94B05A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as Alternative Career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33B-C5B7-4581-BEA8-66618F6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Expected Challenges</a:t>
            </a:r>
            <a:r>
              <a:rPr lang="en-US" sz="2400" dirty="0"/>
              <a:t> in Network Engineering?</a:t>
            </a:r>
          </a:p>
          <a:p>
            <a:pPr lvl="1"/>
            <a:r>
              <a:rPr lang="en-US" sz="2000" dirty="0"/>
              <a:t>Connectivity: topology, routing, segmentation.</a:t>
            </a:r>
          </a:p>
          <a:p>
            <a:pPr lvl="1"/>
            <a:r>
              <a:rPr lang="en-US" sz="2000" dirty="0"/>
              <a:t>Services: web, mail, collaboration, etc.</a:t>
            </a:r>
          </a:p>
          <a:p>
            <a:pPr lvl="1"/>
            <a:r>
              <a:rPr lang="en-US" sz="2000" dirty="0"/>
              <a:t>Resource monitoring and management.</a:t>
            </a:r>
          </a:p>
          <a:p>
            <a:pPr lvl="1"/>
            <a:r>
              <a:rPr lang="en-US" sz="2000" dirty="0"/>
              <a:t>Automation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</a:t>
            </a:r>
            <a:r>
              <a:rPr lang="en-US" sz="2400" dirty="0"/>
              <a:t> is hot field in Indonesia (especially).</a:t>
            </a:r>
          </a:p>
          <a:p>
            <a:pPr lvl="1"/>
            <a:r>
              <a:rPr lang="en-US" sz="2200" dirty="0"/>
              <a:t>Rapidly growing in demand for qualified people.</a:t>
            </a:r>
          </a:p>
          <a:p>
            <a:r>
              <a:rPr lang="en-US" sz="2400" dirty="0"/>
              <a:t>Good network engineering enthusiasts have good </a:t>
            </a:r>
            <a:r>
              <a:rPr lang="en-US" sz="2400" dirty="0">
                <a:solidFill>
                  <a:srgbClr val="FF0000"/>
                </a:solidFill>
              </a:rPr>
              <a:t>foundation</a:t>
            </a:r>
            <a:r>
              <a:rPr lang="en-US" sz="2400" dirty="0"/>
              <a:t> to enter cyber security field.</a:t>
            </a:r>
          </a:p>
        </p:txBody>
      </p:sp>
    </p:spTree>
    <p:extLst>
      <p:ext uri="{BB962C8B-B14F-4D97-AF65-F5344CB8AC3E}">
        <p14:creationId xmlns:p14="http://schemas.microsoft.com/office/powerpoint/2010/main" val="35849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3F8A-A3E3-4A61-A614-9700A6C1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Issues in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DABB-0A8E-49C3-A699-742C6787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activities are Jakarta-centric.</a:t>
            </a:r>
          </a:p>
          <a:p>
            <a:r>
              <a:rPr lang="en-US" sz="2200" dirty="0"/>
              <a:t>Lack of Security Awareness of Multi Stakeholder</a:t>
            </a:r>
            <a:br>
              <a:rPr lang="en-US" sz="2200" dirty="0"/>
            </a:br>
            <a:r>
              <a:rPr lang="en-US" sz="2200" dirty="0"/>
              <a:t>(government, private sector, academic, BUMN,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r>
              <a:rPr lang="en-US" sz="2200" dirty="0"/>
              <a:t>Lack of Professionals.</a:t>
            </a:r>
          </a:p>
          <a:p>
            <a:endParaRPr lang="en-US" sz="2200" dirty="0"/>
          </a:p>
          <a:p>
            <a:r>
              <a:rPr lang="en-US" sz="2200" dirty="0"/>
              <a:t>We need more people.</a:t>
            </a:r>
          </a:p>
        </p:txBody>
      </p:sp>
    </p:spTree>
    <p:extLst>
      <p:ext uri="{BB962C8B-B14F-4D97-AF65-F5344CB8AC3E}">
        <p14:creationId xmlns:p14="http://schemas.microsoft.com/office/powerpoint/2010/main" val="31320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7BB94-2B5B-4ECB-B809-9CDEEF9D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0" y="2336064"/>
            <a:ext cx="4550867" cy="1744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1429A-2AEE-41C6-9DD1-11CD2B3B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08" y="3523011"/>
            <a:ext cx="4788310" cy="2375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2F8A9-2E12-46C9-86BC-6EC8D0797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0" y="1172598"/>
            <a:ext cx="6331974" cy="102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C1C49-9FB2-455F-BA7D-DBBACCF44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680" y="843521"/>
            <a:ext cx="4135830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D0753-F022-4234-BB54-38C9A3E9A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403" y="2729407"/>
            <a:ext cx="4317205" cy="19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A9D0C1-BA70-4E92-97CF-4182123B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46139"/>
            <a:ext cx="9448800" cy="425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C59E6B-EB06-4411-A30E-EF9C1D29476C}"/>
              </a:ext>
            </a:extLst>
          </p:cNvPr>
          <p:cNvSpPr txBox="1"/>
          <p:nvPr/>
        </p:nvSpPr>
        <p:spPr>
          <a:xfrm>
            <a:off x="2776757" y="5490688"/>
            <a:ext cx="747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Laporan</a:t>
            </a:r>
            <a:r>
              <a:rPr lang="en-US" dirty="0"/>
              <a:t> BSSN </a:t>
            </a:r>
            <a:r>
              <a:rPr lang="en-US" dirty="0" err="1"/>
              <a:t>Deputi</a:t>
            </a:r>
            <a:r>
              <a:rPr lang="en-US" dirty="0"/>
              <a:t> IV </a:t>
            </a:r>
            <a:r>
              <a:rPr lang="en-US" dirty="0" err="1"/>
              <a:t>Pemantauan</a:t>
            </a:r>
            <a:r>
              <a:rPr lang="en-US" dirty="0"/>
              <a:t> dan </a:t>
            </a:r>
            <a:r>
              <a:rPr lang="en-US" dirty="0" err="1"/>
              <a:t>Pengendalian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393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C82039-18A1-4090-8C4B-5979F646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06" y="1480952"/>
            <a:ext cx="8617387" cy="4777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726247-3E9E-4ABF-B4FE-6282C1A49392}"/>
              </a:ext>
            </a:extLst>
          </p:cNvPr>
          <p:cNvSpPr txBox="1"/>
          <p:nvPr/>
        </p:nvSpPr>
        <p:spPr>
          <a:xfrm>
            <a:off x="570451" y="713064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Cyber Security Career</a:t>
            </a:r>
          </a:p>
        </p:txBody>
      </p:sp>
    </p:spTree>
    <p:extLst>
      <p:ext uri="{BB962C8B-B14F-4D97-AF65-F5344CB8AC3E}">
        <p14:creationId xmlns:p14="http://schemas.microsoft.com/office/powerpoint/2010/main" val="416719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3F8A-A3E3-4A61-A614-9700A6C18D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006" y="642938"/>
            <a:ext cx="9454393" cy="84191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Choose Your 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AB88-95F3-416D-9941-29C24195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" y="1817710"/>
            <a:ext cx="2691995" cy="3853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F34C2-54AB-43F4-826E-149D437CEE59}"/>
              </a:ext>
            </a:extLst>
          </p:cNvPr>
          <p:cNvSpPr txBox="1"/>
          <p:nvPr/>
        </p:nvSpPr>
        <p:spPr>
          <a:xfrm>
            <a:off x="2169580" y="2056465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Offensive </a:t>
            </a:r>
            <a:r>
              <a:rPr lang="en-US" sz="3600" dirty="0">
                <a:solidFill>
                  <a:srgbClr val="FF0000"/>
                </a:solidFill>
              </a:rPr>
              <a:t>Red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F813C-B492-402A-A146-B2418820C14B}"/>
              </a:ext>
            </a:extLst>
          </p:cNvPr>
          <p:cNvSpPr txBox="1"/>
          <p:nvPr/>
        </p:nvSpPr>
        <p:spPr>
          <a:xfrm>
            <a:off x="4504888" y="3587880"/>
            <a:ext cx="453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Defensive </a:t>
            </a:r>
            <a:r>
              <a:rPr lang="en-US" sz="3600" dirty="0">
                <a:solidFill>
                  <a:srgbClr val="0070C0"/>
                </a:solidFill>
              </a:rPr>
              <a:t>Blue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2CAA2-F0A8-4FC5-8684-6541BE45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51" y="2056465"/>
            <a:ext cx="2612472" cy="26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5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{2BCC0455-C61A-4813-889C-0E7C9339ECE5}tf78438558</Template>
  <TotalTime>0</TotalTime>
  <Words>535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Roboto Slab</vt:lpstr>
      <vt:lpstr>Source Sans Pro</vt:lpstr>
      <vt:lpstr>Wingdings</vt:lpstr>
      <vt:lpstr>SavonVTI</vt:lpstr>
      <vt:lpstr>Cordelia template</vt:lpstr>
      <vt:lpstr>Down the rabbit hole</vt:lpstr>
      <vt:lpstr>Hi!</vt:lpstr>
      <vt:lpstr>(Cyber) Security Professional</vt:lpstr>
      <vt:lpstr>Cyber Security as Alternative Career Path</vt:lpstr>
      <vt:lpstr>Cyber Security Issues in Indonesia</vt:lpstr>
      <vt:lpstr>PowerPoint Presentation</vt:lpstr>
      <vt:lpstr>PowerPoint Presentation</vt:lpstr>
      <vt:lpstr>PowerPoint Presentation</vt:lpstr>
      <vt:lpstr>Choose Your Color</vt:lpstr>
      <vt:lpstr>PowerPoint Presentation</vt:lpstr>
      <vt:lpstr>PowerPoint Presentation</vt:lpstr>
      <vt:lpstr>Entering the Arena</vt:lpstr>
      <vt:lpstr>References</vt:lpstr>
      <vt:lpstr>Other than Skills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2020-03-27T10:55:01Z</dcterms:created>
  <dcterms:modified xsi:type="dcterms:W3CDTF">2020-03-27T14:26:22Z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