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4" r:id="rId2"/>
    <p:sldMasterId id="2147483699" r:id="rId3"/>
  </p:sldMasterIdLst>
  <p:notesMasterIdLst>
    <p:notesMasterId r:id="rId36"/>
  </p:notesMasterIdLst>
  <p:sldIdLst>
    <p:sldId id="256" r:id="rId4"/>
    <p:sldId id="258" r:id="rId5"/>
    <p:sldId id="259" r:id="rId6"/>
    <p:sldId id="261" r:id="rId7"/>
    <p:sldId id="262" r:id="rId8"/>
    <p:sldId id="260" r:id="rId9"/>
    <p:sldId id="257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6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6E06F-D68B-4F00-BB27-C3F2E70775E1}" type="datetimeFigureOut">
              <a:rPr lang="id-ID" smtClean="0"/>
              <a:t>13/01/2018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3F102-71DB-4CCA-90C4-11A2486B81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6193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03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4783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3207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5009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5843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0830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28243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3393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2611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8760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3267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0332DD-FCCC-4D38-9FD4-8F908B615D2C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39527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26391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112112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14115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1379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25057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28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4311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29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31414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30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71160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31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3273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0046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2122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3733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1506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4257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5239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8525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16D6-55D1-4146-A9F7-5B9B185956C9}" type="datetimeFigureOut">
              <a:rPr lang="id-ID" smtClean="0"/>
              <a:t>13/01/2018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CB94-962F-4803-8D26-FA289C759E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703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16D6-55D1-4146-A9F7-5B9B185956C9}" type="datetimeFigureOut">
              <a:rPr lang="id-ID" smtClean="0"/>
              <a:t>13/01/2018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CB94-962F-4803-8D26-FA289C759E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181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16D6-55D1-4146-A9F7-5B9B185956C9}" type="datetimeFigureOut">
              <a:rPr lang="id-ID" smtClean="0"/>
              <a:t>13/01/2018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CB94-962F-4803-8D26-FA289C759EF4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3444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16D6-55D1-4146-A9F7-5B9B185956C9}" type="datetimeFigureOut">
              <a:rPr lang="id-ID" smtClean="0"/>
              <a:t>13/01/2018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CB94-962F-4803-8D26-FA289C759E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7455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16D6-55D1-4146-A9F7-5B9B185956C9}" type="datetimeFigureOut">
              <a:rPr lang="id-ID" smtClean="0"/>
              <a:t>13/01/2018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CB94-962F-4803-8D26-FA289C759EF4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862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16D6-55D1-4146-A9F7-5B9B185956C9}" type="datetimeFigureOut">
              <a:rPr lang="id-ID" smtClean="0"/>
              <a:t>13/01/2018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CB94-962F-4803-8D26-FA289C759E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6896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16D6-55D1-4146-A9F7-5B9B185956C9}" type="datetimeFigureOut">
              <a:rPr lang="id-ID" smtClean="0"/>
              <a:t>13/01/2018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CB94-962F-4803-8D26-FA289C759E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5872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16D6-55D1-4146-A9F7-5B9B185956C9}" type="datetimeFigureOut">
              <a:rPr lang="id-ID" smtClean="0"/>
              <a:t>13/01/2018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CB94-962F-4803-8D26-FA289C759E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8126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2266913" y="1360351"/>
            <a:ext cx="7743200" cy="1546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9196833" y="6199951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1" name="Shape 11"/>
          <p:cNvSpPr/>
          <p:nvPr/>
        </p:nvSpPr>
        <p:spPr>
          <a:xfrm>
            <a:off x="9939167" y="5638801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2" name="Shape 12"/>
          <p:cNvSpPr/>
          <p:nvPr/>
        </p:nvSpPr>
        <p:spPr>
          <a:xfrm>
            <a:off x="11770303" y="4597555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3" name="Shape 13"/>
          <p:cNvSpPr/>
          <p:nvPr/>
        </p:nvSpPr>
        <p:spPr>
          <a:xfrm>
            <a:off x="11569400" y="6577875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4" name="Shape 14"/>
          <p:cNvSpPr/>
          <p:nvPr/>
        </p:nvSpPr>
        <p:spPr>
          <a:xfrm>
            <a:off x="3962967" y="633401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5" name="Shape 15"/>
          <p:cNvSpPr/>
          <p:nvPr/>
        </p:nvSpPr>
        <p:spPr>
          <a:xfrm>
            <a:off x="772847" y="3373479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6" name="Shape 16"/>
          <p:cNvSpPr/>
          <p:nvPr/>
        </p:nvSpPr>
        <p:spPr>
          <a:xfrm>
            <a:off x="415791" y="791519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7" name="Shape 17"/>
          <p:cNvSpPr/>
          <p:nvPr/>
        </p:nvSpPr>
        <p:spPr>
          <a:xfrm>
            <a:off x="835096" y="1339872"/>
            <a:ext cx="3384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8" name="Shape 18"/>
          <p:cNvSpPr/>
          <p:nvPr/>
        </p:nvSpPr>
        <p:spPr>
          <a:xfrm>
            <a:off x="10806000" y="4963101"/>
            <a:ext cx="2536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9" name="Shape 19"/>
          <p:cNvSpPr/>
          <p:nvPr/>
        </p:nvSpPr>
        <p:spPr>
          <a:xfrm>
            <a:off x="11738600" y="5654658"/>
            <a:ext cx="2536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0" name="Shape 20"/>
          <p:cNvSpPr/>
          <p:nvPr/>
        </p:nvSpPr>
        <p:spPr>
          <a:xfrm>
            <a:off x="261747" y="1990891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1" name="Shape 21"/>
          <p:cNvSpPr/>
          <p:nvPr/>
        </p:nvSpPr>
        <p:spPr>
          <a:xfrm>
            <a:off x="2317400" y="271323"/>
            <a:ext cx="3384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2" name="Shape 22"/>
          <p:cNvSpPr/>
          <p:nvPr/>
        </p:nvSpPr>
        <p:spPr>
          <a:xfrm>
            <a:off x="1028879" y="2504486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3" name="Shape 23"/>
          <p:cNvSpPr/>
          <p:nvPr/>
        </p:nvSpPr>
        <p:spPr>
          <a:xfrm>
            <a:off x="5695445" y="474826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4" name="Shape 24"/>
          <p:cNvSpPr/>
          <p:nvPr/>
        </p:nvSpPr>
        <p:spPr>
          <a:xfrm>
            <a:off x="10305617" y="6127439"/>
            <a:ext cx="3384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3627932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7929" y="0"/>
            <a:ext cx="121761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620400" y="2501400"/>
            <a:ext cx="8951200" cy="109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1pPr>
            <a:lvl2pPr lvl="1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2pPr>
            <a:lvl3pPr lvl="2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3pPr>
            <a:lvl4pPr lvl="3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4pPr>
            <a:lvl5pPr lvl="4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5pPr>
            <a:lvl6pPr lvl="5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6pPr>
            <a:lvl7pPr lvl="6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7pPr>
            <a:lvl8pPr lvl="7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8pPr>
            <a:lvl9pPr lvl="8" algn="ctr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9pPr>
          </a:lstStyle>
          <a:p>
            <a:endParaRPr/>
          </a:p>
        </p:txBody>
      </p:sp>
      <p:grpSp>
        <p:nvGrpSpPr>
          <p:cNvPr id="31" name="Shape 31"/>
          <p:cNvGrpSpPr/>
          <p:nvPr/>
        </p:nvGrpSpPr>
        <p:grpSpPr>
          <a:xfrm>
            <a:off x="4791200" y="1074285"/>
            <a:ext cx="2609600" cy="1093200"/>
            <a:chOff x="3593400" y="1760085"/>
            <a:chExt cx="1957200" cy="1093200"/>
          </a:xfrm>
        </p:grpSpPr>
        <p:sp>
          <p:nvSpPr>
            <p:cNvPr id="32" name="Shape 32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</a:p>
          </p:txBody>
        </p:sp>
        <p:sp>
          <p:nvSpPr>
            <p:cNvPr id="33" name="Shape 33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4" name="Shape 3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</p:grpSp>
      <p:cxnSp>
        <p:nvCxnSpPr>
          <p:cNvPr id="35" name="Shape 35"/>
          <p:cNvCxnSpPr>
            <a:endCxn id="33" idx="1"/>
          </p:cNvCxnSpPr>
          <p:nvPr/>
        </p:nvCxnSpPr>
        <p:spPr>
          <a:xfrm>
            <a:off x="4989460" y="871980"/>
            <a:ext cx="5912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" name="Shape 36"/>
          <p:cNvCxnSpPr/>
          <p:nvPr/>
        </p:nvCxnSpPr>
        <p:spPr>
          <a:xfrm rot="10800000">
            <a:off x="5486400" y="269685"/>
            <a:ext cx="6096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6332100" y="753126"/>
            <a:ext cx="1268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466031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669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16D6-55D1-4146-A9F7-5B9B185956C9}" type="datetimeFigureOut">
              <a:rPr lang="id-ID" smtClean="0"/>
              <a:t>13/01/2018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CB94-962F-4803-8D26-FA289C759E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5827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43339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01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631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3715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019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72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222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051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94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8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16D6-55D1-4146-A9F7-5B9B185956C9}" type="datetimeFigureOut">
              <a:rPr lang="id-ID" smtClean="0"/>
              <a:t>13/01/2018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CB94-962F-4803-8D26-FA289C759E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54652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2190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96914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3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75871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3088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0808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1853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304801" y="-13915"/>
            <a:ext cx="10972420" cy="6885849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Shape 28"/>
          <p:cNvSpPr/>
          <p:nvPr/>
        </p:nvSpPr>
        <p:spPr>
          <a:xfrm>
            <a:off x="1" y="-13915"/>
            <a:ext cx="10972420" cy="6885849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Shape 29"/>
          <p:cNvSpPr txBox="1"/>
          <p:nvPr/>
        </p:nvSpPr>
        <p:spPr>
          <a:xfrm>
            <a:off x="1066193" y="2149433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9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17667" y="3225800"/>
            <a:ext cx="7098800" cy="3007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400"/>
              <a:buFont typeface="Montserrat"/>
              <a:buChar char="▸"/>
              <a:defRPr sz="3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ts val="2400"/>
              <a:buFont typeface="Montserrat"/>
              <a:buChar char="▹"/>
              <a:defRPr sz="32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ts val="2400"/>
              <a:buFont typeface="Montserrat"/>
              <a:buChar char="▹"/>
              <a:defRPr sz="32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ts val="2400"/>
              <a:buFont typeface="Montserrat"/>
              <a:buChar char="●"/>
              <a:defRPr sz="32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ts val="2400"/>
              <a:buFont typeface="Montserrat"/>
              <a:buChar char="○"/>
              <a:defRPr sz="32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ts val="2400"/>
              <a:buFont typeface="Montserrat"/>
              <a:buChar char="■"/>
              <a:defRPr sz="32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ts val="2400"/>
              <a:buFont typeface="Montserrat"/>
              <a:buChar char="●"/>
              <a:defRPr sz="32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ts val="2400"/>
              <a:buFont typeface="Montserrat"/>
              <a:buChar char="○"/>
              <a:defRPr sz="32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SzPts val="2400"/>
              <a:buFont typeface="Montserrat"/>
              <a:buChar char="■"/>
              <a:defRPr sz="3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582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16D6-55D1-4146-A9F7-5B9B185956C9}" type="datetimeFigureOut">
              <a:rPr lang="id-ID" smtClean="0"/>
              <a:t>13/01/2018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CB94-962F-4803-8D26-FA289C759E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50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16D6-55D1-4146-A9F7-5B9B185956C9}" type="datetimeFigureOut">
              <a:rPr lang="id-ID" smtClean="0"/>
              <a:t>13/01/2018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CB94-962F-4803-8D26-FA289C759E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360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16D6-55D1-4146-A9F7-5B9B185956C9}" type="datetimeFigureOut">
              <a:rPr lang="id-ID" smtClean="0"/>
              <a:t>13/01/2018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CB94-962F-4803-8D26-FA289C759E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712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16D6-55D1-4146-A9F7-5B9B185956C9}" type="datetimeFigureOut">
              <a:rPr lang="id-ID" smtClean="0"/>
              <a:t>13/01/2018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CB94-962F-4803-8D26-FA289C759E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276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16D6-55D1-4146-A9F7-5B9B185956C9}" type="datetimeFigureOut">
              <a:rPr lang="id-ID" smtClean="0"/>
              <a:t>13/01/2018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CB94-962F-4803-8D26-FA289C759E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1838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CB94-962F-4803-8D26-FA289C759EF4}" type="slidenum">
              <a:rPr lang="id-ID" smtClean="0"/>
              <a:t>‹#›</a:t>
            </a:fld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16D6-55D1-4146-A9F7-5B9B185956C9}" type="datetimeFigureOut">
              <a:rPr lang="id-ID" smtClean="0"/>
              <a:t>13/01/2018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824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116D6-55D1-4146-A9F7-5B9B185956C9}" type="datetimeFigureOut">
              <a:rPr lang="id-ID" smtClean="0"/>
              <a:t>13/01/2018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77CB94-962F-4803-8D26-FA289C759E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071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77833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9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xathrya.id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095D-B407-4CCB-8F44-DEC8E2946B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Reverse Engineering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6A846C-169A-42D7-A7BE-27818B688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Crash Course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84646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Resource Modification (</a:t>
            </a:r>
            <a:r>
              <a:rPr lang="en-US" sz="2200" dirty="0" err="1"/>
              <a:t>Modding</a:t>
            </a:r>
            <a:r>
              <a:rPr lang="en-US" sz="2200" dirty="0"/>
              <a:t>)</a:t>
            </a:r>
          </a:p>
          <a:p>
            <a:r>
              <a:rPr lang="en-US" sz="2200" dirty="0"/>
              <a:t>Control Flow Bypass</a:t>
            </a:r>
          </a:p>
          <a:p>
            <a:r>
              <a:rPr lang="en-US" sz="2200" dirty="0"/>
              <a:t>Code Caving</a:t>
            </a:r>
          </a:p>
        </p:txBody>
      </p:sp>
    </p:spTree>
    <p:extLst>
      <p:ext uri="{BB962C8B-B14F-4D97-AF65-F5344CB8AC3E}">
        <p14:creationId xmlns:p14="http://schemas.microsoft.com/office/powerpoint/2010/main" val="1549530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Modification (</a:t>
            </a:r>
            <a:r>
              <a:rPr lang="en-US" dirty="0" err="1"/>
              <a:t>Modding</a:t>
            </a:r>
            <a:r>
              <a:rPr lang="en-US" dirty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Modify the resource of application</a:t>
            </a:r>
          </a:p>
          <a:p>
            <a:pPr lvl="1"/>
            <a:r>
              <a:rPr lang="en-US" sz="2000" dirty="0"/>
              <a:t>Icon</a:t>
            </a:r>
          </a:p>
          <a:p>
            <a:pPr lvl="1"/>
            <a:r>
              <a:rPr lang="en-US" sz="2000" dirty="0"/>
              <a:t>Menu</a:t>
            </a:r>
          </a:p>
          <a:p>
            <a:pPr lvl="1"/>
            <a:r>
              <a:rPr lang="en-US" sz="2000" dirty="0"/>
              <a:t>Layout</a:t>
            </a:r>
          </a:p>
          <a:p>
            <a:pPr lvl="1"/>
            <a:r>
              <a:rPr lang="en-US" sz="2000" dirty="0"/>
              <a:t>Sprite</a:t>
            </a:r>
          </a:p>
          <a:p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4113699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Bypass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Alter program flow</a:t>
            </a:r>
          </a:p>
          <a:p>
            <a:r>
              <a:rPr lang="en-US" sz="2200" dirty="0"/>
              <a:t>Force program to takes (or leaves) intended action.</a:t>
            </a:r>
          </a:p>
          <a:p>
            <a:r>
              <a:rPr lang="en-US" sz="2200" dirty="0"/>
              <a:t>Jump over the protection mechanism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2041015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Caving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Writing code to specific region of application (or process’ memory)</a:t>
            </a:r>
          </a:p>
          <a:p>
            <a:r>
              <a:rPr lang="en-US" sz="2200" dirty="0"/>
              <a:t>Fast and easy</a:t>
            </a:r>
          </a:p>
          <a:p>
            <a:r>
              <a:rPr lang="en-US" sz="2200" dirty="0"/>
              <a:t>No need for source</a:t>
            </a:r>
          </a:p>
          <a:p>
            <a:endParaRPr lang="en-US" sz="2200" dirty="0"/>
          </a:p>
          <a:p>
            <a:r>
              <a:rPr lang="en-US" sz="2200" dirty="0"/>
              <a:t>In conjunction of </a:t>
            </a:r>
            <a:r>
              <a:rPr lang="en-US" sz="2200" dirty="0">
                <a:solidFill>
                  <a:schemeClr val="accent2"/>
                </a:solidFill>
              </a:rPr>
              <a:t>Function Trampoline</a:t>
            </a:r>
            <a:r>
              <a:rPr lang="en-US" sz="2200" dirty="0"/>
              <a:t>.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3827584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Knowledge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84399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Language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Depend on the target of reversing.</a:t>
            </a:r>
          </a:p>
          <a:p>
            <a:r>
              <a:rPr lang="en-US" sz="2200" dirty="0"/>
              <a:t>Each programming languages might have unique trait or characteristic.</a:t>
            </a:r>
          </a:p>
          <a:p>
            <a:pPr lvl="1"/>
            <a:r>
              <a:rPr lang="en-US" sz="2000" dirty="0"/>
              <a:t>Channel in Go</a:t>
            </a:r>
          </a:p>
          <a:p>
            <a:r>
              <a:rPr lang="en-US" sz="2200" dirty="0"/>
              <a:t>Two classes of programming language: native, interpreted</a:t>
            </a:r>
            <a:r>
              <a:rPr lang="en-US" sz="2600" dirty="0"/>
              <a:t>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40123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30773"/>
            <a:ext cx="8596668" cy="1320800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Assembly</a:t>
            </a:r>
          </a:p>
          <a:p>
            <a:r>
              <a:rPr lang="en-US" dirty="0"/>
              <a:t>Primitive of Processors operations</a:t>
            </a:r>
          </a:p>
          <a:p>
            <a:r>
              <a:rPr lang="en-US" dirty="0"/>
              <a:t>Complex operation is decomposed to various instructions</a:t>
            </a:r>
          </a:p>
          <a:p>
            <a:r>
              <a:rPr lang="en-US" dirty="0"/>
              <a:t>Constrained by processors’ architecture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71266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Executable Format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Application has a format.</a:t>
            </a:r>
          </a:p>
          <a:p>
            <a:r>
              <a:rPr lang="en-US" sz="2200" dirty="0"/>
              <a:t>Identify by magic number.</a:t>
            </a:r>
          </a:p>
          <a:p>
            <a:r>
              <a:rPr lang="en-US" sz="2200" dirty="0"/>
              <a:t>Structured and has some sections for data, code, resource, etc.</a:t>
            </a:r>
            <a:endParaRPr lang="en-US" sz="2000" dirty="0"/>
          </a:p>
          <a:p>
            <a:r>
              <a:rPr lang="en-US" sz="2200" dirty="0"/>
              <a:t>Function might be provided by foreign module (ex: DLL), list of imported function is maintained.</a:t>
            </a:r>
          </a:p>
        </p:txBody>
      </p:sp>
    </p:spTree>
    <p:extLst>
      <p:ext uri="{BB962C8B-B14F-4D97-AF65-F5344CB8AC3E}">
        <p14:creationId xmlns:p14="http://schemas.microsoft.com/office/powerpoint/2010/main" val="3919488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99545"/>
            <a:ext cx="8415931" cy="6311948"/>
          </a:xfrm>
        </p:spPr>
      </p:pic>
    </p:spTree>
    <p:extLst>
      <p:ext uri="{BB962C8B-B14F-4D97-AF65-F5344CB8AC3E}">
        <p14:creationId xmlns:p14="http://schemas.microsoft.com/office/powerpoint/2010/main" val="1864788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592" y="441435"/>
            <a:ext cx="5460523" cy="6048579"/>
          </a:xfrm>
        </p:spPr>
      </p:pic>
    </p:spTree>
    <p:extLst>
      <p:ext uri="{BB962C8B-B14F-4D97-AF65-F5344CB8AC3E}">
        <p14:creationId xmlns:p14="http://schemas.microsoft.com/office/powerpoint/2010/main" val="241823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4893C5-93E1-4544-9D0A-31BE5357F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865" y="2723683"/>
            <a:ext cx="2334827" cy="2334827"/>
          </a:xfrm>
          <a:prstGeom prst="rect">
            <a:avLst/>
          </a:prstGeom>
        </p:spPr>
      </p:pic>
      <p:sp>
        <p:nvSpPr>
          <p:cNvPr id="74" name="Shape 74"/>
          <p:cNvSpPr/>
          <p:nvPr/>
        </p:nvSpPr>
        <p:spPr>
          <a:xfrm>
            <a:off x="7389747" y="3416026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defTabSz="914377"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ctrTitle" idx="4294967295"/>
          </p:nvPr>
        </p:nvSpPr>
        <p:spPr>
          <a:xfrm>
            <a:off x="3161501" y="587126"/>
            <a:ext cx="56421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" sz="6000" b="1" dirty="0"/>
              <a:t>H</a:t>
            </a:r>
            <a:r>
              <a:rPr lang="id-ID" sz="6000" b="1" dirty="0"/>
              <a:t>i</a:t>
            </a:r>
            <a:r>
              <a:rPr lang="en" sz="6000" b="1" dirty="0"/>
              <a:t>!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subTitle" idx="4294967295"/>
          </p:nvPr>
        </p:nvSpPr>
        <p:spPr>
          <a:xfrm>
            <a:off x="3161501" y="1881751"/>
            <a:ext cx="56421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 b="1" dirty="0"/>
              <a:t>I am </a:t>
            </a:r>
            <a:r>
              <a:rPr lang="id-ID" sz="3600" b="1" dirty="0"/>
              <a:t>Satria </a:t>
            </a:r>
            <a:r>
              <a:rPr lang="id-ID" sz="3600" b="1" dirty="0">
                <a:solidFill>
                  <a:srgbClr val="00B0F0"/>
                </a:solidFill>
              </a:rPr>
              <a:t>Ady</a:t>
            </a:r>
            <a:r>
              <a:rPr lang="id-ID" sz="3600" b="1" dirty="0"/>
              <a:t> Pradana</a:t>
            </a:r>
            <a:endParaRPr lang="en" sz="3600" b="1" dirty="0"/>
          </a:p>
        </p:txBody>
      </p:sp>
      <p:sp>
        <p:nvSpPr>
          <p:cNvPr id="77" name="Shape 77"/>
          <p:cNvSpPr txBox="1">
            <a:spLocks noGrp="1"/>
          </p:cNvSpPr>
          <p:nvPr>
            <p:ph type="body" idx="4294967295"/>
          </p:nvPr>
        </p:nvSpPr>
        <p:spPr>
          <a:xfrm>
            <a:off x="3161501" y="2981075"/>
            <a:ext cx="3453300" cy="328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600" dirty="0"/>
              <a:t>Community Leader </a:t>
            </a:r>
          </a:p>
          <a:p>
            <a:pPr>
              <a:spcBef>
                <a:spcPts val="0"/>
              </a:spcBef>
              <a:buNone/>
            </a:pPr>
            <a:r>
              <a:rPr lang="en-US" sz="2600" dirty="0">
                <a:solidFill>
                  <a:srgbClr val="00B0F0"/>
                </a:solidFill>
              </a:rPr>
              <a:t>of</a:t>
            </a:r>
            <a:endParaRPr lang="id-ID" sz="2600" dirty="0">
              <a:solidFill>
                <a:srgbClr val="00B0F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2600" b="1" dirty="0"/>
              <a:t>Reversing.ID</a:t>
            </a:r>
            <a:endParaRPr lang="id-ID" sz="2600" b="1" dirty="0"/>
          </a:p>
        </p:txBody>
      </p:sp>
      <p:cxnSp>
        <p:nvCxnSpPr>
          <p:cNvPr id="79" name="Shape 79"/>
          <p:cNvCxnSpPr/>
          <p:nvPr/>
        </p:nvCxnSpPr>
        <p:spPr>
          <a:xfrm>
            <a:off x="8463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0" name="Shape 80"/>
          <p:cNvCxnSpPr/>
          <p:nvPr/>
        </p:nvCxnSpPr>
        <p:spPr>
          <a:xfrm>
            <a:off x="8943813" y="4970091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1" name="Shape 81"/>
          <p:cNvCxnSpPr/>
          <p:nvPr/>
        </p:nvCxnSpPr>
        <p:spPr>
          <a:xfrm>
            <a:off x="9160226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3C9461D-1061-49E5-A787-1C389E3D0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2519" y="5137532"/>
            <a:ext cx="410536" cy="4105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A92C9A-11F3-43DF-931C-B0932B949237}"/>
              </a:ext>
            </a:extLst>
          </p:cNvPr>
          <p:cNvSpPr txBox="1"/>
          <p:nvPr/>
        </p:nvSpPr>
        <p:spPr>
          <a:xfrm>
            <a:off x="7703057" y="5184258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>
              <a:defRPr/>
            </a:pPr>
            <a:r>
              <a:rPr lang="id-ID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xathrya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727C96-8350-4218-8A84-298D1095DE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2517" y="5633513"/>
            <a:ext cx="446323" cy="4463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C2F6A91-2121-4AEC-92EB-40EA2CB87828}"/>
              </a:ext>
            </a:extLst>
          </p:cNvPr>
          <p:cNvSpPr txBox="1"/>
          <p:nvPr/>
        </p:nvSpPr>
        <p:spPr>
          <a:xfrm>
            <a:off x="7703057" y="5685702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>
              <a:defRPr/>
            </a:pPr>
            <a:r>
              <a:rPr lang="id-ID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@xathrya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59851EB-4A1A-422A-B781-F7D39211C7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7319" y="5956917"/>
            <a:ext cx="818812" cy="818812"/>
          </a:xfrm>
          <a:prstGeom prst="rect">
            <a:avLst/>
          </a:prstGeom>
        </p:spPr>
      </p:pic>
      <p:sp>
        <p:nvSpPr>
          <p:cNvPr id="19" name="Shape 61">
            <a:extLst>
              <a:ext uri="{FF2B5EF4-FFF2-40B4-BE49-F238E27FC236}">
                <a16:creationId xmlns:a16="http://schemas.microsoft.com/office/drawing/2014/main" id="{77C25836-0E5A-4430-B12B-519D11638BD7}"/>
              </a:ext>
            </a:extLst>
          </p:cNvPr>
          <p:cNvSpPr txBox="1">
            <a:spLocks/>
          </p:cNvSpPr>
          <p:nvPr/>
        </p:nvSpPr>
        <p:spPr>
          <a:xfrm>
            <a:off x="2476131" y="6084750"/>
            <a:ext cx="6374168" cy="154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defTabSz="914377">
              <a:defRPr/>
            </a:pPr>
            <a:r>
              <a:rPr lang="id-ID" sz="1800" kern="0" dirty="0"/>
              <a:t>Reversing.ID</a:t>
            </a:r>
          </a:p>
          <a:p>
            <a:pPr defTabSz="914377">
              <a:defRPr/>
            </a:pPr>
            <a:r>
              <a:rPr lang="en-US" sz="800" kern="0" dirty="0"/>
              <a:t>Revealing the Truth through Breaking Things</a:t>
            </a:r>
            <a:endParaRPr lang="en" sz="800" kern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04DECB-D7CC-472F-86DB-4EA42A5EF4D9}"/>
              </a:ext>
            </a:extLst>
          </p:cNvPr>
          <p:cNvSpPr txBox="1"/>
          <p:nvPr/>
        </p:nvSpPr>
        <p:spPr>
          <a:xfrm>
            <a:off x="8657164" y="5172976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8"/>
              </a:rPr>
              <a:t>https://xathrya.id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7974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Software is divided into conceptual module and working together.</a:t>
            </a:r>
          </a:p>
          <a:p>
            <a:r>
              <a:rPr lang="en-US" sz="2200" dirty="0"/>
              <a:t>Repeatable solution to a commonly occurring problem in a software design.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4099575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Code Base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Library</a:t>
            </a:r>
          </a:p>
          <a:p>
            <a:r>
              <a:rPr lang="en-US" sz="2200" dirty="0"/>
              <a:t>Framework</a:t>
            </a:r>
          </a:p>
          <a:p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711903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Tools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Breaking the system to fine-grain components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79273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Hex Editor</a:t>
            </a:r>
          </a:p>
          <a:p>
            <a:r>
              <a:rPr lang="en-US" sz="2200" dirty="0"/>
              <a:t>Disassembler</a:t>
            </a:r>
          </a:p>
          <a:p>
            <a:r>
              <a:rPr lang="en-US" sz="2200" dirty="0"/>
              <a:t>Debugger</a:t>
            </a:r>
          </a:p>
          <a:p>
            <a:r>
              <a:rPr lang="en-US" sz="2200" dirty="0"/>
              <a:t>Resource Editor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658688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Editor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the content of file as collection of hex formatted-data and modify part of them.</a:t>
            </a:r>
          </a:p>
          <a:p>
            <a:r>
              <a:rPr lang="en-US" dirty="0"/>
              <a:t>Find pattern and occurrence.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47803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37752"/>
            <a:ext cx="8533248" cy="639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08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Disassembler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 stream of hex bytes to its assembly representation.</a:t>
            </a:r>
          </a:p>
          <a:p>
            <a:r>
              <a:rPr lang="en-US" dirty="0"/>
              <a:t>Resolve data and resource, referred by the code.</a:t>
            </a:r>
          </a:p>
        </p:txBody>
      </p:sp>
    </p:spTree>
    <p:extLst>
      <p:ext uri="{BB962C8B-B14F-4D97-AF65-F5344CB8AC3E}">
        <p14:creationId xmlns:p14="http://schemas.microsoft.com/office/powerpoint/2010/main" val="3754950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72" y="326571"/>
            <a:ext cx="10990115" cy="635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90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Test or debug other (target) program</a:t>
            </a:r>
          </a:p>
          <a:p>
            <a:r>
              <a:rPr lang="en-US" sz="2200" dirty="0"/>
              <a:t>Examine program condition at runtime.</a:t>
            </a:r>
          </a:p>
          <a:p>
            <a:r>
              <a:rPr lang="en-US" sz="2200" dirty="0"/>
              <a:t>Modify code or data section.</a:t>
            </a:r>
          </a:p>
          <a:p>
            <a:r>
              <a:rPr lang="en-US" sz="2200" dirty="0"/>
              <a:t>Modify CPU state</a:t>
            </a:r>
          </a:p>
          <a:p>
            <a:pPr lvl="1"/>
            <a:r>
              <a:rPr lang="en-US" sz="2000" dirty="0"/>
              <a:t>Alter control flow 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59500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26" y="189185"/>
            <a:ext cx="11123361" cy="6479628"/>
          </a:xfrm>
        </p:spPr>
      </p:pic>
    </p:spTree>
    <p:extLst>
      <p:ext uri="{BB962C8B-B14F-4D97-AF65-F5344CB8AC3E}">
        <p14:creationId xmlns:p14="http://schemas.microsoft.com/office/powerpoint/2010/main" val="241816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This presentation is intended for educational purposes only.</a:t>
            </a:r>
          </a:p>
          <a:p>
            <a:r>
              <a:rPr lang="en-US" sz="2200" dirty="0"/>
              <a:t>Reverse engineering of copyrighted material is illegal an might cause you a direct or indirect consequence. </a:t>
            </a:r>
            <a:r>
              <a:rPr lang="en-US" sz="2200" b="1" dirty="0"/>
              <a:t>We</a:t>
            </a:r>
            <a:r>
              <a:rPr lang="en-US" sz="2200" dirty="0"/>
              <a:t> have no responsibility of anything you do after learning this.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1419550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Process in Reversing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popular activity and flow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11547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Identify</a:t>
            </a:r>
          </a:p>
          <a:p>
            <a:r>
              <a:rPr lang="en-US" sz="2200" dirty="0"/>
              <a:t>Disassembly</a:t>
            </a:r>
          </a:p>
          <a:p>
            <a:pPr lvl="1"/>
            <a:r>
              <a:rPr lang="en-US" sz="2000" dirty="0"/>
              <a:t>Decompile if possible</a:t>
            </a:r>
          </a:p>
          <a:p>
            <a:r>
              <a:rPr lang="en-US" sz="2200" dirty="0"/>
              <a:t>Debug</a:t>
            </a:r>
          </a:p>
          <a:p>
            <a:r>
              <a:rPr lang="en-US" sz="2200" dirty="0"/>
              <a:t>Patch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4168079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E604-1739-4A9A-8D42-AE12A52746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Game.</a:t>
            </a:r>
            <a:endParaRPr lang="id-ID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5DBE4C8-0AF6-4502-BA7F-00E1FD0041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550372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2B9D6-10E8-49B5-8C43-71653F5161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What do you think of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Reverse Engineering</a:t>
            </a:r>
            <a:r>
              <a:rPr lang="en-US" dirty="0">
                <a:solidFill>
                  <a:schemeClr val="tx1"/>
                </a:solidFill>
              </a:rPr>
              <a:t>?</a:t>
            </a:r>
            <a:endParaRPr lang="id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086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Explaining Reversing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Originally used in the context of </a:t>
            </a:r>
            <a:r>
              <a:rPr lang="en-US" sz="2200" dirty="0">
                <a:solidFill>
                  <a:schemeClr val="accent2"/>
                </a:solidFill>
              </a:rPr>
              <a:t>mechanical engineering</a:t>
            </a:r>
          </a:p>
          <a:p>
            <a:r>
              <a:rPr lang="en-US" sz="2200" dirty="0">
                <a:solidFill>
                  <a:schemeClr val="accent2"/>
                </a:solidFill>
              </a:rPr>
              <a:t>Breaks down </a:t>
            </a:r>
            <a:r>
              <a:rPr lang="en-US" sz="2200" dirty="0"/>
              <a:t>an existing object or system to its construction and then </a:t>
            </a:r>
            <a:r>
              <a:rPr lang="en-US" sz="2200" dirty="0">
                <a:solidFill>
                  <a:schemeClr val="accent2"/>
                </a:solidFill>
              </a:rPr>
              <a:t>rebuild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it based on new demand.</a:t>
            </a:r>
          </a:p>
          <a:p>
            <a:r>
              <a:rPr lang="en-US" sz="2200" dirty="0">
                <a:solidFill>
                  <a:schemeClr val="accent2"/>
                </a:solidFill>
              </a:rPr>
              <a:t>Extracting </a:t>
            </a:r>
            <a:r>
              <a:rPr lang="en-US" sz="2200" dirty="0"/>
              <a:t>knowledge or design information from anything man-made and </a:t>
            </a:r>
            <a:r>
              <a:rPr lang="en-US" sz="2200" dirty="0">
                <a:solidFill>
                  <a:schemeClr val="accent2"/>
                </a:solidFill>
              </a:rPr>
              <a:t>reproducing </a:t>
            </a:r>
            <a:r>
              <a:rPr lang="en-US" sz="2200" dirty="0"/>
              <a:t>it or reproduce anything based on the extracted information.</a:t>
            </a:r>
          </a:p>
          <a:p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342756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= Solving Puzzles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E49BC11-2387-4DCA-BC6A-8B1EE97DC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650" y="1613684"/>
            <a:ext cx="4458352" cy="497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97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E28F2-2D7B-4252-B91D-FDB35CB6E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2FEE3E2-6166-4EFC-81F1-8E03D808C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505" y="609600"/>
            <a:ext cx="7368989" cy="5941248"/>
          </a:xfrm>
        </p:spPr>
      </p:pic>
    </p:spTree>
    <p:extLst>
      <p:ext uri="{BB962C8B-B14F-4D97-AF65-F5344CB8AC3E}">
        <p14:creationId xmlns:p14="http://schemas.microsoft.com/office/powerpoint/2010/main" val="1899494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Interfacing</a:t>
            </a:r>
          </a:p>
          <a:p>
            <a:r>
              <a:rPr lang="en-US" sz="2200" dirty="0"/>
              <a:t>Improve documentation shortcomings</a:t>
            </a:r>
          </a:p>
          <a:p>
            <a:r>
              <a:rPr lang="en-US" sz="2200" dirty="0"/>
              <a:t>Bug Fixing</a:t>
            </a:r>
          </a:p>
          <a:p>
            <a:r>
              <a:rPr lang="en-US" sz="2200" dirty="0"/>
              <a:t>Creation of unlicensed duplicates</a:t>
            </a:r>
          </a:p>
          <a:p>
            <a:r>
              <a:rPr lang="en-US" sz="2200" dirty="0"/>
              <a:t>Repurposing</a:t>
            </a:r>
          </a:p>
          <a:p>
            <a:r>
              <a:rPr lang="en-US" sz="2200" dirty="0"/>
              <a:t>Finding security bugs</a:t>
            </a:r>
          </a:p>
          <a:p>
            <a:endParaRPr lang="en-US" sz="2200" dirty="0"/>
          </a:p>
          <a:p>
            <a:r>
              <a:rPr lang="en-US" sz="2200" dirty="0"/>
              <a:t>For fun!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2029942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Practice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popular and commonly used practice or operation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778834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592</TotalTime>
  <Words>496</Words>
  <Application>Microsoft Office PowerPoint</Application>
  <PresentationFormat>Widescreen</PresentationFormat>
  <Paragraphs>126</Paragraphs>
  <Slides>32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Montserrat</vt:lpstr>
      <vt:lpstr>Roboto Slab</vt:lpstr>
      <vt:lpstr>Source Sans Pro</vt:lpstr>
      <vt:lpstr>Trebuchet MS</vt:lpstr>
      <vt:lpstr>Wingdings 3</vt:lpstr>
      <vt:lpstr>Facet</vt:lpstr>
      <vt:lpstr>Cordelia template</vt:lpstr>
      <vt:lpstr>1_Facet</vt:lpstr>
      <vt:lpstr>Reverse Engineering</vt:lpstr>
      <vt:lpstr>Hi!</vt:lpstr>
      <vt:lpstr>Disclaimer</vt:lpstr>
      <vt:lpstr>PowerPoint Presentation</vt:lpstr>
      <vt:lpstr>Explaining Reversing</vt:lpstr>
      <vt:lpstr>Reversing = Solving Puzzles</vt:lpstr>
      <vt:lpstr>PowerPoint Presentation</vt:lpstr>
      <vt:lpstr>Motivation</vt:lpstr>
      <vt:lpstr>Common Practice</vt:lpstr>
      <vt:lpstr>PowerPoint Presentation</vt:lpstr>
      <vt:lpstr>Resource Modification (Modding)</vt:lpstr>
      <vt:lpstr>Control Flow Bypass</vt:lpstr>
      <vt:lpstr>Code Caving</vt:lpstr>
      <vt:lpstr>Basic Knowledge</vt:lpstr>
      <vt:lpstr>The Language </vt:lpstr>
      <vt:lpstr>PowerPoint Presentation</vt:lpstr>
      <vt:lpstr>The Executable Format</vt:lpstr>
      <vt:lpstr>PowerPoint Presentation</vt:lpstr>
      <vt:lpstr>PowerPoint Presentation</vt:lpstr>
      <vt:lpstr>Design Pattern</vt:lpstr>
      <vt:lpstr>Common Code Base</vt:lpstr>
      <vt:lpstr>Common Tools</vt:lpstr>
      <vt:lpstr>PowerPoint Presentation</vt:lpstr>
      <vt:lpstr>Hex Editor</vt:lpstr>
      <vt:lpstr>PowerPoint Presentation</vt:lpstr>
      <vt:lpstr>Disassembler</vt:lpstr>
      <vt:lpstr>PowerPoint Presentation</vt:lpstr>
      <vt:lpstr>Debugger</vt:lpstr>
      <vt:lpstr>PowerPoint Presentation</vt:lpstr>
      <vt:lpstr>Common Process in Reversing</vt:lpstr>
      <vt:lpstr>PowerPoint Presentation</vt:lpstr>
      <vt:lpstr>End of Game.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Engineering</dc:title>
  <dc:creator>Satria Ady Pradana</dc:creator>
  <cp:lastModifiedBy>Satria Ady Pradana</cp:lastModifiedBy>
  <cp:revision>6</cp:revision>
  <dcterms:created xsi:type="dcterms:W3CDTF">2018-01-12T17:35:53Z</dcterms:created>
  <dcterms:modified xsi:type="dcterms:W3CDTF">2018-01-13T03:28:25Z</dcterms:modified>
</cp:coreProperties>
</file>