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jpg" ContentType="image/png"/>
  <Override PartName="/ppt/media/image1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35"/>
  </p:notesMasterIdLst>
  <p:sldIdLst>
    <p:sldId id="256" r:id="rId3"/>
    <p:sldId id="258" r:id="rId4"/>
    <p:sldId id="257" r:id="rId5"/>
    <p:sldId id="259" r:id="rId6"/>
    <p:sldId id="260" r:id="rId7"/>
    <p:sldId id="261" r:id="rId8"/>
    <p:sldId id="265" r:id="rId9"/>
    <p:sldId id="263" r:id="rId10"/>
    <p:sldId id="270" r:id="rId11"/>
    <p:sldId id="271" r:id="rId12"/>
    <p:sldId id="272" r:id="rId13"/>
    <p:sldId id="273" r:id="rId14"/>
    <p:sldId id="277" r:id="rId15"/>
    <p:sldId id="279" r:id="rId16"/>
    <p:sldId id="278" r:id="rId17"/>
    <p:sldId id="274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  <p:sldId id="288" r:id="rId30"/>
    <p:sldId id="293" r:id="rId31"/>
    <p:sldId id="292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490A-5B8C-4698-8B25-1CA8D9E33AF4}" type="datetimeFigureOut">
              <a:rPr lang="id-ID" smtClean="0"/>
              <a:t>20/01/2018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2F20A-3B31-4C4E-923F-1318507947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761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97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81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984190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50291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24292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724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4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4723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xb1988/dex2jar" TargetMode="External"/><Relationship Id="rId2" Type="http://schemas.openxmlformats.org/officeDocument/2006/relationships/hyperlink" Target="https://ibotpeaches.github.io/Apktoo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atriapradana1/bypass-security-checking-with-fri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sg/smartphone-market-share-android-ios-windows-blackberry-2016-8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7545-E212-4768-BBFE-BAEBD615A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12923"/>
            <a:ext cx="7766936" cy="1646302"/>
          </a:xfrm>
        </p:spPr>
        <p:txBody>
          <a:bodyPr/>
          <a:lstStyle/>
          <a:p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Reversing</a:t>
            </a:r>
            <a:br>
              <a:rPr lang="id-ID" dirty="0"/>
            </a:b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Exploitation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B827D-D450-407F-8A3C-5AC36F2B1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Android </a:t>
            </a:r>
            <a:r>
              <a:rPr lang="id-ID" dirty="0" err="1"/>
              <a:t>Application</a:t>
            </a:r>
            <a:r>
              <a:rPr lang="id-ID" dirty="0"/>
              <a:t> </a:t>
            </a:r>
            <a:r>
              <a:rPr lang="id-ID" dirty="0" err="1"/>
              <a:t>Security</a:t>
            </a:r>
            <a:r>
              <a:rPr lang="id-ID" dirty="0"/>
              <a:t> in </a:t>
            </a:r>
            <a:r>
              <a:rPr lang="id-ID" dirty="0" err="1"/>
              <a:t>Essence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91F77-D6F7-4936-BB1A-11A1E9CA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8" y="5956916"/>
            <a:ext cx="818812" cy="818812"/>
          </a:xfrm>
          <a:prstGeom prst="rect">
            <a:avLst/>
          </a:prstGeom>
        </p:spPr>
      </p:pic>
      <p:sp>
        <p:nvSpPr>
          <p:cNvPr id="7" name="Shape 61">
            <a:extLst>
              <a:ext uri="{FF2B5EF4-FFF2-40B4-BE49-F238E27FC236}">
                <a16:creationId xmlns:a16="http://schemas.microsoft.com/office/drawing/2014/main" id="{FA9F9F97-4423-43A6-9B6F-6700E1C2415D}"/>
              </a:ext>
            </a:extLst>
          </p:cNvPr>
          <p:cNvSpPr txBox="1">
            <a:spLocks/>
          </p:cNvSpPr>
          <p:nvPr/>
        </p:nvSpPr>
        <p:spPr>
          <a:xfrm>
            <a:off x="952130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1800" dirty="0"/>
              <a:t>Reversing.ID</a:t>
            </a:r>
          </a:p>
          <a:p>
            <a:pPr lvl="0" defTabSz="914377">
              <a:defRPr/>
            </a:pPr>
            <a:r>
              <a:rPr lang="en-US" sz="800" dirty="0"/>
              <a:t>Revealing the Truth through Breaking Things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172500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EC3D5-8749-4C1D-82C7-033FE1CE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Joy of Android Apps Exploitation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A3FCED-0E2C-4AFA-976C-468198B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is </a:t>
            </a:r>
            <a:r>
              <a:rPr lang="en-US" sz="2400" dirty="0">
                <a:solidFill>
                  <a:srgbClr val="00B0F0"/>
                </a:solidFill>
              </a:rPr>
              <a:t>in your possession</a:t>
            </a:r>
            <a:r>
              <a:rPr lang="en-US" sz="2400" dirty="0"/>
              <a:t>.</a:t>
            </a:r>
          </a:p>
          <a:p>
            <a:r>
              <a:rPr lang="en-US" sz="2400" dirty="0"/>
              <a:t>Basically it means we can do </a:t>
            </a:r>
            <a:r>
              <a:rPr lang="en-US" sz="2400" dirty="0">
                <a:solidFill>
                  <a:srgbClr val="00B0F0"/>
                </a:solidFill>
              </a:rPr>
              <a:t>anything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Modify, bypass, etc.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Your Code is Mine</a:t>
            </a:r>
          </a:p>
          <a:p>
            <a:pPr lvl="1"/>
            <a:r>
              <a:rPr lang="en-US" sz="2000" dirty="0"/>
              <a:t>“Your code is not stolen, you give it in binary.”</a:t>
            </a:r>
          </a:p>
        </p:txBody>
      </p:sp>
    </p:spTree>
    <p:extLst>
      <p:ext uri="{BB962C8B-B14F-4D97-AF65-F5344CB8AC3E}">
        <p14:creationId xmlns:p14="http://schemas.microsoft.com/office/powerpoint/2010/main" val="3276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EECA-5C4F-46F3-B0F3-246B977F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Mantra!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8B4E-756D-4301-B360-00BB4321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APK is just a </a:t>
            </a:r>
            <a:r>
              <a:rPr lang="en-US" sz="2400" dirty="0">
                <a:solidFill>
                  <a:srgbClr val="00B0F0"/>
                </a:solidFill>
              </a:rPr>
              <a:t>zip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Everything inside is in binary form.</a:t>
            </a:r>
          </a:p>
          <a:p>
            <a:r>
              <a:rPr lang="en-US" sz="2400" dirty="0"/>
              <a:t>Java can be </a:t>
            </a:r>
            <a:r>
              <a:rPr lang="en-US" sz="2400" dirty="0">
                <a:solidFill>
                  <a:srgbClr val="00B0F0"/>
                </a:solidFill>
              </a:rPr>
              <a:t>decompiled</a:t>
            </a:r>
            <a:r>
              <a:rPr lang="en-US" sz="2400" dirty="0"/>
              <a:t>.</a:t>
            </a:r>
          </a:p>
          <a:p>
            <a:r>
              <a:rPr lang="en-US" sz="2400" dirty="0"/>
              <a:t>No software is free of </a:t>
            </a:r>
            <a:r>
              <a:rPr lang="en-US" sz="2400" dirty="0">
                <a:solidFill>
                  <a:srgbClr val="00B0F0"/>
                </a:solidFill>
              </a:rPr>
              <a:t>bug</a:t>
            </a:r>
            <a:r>
              <a:rPr lang="en-US" sz="2400" dirty="0"/>
              <a:t>.</a:t>
            </a:r>
          </a:p>
          <a:p>
            <a:r>
              <a:rPr lang="en-US" sz="2400" dirty="0"/>
              <a:t>Exploitation is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always about </a:t>
            </a:r>
            <a:r>
              <a:rPr lang="en-US" sz="2400" dirty="0">
                <a:solidFill>
                  <a:srgbClr val="00B0F0"/>
                </a:solidFill>
              </a:rPr>
              <a:t>taking over devices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4462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0F9E-B801-4963-8A2E-3E2AF5B9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What Do You Need?</a:t>
            </a:r>
            <a:endParaRPr lang="id-ID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368A-376E-40D0-B7C2-19F19614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Proper </a:t>
            </a:r>
            <a:r>
              <a:rPr lang="en-US" sz="2400" dirty="0">
                <a:solidFill>
                  <a:srgbClr val="00B0F0"/>
                </a:solidFill>
              </a:rPr>
              <a:t>goals</a:t>
            </a:r>
            <a:r>
              <a:rPr lang="en-US" sz="2400" dirty="0"/>
              <a:t>.</a:t>
            </a:r>
          </a:p>
          <a:p>
            <a:r>
              <a:rPr lang="en-US" sz="2400" dirty="0"/>
              <a:t>Proper </a:t>
            </a:r>
            <a:r>
              <a:rPr lang="en-US" sz="2400" dirty="0">
                <a:solidFill>
                  <a:srgbClr val="00B0F0"/>
                </a:solidFill>
              </a:rPr>
              <a:t>knowledge</a:t>
            </a:r>
            <a:r>
              <a:rPr lang="en-US" sz="2400" dirty="0"/>
              <a:t>.</a:t>
            </a:r>
          </a:p>
          <a:p>
            <a:r>
              <a:rPr lang="en-US" sz="2400" dirty="0"/>
              <a:t>Proper </a:t>
            </a:r>
            <a:r>
              <a:rPr lang="en-US" sz="2400" dirty="0">
                <a:solidFill>
                  <a:srgbClr val="00B0F0"/>
                </a:solidFill>
              </a:rPr>
              <a:t>tools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F0"/>
                </a:solidFill>
              </a:rPr>
              <a:t>environment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70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6573-7A00-4E28-A5F4-11F6ECB4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Our Goal (Mostly)</a:t>
            </a:r>
            <a:endParaRPr lang="id-ID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5C12-E24E-4CF9-909B-D04B51E6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Obtain the Sensitive Information / Data</a:t>
            </a:r>
          </a:p>
          <a:p>
            <a:r>
              <a:rPr lang="en-US" sz="2400" dirty="0"/>
              <a:t>Get the Algorithm</a:t>
            </a:r>
          </a:p>
          <a:p>
            <a:r>
              <a:rPr lang="en-US" sz="2400" dirty="0"/>
              <a:t>Bypass restriction</a:t>
            </a:r>
          </a:p>
          <a:p>
            <a:r>
              <a:rPr lang="en-US" sz="2400" dirty="0"/>
              <a:t>Manipulate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9203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527A-8E16-4776-BB67-17D17065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Proper Knowledge</a:t>
            </a:r>
            <a:endParaRPr lang="id-ID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0FC3-CAB8-427A-8D4A-AB11F157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 understanding of programming.</a:t>
            </a:r>
          </a:p>
          <a:p>
            <a:r>
              <a:rPr lang="en-US" sz="2400" dirty="0"/>
              <a:t>Know what process involved in building an APK.</a:t>
            </a:r>
          </a:p>
          <a:p>
            <a:r>
              <a:rPr lang="en-US" sz="2400" dirty="0"/>
              <a:t>What should I do for start hacking?</a:t>
            </a:r>
          </a:p>
          <a:p>
            <a:pPr lvl="1"/>
            <a:r>
              <a:rPr lang="en-US" sz="2200" dirty="0"/>
              <a:t>Common penetration methodology.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8122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9E8B-FF59-4A27-83DB-8279E638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Lab</a:t>
            </a:r>
            <a:br>
              <a:rPr lang="en-US" dirty="0"/>
            </a:br>
            <a:r>
              <a:rPr lang="en-US" sz="2900" dirty="0">
                <a:solidFill>
                  <a:schemeClr val="tx1"/>
                </a:solidFill>
              </a:rPr>
              <a:t>Anything you need to prepare</a:t>
            </a:r>
            <a:endParaRPr lang="id-ID" sz="29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3E47-C9E4-4937-9511-8512CC87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Device / Emulator</a:t>
            </a:r>
          </a:p>
          <a:p>
            <a:r>
              <a:rPr lang="en-US" sz="2400" dirty="0"/>
              <a:t>Disassembler</a:t>
            </a:r>
          </a:p>
          <a:p>
            <a:r>
              <a:rPr lang="en-US" sz="2400" dirty="0" err="1"/>
              <a:t>Decompiler</a:t>
            </a:r>
            <a:endParaRPr lang="en-US" sz="2400" dirty="0"/>
          </a:p>
          <a:p>
            <a:r>
              <a:rPr lang="en-US" sz="2400" dirty="0"/>
              <a:t>HTTP / TCP Proxy for MITM</a:t>
            </a:r>
          </a:p>
          <a:p>
            <a:r>
              <a:rPr lang="en-US" sz="2400" dirty="0"/>
              <a:t>Packet Sniffer</a:t>
            </a:r>
          </a:p>
          <a:p>
            <a:r>
              <a:rPr lang="en-US" sz="2400" dirty="0"/>
              <a:t>Dynamic Binary Instrumentation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8419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7545-E212-4768-BBFE-BAEBD615A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B827D-D450-407F-8A3C-5AC36F2B1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Extracting knowledge, structures, and mechanics of a system.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AB57E-C489-4AFC-B3CE-1908CC1B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18" y="5956916"/>
            <a:ext cx="818812" cy="818812"/>
          </a:xfrm>
          <a:prstGeom prst="rect">
            <a:avLst/>
          </a:prstGeom>
        </p:spPr>
      </p:pic>
      <p:sp>
        <p:nvSpPr>
          <p:cNvPr id="5" name="Shape 61">
            <a:extLst>
              <a:ext uri="{FF2B5EF4-FFF2-40B4-BE49-F238E27FC236}">
                <a16:creationId xmlns:a16="http://schemas.microsoft.com/office/drawing/2014/main" id="{4CED0AB2-BD1C-4621-9967-1DC5C53F0F11}"/>
              </a:ext>
            </a:extLst>
          </p:cNvPr>
          <p:cNvSpPr txBox="1">
            <a:spLocks/>
          </p:cNvSpPr>
          <p:nvPr/>
        </p:nvSpPr>
        <p:spPr>
          <a:xfrm>
            <a:off x="2476130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Reversing.ID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id-ID" sz="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Komunitas </a:t>
            </a:r>
            <a:r>
              <a:rPr kumimoji="0" lang="id-ID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Reverse</a:t>
            </a:r>
            <a:r>
              <a:rPr kumimoji="0" lang="id-ID" sz="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 Engineering Indonesia</a:t>
            </a:r>
            <a:endParaRPr kumimoji="0" lang="en" sz="8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6285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9A34-CD1F-4EDE-9135-7B22BD78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him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445D5-9252-4074-A88B-ED0A5479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525" y="2875274"/>
            <a:ext cx="2352675" cy="3114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71A67-E14E-4748-8BF7-7BEBC4B7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5" y="1091649"/>
            <a:ext cx="3014869" cy="2261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B694A-8C6F-4B85-B4D8-2CB44C87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254" y="4084982"/>
            <a:ext cx="3070087" cy="23025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20AE478-F149-4883-8CDD-7C011D8DD696}"/>
              </a:ext>
            </a:extLst>
          </p:cNvPr>
          <p:cNvSpPr/>
          <p:nvPr/>
        </p:nvSpPr>
        <p:spPr>
          <a:xfrm rot="2603333">
            <a:off x="7572726" y="3079714"/>
            <a:ext cx="874643" cy="702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5C8C9-033F-4571-942B-585DBF1A3088}"/>
              </a:ext>
            </a:extLst>
          </p:cNvPr>
          <p:cNvSpPr txBox="1"/>
          <p:nvPr/>
        </p:nvSpPr>
        <p:spPr>
          <a:xfrm>
            <a:off x="3945833" y="4084982"/>
            <a:ext cx="1616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YES!!!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1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7216-1E44-42A5-9703-0AA63F91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Reverse Engineering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5FE3-36A4-4D53-8C85-69EA3735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Reveal the secret mechanism or components that makes something.</a:t>
            </a:r>
          </a:p>
          <a:p>
            <a:r>
              <a:rPr lang="en-US" sz="2400" dirty="0"/>
              <a:t>Formally it described as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dirty="0">
                <a:solidFill>
                  <a:srgbClr val="00B0F0"/>
                </a:solidFill>
              </a:rPr>
              <a:t>Extracting</a:t>
            </a:r>
            <a:r>
              <a:rPr lang="en-US" sz="2400" dirty="0"/>
              <a:t> knowledge or design information from anything man-made and </a:t>
            </a:r>
            <a:r>
              <a:rPr lang="en-US" sz="2400" dirty="0">
                <a:solidFill>
                  <a:srgbClr val="00B0F0"/>
                </a:solidFill>
              </a:rPr>
              <a:t>reproducing</a:t>
            </a:r>
            <a:r>
              <a:rPr lang="en-US" sz="2400" dirty="0"/>
              <a:t> it or reproduce anything based on the extracted information.”</a:t>
            </a:r>
          </a:p>
          <a:p>
            <a:r>
              <a:rPr lang="en-US" sz="2400" dirty="0"/>
              <a:t>Basically we want to know what secrets behind the application are.</a:t>
            </a:r>
            <a:endParaRPr lang="id-ID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583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821-2646-4DDE-9D59-FFEF5DAE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APK is Made?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6E4BC-6866-4CE6-AE8F-BC87D03EB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57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65" y="2723682"/>
            <a:ext cx="2334827" cy="233482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3161500" y="587125"/>
            <a:ext cx="5642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 b="1" dirty="0"/>
              <a:t>H</a:t>
            </a:r>
            <a:r>
              <a:rPr lang="id-ID" sz="6000" b="1" dirty="0"/>
              <a:t>i</a:t>
            </a:r>
            <a:r>
              <a:rPr lang="en" sz="60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161500" y="1881750"/>
            <a:ext cx="5642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d-ID" sz="3600" b="1" dirty="0"/>
              <a:t>Satria </a:t>
            </a:r>
            <a:r>
              <a:rPr lang="id-ID" sz="3600" b="1" dirty="0">
                <a:solidFill>
                  <a:srgbClr val="00B0F0"/>
                </a:solidFill>
              </a:rPr>
              <a:t>Ady</a:t>
            </a:r>
            <a:r>
              <a:rPr lang="id-ID" sz="3600" b="1" dirty="0"/>
              <a:t> Pradana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3161500" y="2981075"/>
            <a:ext cx="34533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-ID" sz="2600" dirty="0" err="1"/>
              <a:t>Cyber</a:t>
            </a:r>
            <a:r>
              <a:rPr lang="id-ID" sz="2600" dirty="0"/>
              <a:t> </a:t>
            </a:r>
            <a:r>
              <a:rPr lang="id-ID" sz="2600" dirty="0" err="1"/>
              <a:t>Security</a:t>
            </a:r>
            <a:r>
              <a:rPr lang="id-ID" sz="2600" dirty="0"/>
              <a:t> </a:t>
            </a:r>
            <a:r>
              <a:rPr lang="id-ID" sz="2600" dirty="0" err="1">
                <a:solidFill>
                  <a:srgbClr val="00B0F0"/>
                </a:solidFill>
              </a:rPr>
              <a:t>Consultant</a:t>
            </a:r>
            <a:endParaRPr lang="id-ID" sz="2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id-ID" sz="2600" dirty="0"/>
              <a:t>@</a:t>
            </a:r>
          </a:p>
          <a:p>
            <a:pPr>
              <a:spcBef>
                <a:spcPts val="0"/>
              </a:spcBef>
              <a:buNone/>
            </a:pPr>
            <a:r>
              <a:rPr lang="id-ID" sz="2600" dirty="0"/>
              <a:t>Mitra Integrasi Informatika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518" y="5137532"/>
            <a:ext cx="410536" cy="410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7703055" y="518425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518" y="5633514"/>
            <a:ext cx="446322" cy="446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7703055" y="5685701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@xathrya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E9B7D4-8D2C-4284-BC27-28D113ABB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18" y="5956916"/>
            <a:ext cx="818812" cy="818812"/>
          </a:xfrm>
          <a:prstGeom prst="rect">
            <a:avLst/>
          </a:prstGeom>
        </p:spPr>
      </p:pic>
      <p:sp>
        <p:nvSpPr>
          <p:cNvPr id="20" name="Shape 61">
            <a:extLst>
              <a:ext uri="{FF2B5EF4-FFF2-40B4-BE49-F238E27FC236}">
                <a16:creationId xmlns:a16="http://schemas.microsoft.com/office/drawing/2014/main" id="{D5CF79A0-81C2-4425-A907-EEDAA3FB34F0}"/>
              </a:ext>
            </a:extLst>
          </p:cNvPr>
          <p:cNvSpPr txBox="1">
            <a:spLocks/>
          </p:cNvSpPr>
          <p:nvPr/>
        </p:nvSpPr>
        <p:spPr>
          <a:xfrm>
            <a:off x="952130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1800" dirty="0"/>
              <a:t>Reversing.ID</a:t>
            </a:r>
          </a:p>
          <a:p>
            <a:pPr lvl="0" defTabSz="914377">
              <a:defRPr/>
            </a:pPr>
            <a:r>
              <a:rPr lang="en-US" sz="800" dirty="0"/>
              <a:t>Revealing the Truth through Breaking Things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ACC2EC-EC51-48F5-87B9-407A3C29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Java / </a:t>
            </a:r>
            <a:r>
              <a:rPr lang="en-US" dirty="0" err="1"/>
              <a:t>Kotlin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F8FD3-522B-4C20-95C1-9CD51F6B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977" y="1930400"/>
            <a:ext cx="3065670" cy="30656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7B602-3D4A-4EA6-AECA-8E0880620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1" y="2756175"/>
            <a:ext cx="3059596" cy="3059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A7F8F-93A7-4CE1-BB47-25775DD992B1}"/>
              </a:ext>
            </a:extLst>
          </p:cNvPr>
          <p:cNvSpPr txBox="1"/>
          <p:nvPr/>
        </p:nvSpPr>
        <p:spPr>
          <a:xfrm>
            <a:off x="4609221" y="3578087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VS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25666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240D-1A55-4FD5-91F6-8C66A4BC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“Build” command*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E7B60-F04D-4741-AA5C-D87BC1FE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07" y="1270000"/>
            <a:ext cx="5363696" cy="540593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591B3-F814-4B95-ABB9-3C2E5529BB54}"/>
              </a:ext>
            </a:extLst>
          </p:cNvPr>
          <p:cNvCxnSpPr/>
          <p:nvPr/>
        </p:nvCxnSpPr>
        <p:spPr>
          <a:xfrm>
            <a:off x="4019100" y="2407640"/>
            <a:ext cx="0" cy="2541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2A279-5E64-49F6-B1E1-CB2441DC1396}"/>
              </a:ext>
            </a:extLst>
          </p:cNvPr>
          <p:cNvCxnSpPr/>
          <p:nvPr/>
        </p:nvCxnSpPr>
        <p:spPr>
          <a:xfrm flipV="1">
            <a:off x="4564385" y="2357306"/>
            <a:ext cx="0" cy="2592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DCF447-3348-46D4-9596-778D361099CC}"/>
              </a:ext>
            </a:extLst>
          </p:cNvPr>
          <p:cNvSpPr txBox="1"/>
          <p:nvPr/>
        </p:nvSpPr>
        <p:spPr>
          <a:xfrm>
            <a:off x="6484776" y="1996751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*Simplified build process</a:t>
            </a:r>
            <a:endParaRPr lang="id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E21B2A-29DE-4B62-AD27-ED0AFD2D1074}"/>
              </a:ext>
            </a:extLst>
          </p:cNvPr>
          <p:cNvSpPr txBox="1">
            <a:spLocks/>
          </p:cNvSpPr>
          <p:nvPr/>
        </p:nvSpPr>
        <p:spPr>
          <a:xfrm>
            <a:off x="6307493" y="3411641"/>
            <a:ext cx="3697406" cy="100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How to Get the Code Back?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7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ED4B-6D73-472A-856F-911DA7A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Under the APK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7589-60EB-4462-B5F6-D8513051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Classes.dex</a:t>
            </a:r>
            <a:r>
              <a:rPr lang="en-US" dirty="0"/>
              <a:t>, the code in binary</a:t>
            </a:r>
          </a:p>
          <a:p>
            <a:r>
              <a:rPr lang="en-US" dirty="0">
                <a:solidFill>
                  <a:srgbClr val="00B0F0"/>
                </a:solidFill>
              </a:rPr>
              <a:t>AndroidManifest.xml</a:t>
            </a:r>
            <a:r>
              <a:rPr lang="en-US" dirty="0"/>
              <a:t>, the manifest</a:t>
            </a:r>
          </a:p>
          <a:p>
            <a:r>
              <a:rPr lang="en-US" dirty="0">
                <a:solidFill>
                  <a:srgbClr val="00B0F0"/>
                </a:solidFill>
              </a:rPr>
              <a:t>META-INF</a:t>
            </a:r>
            <a:r>
              <a:rPr lang="en-US" dirty="0"/>
              <a:t>, directory </a:t>
            </a:r>
          </a:p>
          <a:p>
            <a:r>
              <a:rPr lang="en-US" dirty="0">
                <a:solidFill>
                  <a:srgbClr val="00B0F0"/>
                </a:solidFill>
              </a:rPr>
              <a:t>Res</a:t>
            </a:r>
            <a:r>
              <a:rPr lang="en-US" dirty="0"/>
              <a:t>, directory, contain resource used by APK</a:t>
            </a:r>
          </a:p>
        </p:txBody>
      </p:sp>
    </p:spTree>
    <p:extLst>
      <p:ext uri="{BB962C8B-B14F-4D97-AF65-F5344CB8AC3E}">
        <p14:creationId xmlns:p14="http://schemas.microsoft.com/office/powerpoint/2010/main" val="584709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3EEB-0382-4BA1-9C19-52CA5B7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D7BC-3381-4E41-B7BB-AC8B77D2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ApkTool</a:t>
            </a:r>
            <a:r>
              <a:rPr lang="en-US" sz="2400" dirty="0"/>
              <a:t> to extract and decompile the APK to readable code and data.</a:t>
            </a:r>
          </a:p>
          <a:p>
            <a:pPr lvl="1"/>
            <a:r>
              <a:rPr lang="id-ID" sz="2200" i="1" dirty="0">
                <a:solidFill>
                  <a:srgbClr val="FF0000"/>
                </a:solidFill>
                <a:hlinkClick r:id="rId2"/>
              </a:rPr>
              <a:t>https://ibotpeaches.github.io/Apktool/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$ </a:t>
            </a:r>
            <a:r>
              <a:rPr lang="en-US" sz="2200" dirty="0" err="1"/>
              <a:t>apktool</a:t>
            </a:r>
            <a:r>
              <a:rPr lang="en-US" sz="2200" dirty="0"/>
              <a:t> d </a:t>
            </a:r>
            <a:r>
              <a:rPr lang="en-US" sz="2200" dirty="0" err="1"/>
              <a:t>the_file.apk</a:t>
            </a:r>
            <a:endParaRPr lang="en-US" sz="2200" dirty="0"/>
          </a:p>
          <a:p>
            <a:pPr lvl="1"/>
            <a:r>
              <a:rPr lang="en-US" sz="2200" dirty="0"/>
              <a:t>Enter the newly created directory.</a:t>
            </a:r>
          </a:p>
          <a:p>
            <a:pPr lvl="1"/>
            <a:r>
              <a:rPr lang="en-US" sz="2200" dirty="0"/>
              <a:t>But the code is decompiled to </a:t>
            </a:r>
            <a:r>
              <a:rPr lang="en-US" sz="2200" dirty="0" err="1">
                <a:solidFill>
                  <a:srgbClr val="FF0000"/>
                </a:solidFill>
              </a:rPr>
              <a:t>smali</a:t>
            </a:r>
            <a:r>
              <a:rPr lang="en-US" sz="2200" dirty="0"/>
              <a:t>, not java (yet)</a:t>
            </a:r>
          </a:p>
          <a:p>
            <a:r>
              <a:rPr lang="en-US" sz="2400" dirty="0"/>
              <a:t>Use Dex2Jar to decompile </a:t>
            </a:r>
            <a:r>
              <a:rPr lang="en-US" sz="2400" dirty="0" err="1"/>
              <a:t>classes.dex</a:t>
            </a:r>
            <a:r>
              <a:rPr lang="en-US" sz="2400" dirty="0"/>
              <a:t> to Java .jar</a:t>
            </a:r>
          </a:p>
          <a:p>
            <a:pPr lvl="1"/>
            <a:r>
              <a:rPr lang="id-ID" sz="2200" dirty="0">
                <a:hlinkClick r:id="rId3"/>
              </a:rPr>
              <a:t>https://github.com/pxb1988/dex2jar</a:t>
            </a:r>
            <a:endParaRPr lang="en-US" sz="2200" dirty="0"/>
          </a:p>
          <a:p>
            <a:pPr lvl="1"/>
            <a:r>
              <a:rPr lang="en-US" sz="2200" dirty="0"/>
              <a:t>$ d2j-dex2jar </a:t>
            </a:r>
            <a:r>
              <a:rPr lang="en-US" sz="2200" dirty="0" err="1"/>
              <a:t>classes.dex</a:t>
            </a:r>
            <a:endParaRPr lang="en-US" sz="2200" dirty="0"/>
          </a:p>
          <a:p>
            <a:pPr lvl="1"/>
            <a:r>
              <a:rPr lang="en-US" sz="2200" dirty="0"/>
              <a:t>Code in jar, still not in source code</a:t>
            </a:r>
          </a:p>
          <a:p>
            <a:pPr lvl="1"/>
            <a:endParaRPr lang="en-US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078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53CC-302B-4B63-850D-95832371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9F2B-7446-4ED8-8ED2-42472F4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any java </a:t>
            </a:r>
            <a:r>
              <a:rPr lang="en-US" sz="2400" dirty="0" err="1"/>
              <a:t>decompiler</a:t>
            </a:r>
            <a:r>
              <a:rPr lang="en-US" sz="2400" dirty="0"/>
              <a:t> to decompile java bytecode to source code.</a:t>
            </a:r>
          </a:p>
          <a:p>
            <a:pPr lvl="1"/>
            <a:r>
              <a:rPr lang="en-US" sz="2200" dirty="0"/>
              <a:t>JD-GUI</a:t>
            </a:r>
          </a:p>
          <a:p>
            <a:pPr lvl="1"/>
            <a:r>
              <a:rPr lang="en-US" sz="2200" dirty="0"/>
              <a:t>Procyon</a:t>
            </a:r>
          </a:p>
          <a:p>
            <a:pPr lvl="1"/>
            <a:r>
              <a:rPr lang="en-US" sz="2200" dirty="0"/>
              <a:t>CFR</a:t>
            </a:r>
          </a:p>
          <a:p>
            <a:pPr lvl="1"/>
            <a:r>
              <a:rPr lang="en-US" sz="2200" dirty="0" err="1"/>
              <a:t>FernFlower</a:t>
            </a:r>
            <a:endParaRPr lang="en-US" sz="2200" dirty="0"/>
          </a:p>
          <a:p>
            <a:r>
              <a:rPr lang="en-US" sz="2400" dirty="0"/>
              <a:t>Or use the all-in-one solution, such as: </a:t>
            </a:r>
            <a:r>
              <a:rPr lang="en-US" sz="2400" dirty="0" err="1"/>
              <a:t>ByteCodeViewer</a:t>
            </a:r>
            <a:r>
              <a:rPr lang="en-US" sz="2400" dirty="0"/>
              <a:t>, JEB Android.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255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A4C-8842-42A1-995E-5197CB16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08FC-8D0A-4719-B8AC-2A1F1AF2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MITM proxy to intercept request made by application.</a:t>
            </a:r>
          </a:p>
          <a:p>
            <a:pPr lvl="1"/>
            <a:r>
              <a:rPr lang="en-US" sz="2200" dirty="0"/>
              <a:t>Burp Suite</a:t>
            </a:r>
          </a:p>
          <a:p>
            <a:pPr lvl="1"/>
            <a:r>
              <a:rPr lang="en-US" sz="2200" dirty="0" err="1"/>
              <a:t>ZAProxy</a:t>
            </a:r>
            <a:endParaRPr lang="en-US" sz="2200" dirty="0"/>
          </a:p>
          <a:p>
            <a:r>
              <a:rPr lang="en-US" sz="2400" dirty="0"/>
              <a:t>Use DBI to manipulate application behavior. </a:t>
            </a:r>
          </a:p>
          <a:p>
            <a:pPr lvl="1"/>
            <a:r>
              <a:rPr lang="en-US" sz="2200" dirty="0"/>
              <a:t>Frida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87671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EF56-59D5-43FE-BD0C-1C3881E1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with Burp Suite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029F-5838-4F26-91FB-BB77528D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MITM proxy</a:t>
            </a:r>
          </a:p>
          <a:p>
            <a:r>
              <a:rPr lang="en-US" sz="2400" dirty="0"/>
              <a:t>Force application to send all request via MITM proxy.</a:t>
            </a:r>
          </a:p>
          <a:p>
            <a:pPr lvl="1"/>
            <a:r>
              <a:rPr lang="en-US" sz="2200" dirty="0"/>
              <a:t>Setting the proxy option on Android device.</a:t>
            </a:r>
          </a:p>
          <a:p>
            <a:r>
              <a:rPr lang="en-US" sz="2400" dirty="0"/>
              <a:t>Forward / Reject the request from application to server.</a:t>
            </a:r>
          </a:p>
          <a:p>
            <a:r>
              <a:rPr lang="en-US" sz="2400" dirty="0"/>
              <a:t>Tamper the content, modify anything before forwarding.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4422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99F4-D216-4409-AB35-CDFB4D33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Scenario?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8E75-47C1-4CE9-83EB-368D35D1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Practically, like web hacking or web service hacking.</a:t>
            </a:r>
          </a:p>
          <a:p>
            <a:r>
              <a:rPr lang="en-US" sz="2400" dirty="0"/>
              <a:t>Change ID or parameter, can we access something that should not be accessed?</a:t>
            </a:r>
          </a:p>
          <a:p>
            <a:r>
              <a:rPr lang="en-US" sz="2400" dirty="0"/>
              <a:t>Is sensitive data encrypted?</a:t>
            </a:r>
          </a:p>
          <a:p>
            <a:r>
              <a:rPr lang="en-US" sz="2400" dirty="0"/>
              <a:t>Do we have hardcoded credentials (API key) to access service?</a:t>
            </a:r>
          </a:p>
          <a:p>
            <a:r>
              <a:rPr lang="en-US" sz="2400" dirty="0" err="1"/>
              <a:t>etc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53800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E5AD-164C-409E-8067-A238E314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Binary Analysis (with Frida)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7BA6-713B-42FC-BDB2-F804F78A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Relatively new approach for analysis.</a:t>
            </a:r>
          </a:p>
          <a:p>
            <a:r>
              <a:rPr lang="en-US" sz="2400" dirty="0"/>
              <a:t>DBI is a method of analyzing the behavior of a binary application at runtime through the injection of instrumentation code.</a:t>
            </a:r>
          </a:p>
          <a:p>
            <a:r>
              <a:rPr lang="en-US" sz="2400" dirty="0"/>
              <a:t>In short: manipulate application behavior by a script (</a:t>
            </a:r>
            <a:r>
              <a:rPr lang="en-US" sz="2400" dirty="0" err="1"/>
              <a:t>javascript</a:t>
            </a:r>
            <a:r>
              <a:rPr lang="en-US" sz="2400" dirty="0"/>
              <a:t>).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75793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B4A-1FAD-4D20-8788-74DCA291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Frida Can Do?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E174-6104-4C66-BE2B-F440C2AF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 process memory</a:t>
            </a:r>
          </a:p>
          <a:p>
            <a:r>
              <a:rPr lang="en-US" sz="2400" dirty="0"/>
              <a:t>Overwrite functions while the application is running</a:t>
            </a:r>
          </a:p>
          <a:p>
            <a:r>
              <a:rPr lang="en-US" sz="2400" dirty="0"/>
              <a:t>Call functions from imported classes</a:t>
            </a:r>
          </a:p>
          <a:p>
            <a:r>
              <a:rPr lang="en-US" sz="2400" dirty="0"/>
              <a:t>Find object instance on the heap and use them</a:t>
            </a:r>
          </a:p>
          <a:p>
            <a:r>
              <a:rPr lang="en-US" sz="2400" dirty="0"/>
              <a:t>Hook, trace, and intercept function.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id-ID" sz="2400" dirty="0">
                <a:hlinkClick r:id="rId2"/>
              </a:rPr>
              <a:t>https://www.slideshare.net/satriapradana1/bypass-security-checking-with-frida</a:t>
            </a:r>
            <a:r>
              <a:rPr lang="en-US" sz="2400" dirty="0"/>
              <a:t>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140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FC7FE-22B7-4F2B-8429-314F7D42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14" y="1826223"/>
            <a:ext cx="3881627" cy="2984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1D5CDC-4EF3-4867-8924-06F9B168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First </a:t>
            </a:r>
            <a:r>
              <a:rPr lang="id-ID" dirty="0" err="1"/>
              <a:t>of</a:t>
            </a:r>
            <a:r>
              <a:rPr lang="id-ID" dirty="0"/>
              <a:t> All, </a:t>
            </a:r>
            <a:r>
              <a:rPr lang="id-ID" dirty="0" err="1"/>
              <a:t>Why</a:t>
            </a:r>
            <a:r>
              <a:rPr lang="id-ID" dirty="0"/>
              <a:t> </a:t>
            </a:r>
            <a:r>
              <a:rPr lang="id-ID" dirty="0" err="1"/>
              <a:t>Security</a:t>
            </a:r>
            <a:r>
              <a:rPr lang="id-ID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ACED9-25E2-4017-8481-D6001B1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4303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3D99-EC44-4891-9FB2-856FDF1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Scenario?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CA63-4AA0-4F34-9454-E99EC57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Bypass security checking</a:t>
            </a:r>
          </a:p>
          <a:p>
            <a:pPr lvl="1"/>
            <a:r>
              <a:rPr lang="en-US" sz="2200" dirty="0"/>
              <a:t>Root checker</a:t>
            </a:r>
          </a:p>
          <a:p>
            <a:pPr lvl="1"/>
            <a:r>
              <a:rPr lang="en-US" sz="2200" dirty="0"/>
              <a:t>SSL pinning</a:t>
            </a:r>
          </a:p>
          <a:p>
            <a:r>
              <a:rPr lang="en-US" sz="2400" dirty="0"/>
              <a:t>Get encryption process, what is the plaintext processed by this function?</a:t>
            </a:r>
          </a:p>
          <a:p>
            <a:r>
              <a:rPr lang="en-US" sz="2400" dirty="0"/>
              <a:t>Modify function as wish, want to make this function always return true.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604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D342-D7BF-4CA9-9362-B1B0CA6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…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E6F5-4F5B-482F-943D-CE4EDC16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52965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E604-1739-4A9A-8D42-AE12A5274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Game.</a:t>
            </a:r>
            <a:endParaRPr lang="id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DBE4C8-0AF6-4502-BA7F-00E1FD004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5037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384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2057400" y="1882525"/>
            <a:ext cx="4015800" cy="1546500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id-ID" sz="5200" b="1" dirty="0" err="1"/>
              <a:t>Cyberspace</a:t>
            </a:r>
            <a:br>
              <a:rPr lang="id-ID" sz="5200" b="1" dirty="0"/>
            </a:br>
            <a:r>
              <a:rPr lang="id-ID" sz="5200" b="1" dirty="0" err="1"/>
              <a:t>Around</a:t>
            </a:r>
            <a:r>
              <a:rPr lang="id-ID" sz="5200" b="1" dirty="0"/>
              <a:t> You</a:t>
            </a:r>
            <a:endParaRPr lang="en" sz="5200" b="1" dirty="0"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2057400" y="3405748"/>
            <a:ext cx="4015800" cy="10464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id-ID" dirty="0" err="1"/>
              <a:t>It’s</a:t>
            </a:r>
            <a:r>
              <a:rPr lang="id-ID" dirty="0"/>
              <a:t> </a:t>
            </a:r>
            <a:r>
              <a:rPr lang="id-ID" dirty="0" err="1"/>
              <a:t>hard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not </a:t>
            </a:r>
            <a:r>
              <a:rPr lang="id-ID" dirty="0" err="1"/>
              <a:t>depend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IT </a:t>
            </a:r>
            <a:r>
              <a:rPr lang="id-ID" dirty="0" err="1"/>
              <a:t>technology</a:t>
            </a:r>
            <a:r>
              <a:rPr lang="id-ID" dirty="0"/>
              <a:t>.</a:t>
            </a:r>
            <a:endParaRPr lang="en" dirty="0"/>
          </a:p>
        </p:txBody>
      </p:sp>
      <p:cxnSp>
        <p:nvCxnSpPr>
          <p:cNvPr id="106" name="Shape 106"/>
          <p:cNvCxnSpPr/>
          <p:nvPr/>
        </p:nvCxnSpPr>
        <p:spPr>
          <a:xfrm rot="10800000" flipH="1">
            <a:off x="7806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8657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8854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6581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9" name="Shape 135">
            <a:extLst>
              <a:ext uri="{FF2B5EF4-FFF2-40B4-BE49-F238E27FC236}">
                <a16:creationId xmlns:a16="http://schemas.microsoft.com/office/drawing/2014/main" id="{48166059-3D13-4C75-B763-120B3C154F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176" y="1210865"/>
            <a:ext cx="2554495" cy="257874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45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D11A-874E-40A9-B0EF-1ABF9356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(Y)our Dependency to Digital Technology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4A44-8E24-4A37-831D-342D547D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Communication</a:t>
            </a:r>
          </a:p>
          <a:p>
            <a:r>
              <a:rPr lang="en-US" sz="2200" dirty="0"/>
              <a:t>Entertainment</a:t>
            </a:r>
          </a:p>
          <a:p>
            <a:r>
              <a:rPr lang="en-US" sz="2200" dirty="0"/>
              <a:t>Financial</a:t>
            </a:r>
          </a:p>
          <a:p>
            <a:r>
              <a:rPr lang="en-US" sz="2200" dirty="0"/>
              <a:t>Education</a:t>
            </a:r>
          </a:p>
          <a:p>
            <a:r>
              <a:rPr lang="en-US" sz="2200" dirty="0"/>
              <a:t>News</a:t>
            </a:r>
          </a:p>
          <a:p>
            <a:endParaRPr lang="id-ID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52F6D-4D29-4D30-B300-1B1C4A23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22" y="1778903"/>
            <a:ext cx="1433830" cy="1433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20357-61A5-4B80-9C40-71939E68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82" y="1667109"/>
            <a:ext cx="929640" cy="929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EC856-54D0-4563-B8A1-97152A3AB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22" y="2928086"/>
            <a:ext cx="2244090" cy="2244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2A149-27BE-42C3-BBC3-2E606F393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722" y="2815773"/>
            <a:ext cx="1219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534F0-0F7E-495F-AD69-611D4FB7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109" y="4135904"/>
            <a:ext cx="2419773" cy="1814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98E25-38E4-4576-BAFF-C43FA19EB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344" y="4868282"/>
            <a:ext cx="2375628" cy="1187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63CF7-73D1-4558-8CEB-C5BF8950A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92" y="2596749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237BF5-DB57-4E78-B32D-6531A8BC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Age Has Came.</a:t>
            </a:r>
            <a:br>
              <a:rPr lang="en-US" dirty="0"/>
            </a:br>
            <a:r>
              <a:rPr lang="en-US" dirty="0"/>
              <a:t>Mobile Device Is the Key.</a:t>
            </a:r>
            <a:endParaRPr lang="id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9FF903-5625-493D-BA4E-02D0EBC2C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means most of your activity will have to interact with smartphone.</a:t>
            </a:r>
          </a:p>
        </p:txBody>
      </p:sp>
    </p:spTree>
    <p:extLst>
      <p:ext uri="{BB962C8B-B14F-4D97-AF65-F5344CB8AC3E}">
        <p14:creationId xmlns:p14="http://schemas.microsoft.com/office/powerpoint/2010/main" val="262084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72E5F-5013-432D-A6C9-3355E305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6" y="99536"/>
            <a:ext cx="8175413" cy="6131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EB26F-BA87-4529-8084-2713FE885874}"/>
              </a:ext>
            </a:extLst>
          </p:cNvPr>
          <p:cNvSpPr txBox="1"/>
          <p:nvPr/>
        </p:nvSpPr>
        <p:spPr>
          <a:xfrm>
            <a:off x="1310547" y="6231096"/>
            <a:ext cx="662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id-ID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3"/>
              </a:rPr>
              <a:t>http://www.businessinsider.sg/smartphone-market-share-android-ios-windows-blackberry-2016-8</a:t>
            </a:r>
            <a:r>
              <a:rPr lang="id-ID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12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C4AB5-F059-4F80-B2CD-B71D2A65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Android is Dominating, but …</a:t>
            </a:r>
            <a:endParaRPr lang="id-ID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7B8A89-AA4A-41F8-BED0-A84B01B2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the great userbase comes great threats</a:t>
            </a:r>
            <a:endParaRPr lang="id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1AACC-867A-47F4-84FF-398A32BF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8673">
            <a:off x="6321826" y="2024560"/>
            <a:ext cx="1359605" cy="13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4E34F-6024-4648-B90C-4E4990B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Android Application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64159-DEB1-44E8-9693-44049AFDB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we </a:t>
            </a:r>
            <a:r>
              <a:rPr lang="en-US" sz="2400" dirty="0" err="1"/>
              <a:t>pwn</a:t>
            </a:r>
            <a:r>
              <a:rPr lang="en-US" sz="2400" dirty="0"/>
              <a:t> the application?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76627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1240</TotalTime>
  <Words>763</Words>
  <Application>Microsoft Office PowerPoint</Application>
  <PresentationFormat>Widescreen</PresentationFormat>
  <Paragraphs>140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Roboto Slab</vt:lpstr>
      <vt:lpstr>Source Sans Pro</vt:lpstr>
      <vt:lpstr>Trebuchet MS</vt:lpstr>
      <vt:lpstr>Wingdings 3</vt:lpstr>
      <vt:lpstr>Facet</vt:lpstr>
      <vt:lpstr>Cordelia template</vt:lpstr>
      <vt:lpstr>From Reversing to Exploitation</vt:lpstr>
      <vt:lpstr>Hi!</vt:lpstr>
      <vt:lpstr>First of All, Why Security?</vt:lpstr>
      <vt:lpstr>Cyberspace Around You</vt:lpstr>
      <vt:lpstr>(Y)our Dependency to Digital Technology</vt:lpstr>
      <vt:lpstr>Digital Age Has Came. Mobile Device Is the Key.</vt:lpstr>
      <vt:lpstr>PowerPoint Presentation</vt:lpstr>
      <vt:lpstr>Android is Dominating, but …</vt:lpstr>
      <vt:lpstr>Focus on Android Application</vt:lpstr>
      <vt:lpstr>The Joy of Android Apps Exploitation</vt:lpstr>
      <vt:lpstr>Remember this Mantra!</vt:lpstr>
      <vt:lpstr>What Do You Need?</vt:lpstr>
      <vt:lpstr>Our Goal (Mostly)</vt:lpstr>
      <vt:lpstr>Proper Knowledge</vt:lpstr>
      <vt:lpstr>Analysis Lab Anything you need to prepare</vt:lpstr>
      <vt:lpstr>Reversing</vt:lpstr>
      <vt:lpstr>Think of him</vt:lpstr>
      <vt:lpstr>About Reverse Engineering</vt:lpstr>
      <vt:lpstr>How APK is Made?</vt:lpstr>
      <vt:lpstr>Code in Java / Kotlin</vt:lpstr>
      <vt:lpstr>Behind the “Build” command*</vt:lpstr>
      <vt:lpstr>Peeking Under the APK</vt:lpstr>
      <vt:lpstr>Step by Step</vt:lpstr>
      <vt:lpstr>Step by Step cont’d</vt:lpstr>
      <vt:lpstr>Step by Step cont’d</vt:lpstr>
      <vt:lpstr>Intercepting with Burp Suite</vt:lpstr>
      <vt:lpstr>What Scenario?</vt:lpstr>
      <vt:lpstr>Dynamic Binary Analysis (with Frida)</vt:lpstr>
      <vt:lpstr>What Frida Can Do?</vt:lpstr>
      <vt:lpstr>What Scenario?</vt:lpstr>
      <vt:lpstr>Demo …</vt:lpstr>
      <vt:lpstr>End of Game.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Reversing &amp; Exploiting with Frida</dc:title>
  <dc:creator>Satria Ady Pradana</dc:creator>
  <cp:lastModifiedBy>Satria Ady Pradana</cp:lastModifiedBy>
  <cp:revision>41</cp:revision>
  <dcterms:created xsi:type="dcterms:W3CDTF">2017-10-15T01:12:50Z</dcterms:created>
  <dcterms:modified xsi:type="dcterms:W3CDTF">2018-01-19T18:27:21Z</dcterms:modified>
</cp:coreProperties>
</file>