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3"/>
  </p:notesMasterIdLst>
  <p:sldIdLst>
    <p:sldId id="256" r:id="rId3"/>
    <p:sldId id="262" r:id="rId4"/>
    <p:sldId id="264" r:id="rId5"/>
    <p:sldId id="265" r:id="rId6"/>
    <p:sldId id="263" r:id="rId7"/>
    <p:sldId id="267" r:id="rId8"/>
    <p:sldId id="268" r:id="rId9"/>
    <p:sldId id="270" r:id="rId10"/>
    <p:sldId id="271" r:id="rId11"/>
    <p:sldId id="272" r:id="rId12"/>
    <p:sldId id="269" r:id="rId13"/>
    <p:sldId id="266" r:id="rId14"/>
    <p:sldId id="278" r:id="rId15"/>
    <p:sldId id="280" r:id="rId16"/>
    <p:sldId id="281" r:id="rId17"/>
    <p:sldId id="282" r:id="rId18"/>
    <p:sldId id="283" r:id="rId19"/>
    <p:sldId id="273" r:id="rId20"/>
    <p:sldId id="284" r:id="rId21"/>
    <p:sldId id="293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76" r:id="rId30"/>
    <p:sldId id="277" r:id="rId31"/>
    <p:sldId id="27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4660"/>
  </p:normalViewPr>
  <p:slideViewPr>
    <p:cSldViewPr>
      <p:cViewPr varScale="1">
        <p:scale>
          <a:sx n="70" d="100"/>
          <a:sy n="70" d="100"/>
        </p:scale>
        <p:origin x="606" y="72"/>
      </p:cViewPr>
      <p:guideLst>
        <p:guide orient="horz" pos="21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2602F-339E-4896-B485-917D756E4232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7ADD6-C0DB-41DB-BC8B-9ED701770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7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509B-0364-4DC0-BE1C-C54DD0875929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8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1A1D-D269-4C63-8466-97ABAE1B0DE1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8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1D52-A914-4ACF-A7F5-1BCFC49AC7AF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03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509B-0364-4DC0-BE1C-C54DD087592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2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5C2B-936B-476A-A914-06399180915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605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5B39-DFDD-409C-BEDE-546A0AFECE7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715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BC10-927F-42FA-8CA3-E931610FE64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161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13DC-24AB-4F92-8296-FFEDB9A4DB7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058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A4E9-BCAB-47C3-BC95-55189F889D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336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3BB8-87A1-4127-9BDB-82D690996BA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3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58E9-FB2A-41E2-A27B-96F4362D3DA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91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5C2B-936B-476A-A914-063991809155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764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CDEE-2C79-4537-8E2E-E253C4E04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9304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1A1D-D269-4C63-8466-97ABAE1B0DE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8961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1D52-A914-4ACF-A7F5-1BCFC49AC7A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24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5B39-DFDD-409C-BEDE-546A0AFECE78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7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BC10-927F-42FA-8CA3-E931610FE646}" type="datetime1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7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13DC-24AB-4F92-8296-FFEDB9A4DB70}" type="datetime1">
              <a:rPr lang="en-US" smtClean="0"/>
              <a:t>4/29/2017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8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A4E9-BCAB-47C3-BC95-55189F889D85}" type="datetime1">
              <a:rPr lang="en-US" smtClean="0"/>
              <a:t>4/29/2017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4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3BB8-87A1-4127-9BDB-82D690996BA1}" type="datetime1">
              <a:rPr lang="en-US" smtClean="0"/>
              <a:t>4/29/2017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3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58E9-FB2A-41E2-A27B-96F4362D3DAE}" type="datetime1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6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CDEE-2C79-4537-8E2E-E253C4E04428}" type="datetime1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0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4BE7F-FD09-4082-B00B-4D647604FACA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55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4BE7F-FD09-4082-B00B-4D647604FAC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C7E2E-C97A-4AC8-B258-3D07B8F7E5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rgbClr val="FFFF00"/>
                </a:solidFill>
              </a:rPr>
              <a:t>Memory Forensic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505200"/>
            <a:ext cx="6400800" cy="1752600"/>
          </a:xfrm>
        </p:spPr>
        <p:txBody>
          <a:bodyPr/>
          <a:lstStyle/>
          <a:p>
            <a:r>
              <a:rPr lang="id-ID" dirty="0" smtClean="0"/>
              <a:t>Investigating Memory Artefact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</a:t>
            </a:fld>
            <a:endParaRPr lang="en-US"/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76200"/>
            <a:ext cx="774700" cy="548640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929610" y="4516735"/>
            <a:ext cx="2541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Satria Ady Pradana</a:t>
            </a:r>
            <a:endParaRPr lang="id-ID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15857" y="4572000"/>
            <a:ext cx="3539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rgbClr val="00B0F0"/>
                </a:solidFill>
              </a:rPr>
              <a:t>@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id-ID" dirty="0" smtClean="0"/>
              <a:t>Universitas Atma Jaya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rgbClr val="00B0F0"/>
                </a:solidFill>
              </a:rPr>
              <a:t>Yogyakarta</a:t>
            </a:r>
          </a:p>
          <a:p>
            <a:r>
              <a:rPr lang="id-ID" dirty="0" smtClean="0"/>
              <a:t>29 April 2017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Analysis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FFFF00"/>
                </a:solidFill>
              </a:rPr>
              <a:t>Examine</a:t>
            </a:r>
            <a:r>
              <a:rPr lang="id-ID" dirty="0" smtClean="0"/>
              <a:t> the content of source.</a:t>
            </a:r>
          </a:p>
          <a:p>
            <a:r>
              <a:rPr lang="id-ID" dirty="0" smtClean="0"/>
              <a:t>Identify evidence that either </a:t>
            </a:r>
            <a:r>
              <a:rPr lang="id-ID" dirty="0" smtClean="0">
                <a:solidFill>
                  <a:srgbClr val="FFFF00"/>
                </a:solidFill>
              </a:rPr>
              <a:t>supports</a:t>
            </a:r>
            <a:r>
              <a:rPr lang="id-ID" dirty="0" smtClean="0"/>
              <a:t> or </a:t>
            </a:r>
            <a:r>
              <a:rPr lang="id-ID" dirty="0" smtClean="0">
                <a:solidFill>
                  <a:srgbClr val="FFFF00"/>
                </a:solidFill>
              </a:rPr>
              <a:t>contradicts</a:t>
            </a:r>
            <a:r>
              <a:rPr lang="id-ID" dirty="0" smtClean="0"/>
              <a:t> a hypothesis or for sign of </a:t>
            </a:r>
            <a:r>
              <a:rPr lang="id-ID" dirty="0" smtClean="0">
                <a:solidFill>
                  <a:srgbClr val="FFFF00"/>
                </a:solidFill>
              </a:rPr>
              <a:t>tampering</a:t>
            </a:r>
            <a:r>
              <a:rPr lang="id-ID" dirty="0" smtClean="0"/>
              <a:t> (to hide data).</a:t>
            </a:r>
          </a:p>
          <a:p>
            <a:r>
              <a:rPr lang="id-ID" dirty="0" smtClean="0"/>
              <a:t>Should be able to be </a:t>
            </a:r>
            <a:r>
              <a:rPr lang="id-ID" dirty="0" smtClean="0">
                <a:solidFill>
                  <a:srgbClr val="FFFF00"/>
                </a:solidFill>
              </a:rPr>
              <a:t>reproduced</a:t>
            </a:r>
            <a:r>
              <a:rPr lang="id-ID" dirty="0" smtClean="0"/>
              <a:t> by other examiner.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9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Memory Forensic?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93775"/>
          </a:xfrm>
        </p:spPr>
        <p:txBody>
          <a:bodyPr/>
          <a:lstStyle/>
          <a:p>
            <a:r>
              <a:rPr lang="en-US" dirty="0" smtClean="0"/>
              <a:t>Digital Forensics analysis of a </a:t>
            </a:r>
            <a:r>
              <a:rPr lang="en-US" dirty="0" smtClean="0">
                <a:solidFill>
                  <a:srgbClr val="00B0F0"/>
                </a:solidFill>
              </a:rPr>
              <a:t>devices</a:t>
            </a:r>
            <a:r>
              <a:rPr lang="en-US" dirty="0" smtClean="0"/>
              <a:t>’ </a:t>
            </a:r>
            <a:r>
              <a:rPr lang="en-US" dirty="0" smtClean="0">
                <a:solidFill>
                  <a:srgbClr val="FFFF00"/>
                </a:solidFill>
              </a:rPr>
              <a:t>memory dump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810" y="2819400"/>
            <a:ext cx="3564279" cy="2819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8650" y="2819400"/>
            <a:ext cx="36385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Process of acquiring and analyzing physical memory in order to find </a:t>
            </a:r>
            <a:r>
              <a:rPr lang="en-US" sz="2800" dirty="0" smtClean="0">
                <a:solidFill>
                  <a:srgbClr val="FFFF00"/>
                </a:solidFill>
              </a:rPr>
              <a:t>artifacts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FFFF00"/>
                </a:solidFill>
              </a:rPr>
              <a:t>evidence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Facing </a:t>
            </a:r>
            <a:r>
              <a:rPr lang="en-US" sz="2800" dirty="0">
                <a:solidFill>
                  <a:srgbClr val="FFFF00"/>
                </a:solidFill>
              </a:rPr>
              <a:t>volatile</a:t>
            </a:r>
            <a:r>
              <a:rPr lang="en-US" sz="28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4069323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id-ID" dirty="0" smtClean="0"/>
              <a:t>Memory Forensic</a:t>
            </a:r>
            <a:r>
              <a:rPr lang="en-US" dirty="0" smtClean="0"/>
              <a:t>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Everything</a:t>
            </a:r>
            <a:r>
              <a:rPr lang="en-US" dirty="0" smtClean="0"/>
              <a:t> in the OS traverses </a:t>
            </a:r>
            <a:r>
              <a:rPr lang="en-US" dirty="0" smtClean="0">
                <a:solidFill>
                  <a:srgbClr val="FFFF00"/>
                </a:solidFill>
              </a:rPr>
              <a:t>Memory</a:t>
            </a:r>
            <a:r>
              <a:rPr lang="en-US" dirty="0" smtClean="0"/>
              <a:t> (RAM)</a:t>
            </a:r>
          </a:p>
          <a:p>
            <a:pPr lvl="1"/>
            <a:r>
              <a:rPr lang="en-US" dirty="0" smtClean="0"/>
              <a:t>Process &amp; Threads (including malwares)</a:t>
            </a:r>
          </a:p>
          <a:p>
            <a:pPr lvl="1"/>
            <a:r>
              <a:rPr lang="en-US" dirty="0" smtClean="0"/>
              <a:t>Network sockets, URLs, IP address</a:t>
            </a:r>
          </a:p>
          <a:p>
            <a:pPr lvl="1"/>
            <a:r>
              <a:rPr lang="en-US" dirty="0" smtClean="0"/>
              <a:t>Open files</a:t>
            </a:r>
          </a:p>
          <a:p>
            <a:pPr lvl="1"/>
            <a:r>
              <a:rPr lang="en-US" dirty="0" smtClean="0"/>
              <a:t>User generated content</a:t>
            </a:r>
          </a:p>
          <a:p>
            <a:pPr lvl="2"/>
            <a:r>
              <a:rPr lang="en-US" dirty="0" smtClean="0"/>
              <a:t>Passwords, caches, clipboards</a:t>
            </a:r>
          </a:p>
          <a:p>
            <a:pPr lvl="1"/>
            <a:r>
              <a:rPr lang="en-US" dirty="0" smtClean="0"/>
              <a:t>Encryption keys</a:t>
            </a:r>
          </a:p>
          <a:p>
            <a:pPr lvl="1"/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Registry entries</a:t>
            </a:r>
          </a:p>
          <a:p>
            <a:pPr lvl="1"/>
            <a:r>
              <a:rPr lang="en-US" dirty="0" smtClean="0"/>
              <a:t>Event logs</a:t>
            </a:r>
          </a:p>
          <a:p>
            <a:pPr lvl="1"/>
            <a:r>
              <a:rPr lang="en-US" dirty="0" err="1" smtClean="0"/>
              <a:t>etc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17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id-ID" dirty="0" smtClean="0"/>
              <a:t>Memory Forensic</a:t>
            </a:r>
            <a:r>
              <a:rPr lang="en-US" dirty="0" smtClean="0"/>
              <a:t>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Certain attacks don’t leave </a:t>
            </a:r>
            <a:r>
              <a:rPr lang="en-US" dirty="0" smtClean="0">
                <a:solidFill>
                  <a:srgbClr val="FFFF00"/>
                </a:solidFill>
              </a:rPr>
              <a:t>traces</a:t>
            </a:r>
            <a:r>
              <a:rPr lang="en-US" dirty="0" smtClean="0"/>
              <a:t> on disk</a:t>
            </a:r>
          </a:p>
          <a:p>
            <a:pPr lvl="1"/>
            <a:r>
              <a:rPr lang="en-US" dirty="0" err="1" smtClean="0"/>
              <a:t>Metasploit’s</a:t>
            </a:r>
            <a:r>
              <a:rPr lang="en-US" dirty="0" smtClean="0"/>
              <a:t> </a:t>
            </a:r>
            <a:r>
              <a:rPr lang="en-US" dirty="0" err="1" smtClean="0"/>
              <a:t>meterpreter</a:t>
            </a:r>
            <a:endParaRPr lang="en-US" dirty="0" smtClean="0"/>
          </a:p>
          <a:p>
            <a:r>
              <a:rPr lang="en-US" dirty="0" smtClean="0"/>
              <a:t>Physical memory contains </a:t>
            </a:r>
            <a:r>
              <a:rPr lang="en-US" dirty="0" smtClean="0">
                <a:solidFill>
                  <a:srgbClr val="FFFF00"/>
                </a:solidFill>
              </a:rPr>
              <a:t>unique</a:t>
            </a:r>
            <a:r>
              <a:rPr lang="en-US" dirty="0" smtClean="0"/>
              <a:t> data, </a:t>
            </a:r>
            <a:r>
              <a:rPr lang="en-US" dirty="0" smtClean="0">
                <a:solidFill>
                  <a:srgbClr val="FFFF00"/>
                </a:solidFill>
              </a:rPr>
              <a:t>not</a:t>
            </a:r>
            <a:r>
              <a:rPr lang="en-US" dirty="0" smtClean="0"/>
              <a:t> just a </a:t>
            </a:r>
            <a:r>
              <a:rPr lang="en-US" dirty="0" smtClean="0">
                <a:solidFill>
                  <a:srgbClr val="FFFF00"/>
                </a:solidFill>
              </a:rPr>
              <a:t>duplicate</a:t>
            </a:r>
            <a:r>
              <a:rPr lang="en-US" dirty="0" smtClean="0"/>
              <a:t> of data that can be found elsewhere.</a:t>
            </a:r>
          </a:p>
          <a:p>
            <a:pPr lvl="1"/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92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Speaking of </a:t>
            </a:r>
            <a:r>
              <a:rPr lang="en-US" dirty="0" smtClean="0">
                <a:solidFill>
                  <a:srgbClr val="FFFF00"/>
                </a:solidFill>
              </a:rPr>
              <a:t>Network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Analyzing traffic in </a:t>
            </a:r>
            <a:r>
              <a:rPr lang="en-US" dirty="0" err="1" smtClean="0"/>
              <a:t>pcap</a:t>
            </a:r>
            <a:r>
              <a:rPr lang="en-US" dirty="0" smtClean="0"/>
              <a:t>? </a:t>
            </a:r>
            <a:r>
              <a:rPr lang="en-US" dirty="0" smtClean="0">
                <a:solidFill>
                  <a:srgbClr val="FFFF00"/>
                </a:solidFill>
              </a:rPr>
              <a:t>No</a:t>
            </a:r>
          </a:p>
          <a:p>
            <a:endParaRPr lang="en-US" dirty="0" smtClean="0"/>
          </a:p>
          <a:p>
            <a:r>
              <a:rPr lang="en-US" dirty="0" smtClean="0"/>
              <a:t>Past and current network connections</a:t>
            </a:r>
          </a:p>
          <a:p>
            <a:pPr lvl="1"/>
            <a:r>
              <a:rPr lang="en-US" dirty="0" smtClean="0"/>
              <a:t>Remote IP address and port number used in network connection</a:t>
            </a:r>
          </a:p>
          <a:p>
            <a:pPr lvl="2"/>
            <a:r>
              <a:rPr lang="en-US" dirty="0" smtClean="0"/>
              <a:t>intrusion</a:t>
            </a:r>
          </a:p>
          <a:p>
            <a:pPr lvl="2"/>
            <a:r>
              <a:rPr lang="en-US" dirty="0" smtClean="0"/>
              <a:t>Remote destination of malware’s C&amp;C</a:t>
            </a:r>
          </a:p>
          <a:p>
            <a:pPr lvl="2"/>
            <a:r>
              <a:rPr lang="en-US" dirty="0" smtClean="0"/>
              <a:t>Destination of company’s </a:t>
            </a:r>
            <a:r>
              <a:rPr lang="en-US" dirty="0" err="1" smtClean="0"/>
              <a:t>exfiltrated</a:t>
            </a:r>
            <a:r>
              <a:rPr lang="en-US" dirty="0" smtClean="0"/>
              <a:t> data</a:t>
            </a:r>
            <a:endParaRPr lang="en-US" dirty="0"/>
          </a:p>
          <a:p>
            <a:pPr lvl="1"/>
            <a:r>
              <a:rPr lang="en-US" dirty="0" smtClean="0"/>
              <a:t>See </a:t>
            </a:r>
            <a:r>
              <a:rPr lang="en-US" dirty="0" smtClean="0">
                <a:solidFill>
                  <a:srgbClr val="FFFF00"/>
                </a:solidFill>
              </a:rPr>
              <a:t>tcp.sys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59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Speaking of </a:t>
            </a:r>
            <a:r>
              <a:rPr lang="en-US" dirty="0" smtClean="0">
                <a:solidFill>
                  <a:srgbClr val="FFFF00"/>
                </a:solidFill>
              </a:rPr>
              <a:t>Process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Identifying </a:t>
            </a:r>
            <a:r>
              <a:rPr lang="en-US" dirty="0" smtClean="0">
                <a:solidFill>
                  <a:srgbClr val="FFFF00"/>
                </a:solidFill>
              </a:rPr>
              <a:t>hidden</a:t>
            </a:r>
            <a:r>
              <a:rPr lang="en-US" dirty="0" smtClean="0"/>
              <a:t> process</a:t>
            </a:r>
          </a:p>
          <a:p>
            <a:pPr lvl="1"/>
            <a:r>
              <a:rPr lang="en-US" dirty="0" smtClean="0"/>
              <a:t>Rootkit?</a:t>
            </a:r>
          </a:p>
          <a:p>
            <a:r>
              <a:rPr lang="en-US" dirty="0" smtClean="0"/>
              <a:t>Identifying loaded </a:t>
            </a:r>
            <a:r>
              <a:rPr lang="en-US" dirty="0" smtClean="0">
                <a:solidFill>
                  <a:srgbClr val="FFFF00"/>
                </a:solidFill>
              </a:rPr>
              <a:t>Dynamic Linked Libraries </a:t>
            </a:r>
            <a:r>
              <a:rPr lang="en-US" dirty="0" smtClean="0"/>
              <a:t>(DLLs) associated with process.</a:t>
            </a:r>
          </a:p>
          <a:p>
            <a:pPr lvl="1"/>
            <a:r>
              <a:rPr lang="en-US" dirty="0" smtClean="0"/>
              <a:t>Some payload?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Dump</a:t>
            </a:r>
            <a:r>
              <a:rPr lang="en-US" dirty="0" smtClean="0"/>
              <a:t> the process</a:t>
            </a:r>
          </a:p>
          <a:p>
            <a:pPr lvl="1"/>
            <a:r>
              <a:rPr lang="en-US" dirty="0" smtClean="0"/>
              <a:t>In current state (running in memory)</a:t>
            </a:r>
          </a:p>
          <a:p>
            <a:pPr lvl="1"/>
            <a:r>
              <a:rPr lang="en-US" dirty="0" smtClean="0"/>
              <a:t>Might be decrypted version.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41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Speaking of the </a:t>
            </a:r>
            <a:r>
              <a:rPr lang="en-US" dirty="0" smtClean="0">
                <a:solidFill>
                  <a:srgbClr val="FFFF00"/>
                </a:solidFill>
              </a:rPr>
              <a:t>Application Content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 anything and any state in application might be recovered.</a:t>
            </a:r>
          </a:p>
          <a:p>
            <a:endParaRPr lang="en-US" dirty="0"/>
          </a:p>
          <a:p>
            <a:r>
              <a:rPr lang="en-US" dirty="0" smtClean="0"/>
              <a:t>Any keystrokes into webmail</a:t>
            </a:r>
          </a:p>
          <a:p>
            <a:r>
              <a:rPr lang="en-US" dirty="0" smtClean="0"/>
              <a:t>Email client</a:t>
            </a:r>
          </a:p>
          <a:p>
            <a:r>
              <a:rPr lang="en-US" dirty="0" smtClean="0"/>
              <a:t>Values in a form field.</a:t>
            </a:r>
          </a:p>
          <a:p>
            <a:r>
              <a:rPr lang="en-US" dirty="0" smtClean="0"/>
              <a:t>Chat sessions</a:t>
            </a:r>
          </a:p>
          <a:p>
            <a:r>
              <a:rPr lang="en-US" dirty="0" smtClean="0"/>
              <a:t>Etc.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26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Tales of Two Land</a:t>
            </a:r>
            <a:endParaRPr lang="id-ID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Memory is </a:t>
            </a:r>
            <a:r>
              <a:rPr lang="en-US" dirty="0" err="1" smtClean="0">
                <a:solidFill>
                  <a:srgbClr val="FFFF00"/>
                </a:solidFill>
              </a:rPr>
              <a:t>splitted</a:t>
            </a:r>
            <a:r>
              <a:rPr lang="en-US" dirty="0" smtClean="0"/>
              <a:t> into two land: Kernel and User Land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92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modern operating system has two distinct “mode of operations”.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Kernel </a:t>
            </a:r>
            <a:r>
              <a:rPr lang="en-US" dirty="0" smtClean="0"/>
              <a:t>Land (or Kernel Space)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High privileges </a:t>
            </a:r>
            <a:r>
              <a:rPr lang="en-US" dirty="0" smtClean="0"/>
              <a:t>code is executed, mostly operating system </a:t>
            </a:r>
            <a:r>
              <a:rPr lang="en-US" dirty="0" smtClean="0">
                <a:solidFill>
                  <a:srgbClr val="FFFF00"/>
                </a:solidFill>
              </a:rPr>
              <a:t>component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High degree of access to resources.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User</a:t>
            </a:r>
            <a:r>
              <a:rPr lang="en-US" dirty="0" smtClean="0"/>
              <a:t> Land (or User Space)</a:t>
            </a:r>
          </a:p>
          <a:p>
            <a:pPr lvl="1"/>
            <a:r>
              <a:rPr lang="en-US" dirty="0" smtClean="0"/>
              <a:t>The rest of code here.</a:t>
            </a:r>
          </a:p>
          <a:p>
            <a:pPr lvl="1"/>
            <a:r>
              <a:rPr lang="en-US" dirty="0" smtClean="0"/>
              <a:t>Lower privileges.</a:t>
            </a:r>
          </a:p>
          <a:p>
            <a:pPr lvl="1"/>
            <a:r>
              <a:rPr lang="en-US" dirty="0" smtClean="0"/>
              <a:t>Relied upon abstraction given by kernel.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25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the Memory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Physical memory is a divided into some blocks, known as page.</a:t>
            </a:r>
          </a:p>
          <a:p>
            <a:pPr lvl="1"/>
            <a:r>
              <a:rPr lang="en-US" dirty="0" smtClean="0"/>
              <a:t>Data in memory is occupying block.</a:t>
            </a:r>
          </a:p>
          <a:p>
            <a:r>
              <a:rPr lang="en-US" dirty="0" smtClean="0"/>
              <a:t>Program is allocated to </a:t>
            </a:r>
            <a:r>
              <a:rPr lang="en-US" dirty="0" smtClean="0">
                <a:solidFill>
                  <a:srgbClr val="FFFF00"/>
                </a:solidFill>
              </a:rPr>
              <a:t>virtual memory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OS handle all the </a:t>
            </a:r>
            <a:r>
              <a:rPr lang="en-US" dirty="0" smtClean="0">
                <a:solidFill>
                  <a:srgbClr val="FFFF00"/>
                </a:solidFill>
              </a:rPr>
              <a:t>management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191000"/>
            <a:ext cx="6076190" cy="1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6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# Whoami?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Cyber Security Consultant at </a:t>
            </a:r>
            <a:r>
              <a:rPr lang="id-ID" dirty="0" smtClean="0">
                <a:solidFill>
                  <a:srgbClr val="FFFF00"/>
                </a:solidFill>
              </a:rPr>
              <a:t>Mitra Integrasi Informatika</a:t>
            </a:r>
            <a:r>
              <a:rPr lang="id-ID" dirty="0" smtClean="0"/>
              <a:t> (MII)</a:t>
            </a:r>
          </a:p>
          <a:p>
            <a:r>
              <a:rPr lang="id-ID" dirty="0" smtClean="0"/>
              <a:t>Researcher at </a:t>
            </a:r>
            <a:r>
              <a:rPr lang="id-ID" dirty="0" smtClean="0">
                <a:solidFill>
                  <a:srgbClr val="FF0000"/>
                </a:solidFill>
              </a:rPr>
              <a:t>dracOs</a:t>
            </a:r>
            <a:r>
              <a:rPr lang="id-ID" dirty="0" smtClean="0"/>
              <a:t> Dev Team</a:t>
            </a:r>
          </a:p>
          <a:p>
            <a:r>
              <a:rPr lang="id-ID" dirty="0" smtClean="0"/>
              <a:t>Coordinator of </a:t>
            </a:r>
            <a:r>
              <a:rPr lang="id-ID" dirty="0" smtClean="0">
                <a:solidFill>
                  <a:srgbClr val="00B0F0"/>
                </a:solidFill>
              </a:rPr>
              <a:t>Reversing.ID</a:t>
            </a:r>
          </a:p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17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Organized by various </a:t>
            </a:r>
            <a:r>
              <a:rPr lang="en-US" dirty="0">
                <a:solidFill>
                  <a:srgbClr val="FFFF00"/>
                </a:solidFill>
              </a:rPr>
              <a:t>structures</a:t>
            </a:r>
          </a:p>
          <a:p>
            <a:pPr lvl="1"/>
            <a:r>
              <a:rPr lang="en-US" dirty="0"/>
              <a:t>Internal to kernel, known to us by </a:t>
            </a:r>
            <a:r>
              <a:rPr lang="en-US" dirty="0">
                <a:solidFill>
                  <a:srgbClr val="FFFF00"/>
                </a:solidFill>
              </a:rPr>
              <a:t>debugging</a:t>
            </a:r>
            <a:r>
              <a:rPr lang="en-US" dirty="0"/>
              <a:t> kernel</a:t>
            </a:r>
          </a:p>
          <a:p>
            <a:pPr lvl="1"/>
            <a:r>
              <a:rPr lang="en-US" dirty="0"/>
              <a:t>Less documented</a:t>
            </a:r>
          </a:p>
          <a:p>
            <a:pPr lvl="1"/>
            <a:r>
              <a:rPr lang="en-US" dirty="0"/>
              <a:t>Every OS has its own way.</a:t>
            </a:r>
          </a:p>
          <a:p>
            <a:r>
              <a:rPr lang="en-US" dirty="0"/>
              <a:t>Each process thinks they use whole memory for them.</a:t>
            </a:r>
          </a:p>
          <a:p>
            <a:r>
              <a:rPr lang="en-US" dirty="0"/>
              <a:t>But when memory is dumped, it is just a </a:t>
            </a:r>
            <a:r>
              <a:rPr lang="en-US" dirty="0">
                <a:solidFill>
                  <a:srgbClr val="FFFF00"/>
                </a:solidFill>
              </a:rPr>
              <a:t>big file </a:t>
            </a:r>
            <a:r>
              <a:rPr lang="en-US" dirty="0"/>
              <a:t>full of data.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4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Acquisition?</a:t>
            </a:r>
            <a:endParaRPr lang="id-ID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57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Format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Raw</a:t>
            </a:r>
          </a:p>
          <a:p>
            <a:r>
              <a:rPr lang="en-US" dirty="0" smtClean="0"/>
              <a:t>Crash Dump</a:t>
            </a:r>
          </a:p>
          <a:p>
            <a:r>
              <a:rPr lang="en-US" dirty="0" smtClean="0"/>
              <a:t>Hibernate file</a:t>
            </a:r>
          </a:p>
          <a:p>
            <a:endParaRPr lang="en-US" dirty="0" smtClean="0"/>
          </a:p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51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Format [</a:t>
            </a:r>
            <a:r>
              <a:rPr lang="en-US" dirty="0" smtClean="0">
                <a:solidFill>
                  <a:srgbClr val="FFFF00"/>
                </a:solidFill>
              </a:rPr>
              <a:t>RAW</a:t>
            </a:r>
            <a:r>
              <a:rPr lang="en-US" dirty="0" smtClean="0"/>
              <a:t>]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1:1 copy of physical memory</a:t>
            </a:r>
          </a:p>
          <a:p>
            <a:r>
              <a:rPr lang="en-US" dirty="0" smtClean="0"/>
              <a:t>Some regions may not be accessible.</a:t>
            </a:r>
          </a:p>
          <a:p>
            <a:r>
              <a:rPr lang="en-US" dirty="0" smtClean="0"/>
              <a:t>Offset = physical address.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36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Format [</a:t>
            </a:r>
            <a:r>
              <a:rPr lang="en-US" dirty="0" smtClean="0">
                <a:solidFill>
                  <a:srgbClr val="FFFF00"/>
                </a:solidFill>
              </a:rPr>
              <a:t>Crash Dumps</a:t>
            </a:r>
            <a:r>
              <a:rPr lang="en-US" dirty="0" smtClean="0"/>
              <a:t>]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Commonly used for debugging process.</a:t>
            </a:r>
          </a:p>
          <a:p>
            <a:r>
              <a:rPr lang="en-US" dirty="0" smtClean="0"/>
              <a:t>Required by Microsoft Tools</a:t>
            </a:r>
          </a:p>
          <a:p>
            <a:r>
              <a:rPr lang="en-US" dirty="0" smtClean="0"/>
              <a:t>Extension .DMP</a:t>
            </a:r>
          </a:p>
          <a:p>
            <a:r>
              <a:rPr lang="en-US" dirty="0" smtClean="0"/>
              <a:t>Has CPU state information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03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Format [</a:t>
            </a:r>
            <a:r>
              <a:rPr lang="en-US" dirty="0" smtClean="0">
                <a:solidFill>
                  <a:srgbClr val="FFFF00"/>
                </a:solidFill>
              </a:rPr>
              <a:t>Hibernate</a:t>
            </a:r>
            <a:r>
              <a:rPr lang="en-US" dirty="0" smtClean="0"/>
              <a:t>]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Produced when system is going to </a:t>
            </a:r>
            <a:r>
              <a:rPr lang="en-US" dirty="0" smtClean="0">
                <a:solidFill>
                  <a:srgbClr val="FFFF00"/>
                </a:solidFill>
              </a:rPr>
              <a:t>hibernate</a:t>
            </a:r>
            <a:r>
              <a:rPr lang="en-US" dirty="0" smtClean="0"/>
              <a:t> mode.</a:t>
            </a:r>
          </a:p>
          <a:p>
            <a:r>
              <a:rPr lang="en-US" dirty="0" smtClean="0"/>
              <a:t>Stored in </a:t>
            </a:r>
            <a:r>
              <a:rPr lang="en-US" dirty="0" smtClean="0">
                <a:solidFill>
                  <a:srgbClr val="00B0F0"/>
                </a:solidFill>
              </a:rPr>
              <a:t>%</a:t>
            </a:r>
            <a:r>
              <a:rPr lang="en-US" dirty="0" err="1" smtClean="0">
                <a:solidFill>
                  <a:srgbClr val="00B0F0"/>
                </a:solidFill>
              </a:rPr>
              <a:t>SystemRoot</a:t>
            </a:r>
            <a:r>
              <a:rPr lang="en-US" dirty="0" smtClean="0">
                <a:solidFill>
                  <a:srgbClr val="00B0F0"/>
                </a:solidFill>
              </a:rPr>
              <a:t>%</a:t>
            </a:r>
            <a:r>
              <a:rPr lang="en-US" dirty="0" smtClean="0"/>
              <a:t>\</a:t>
            </a:r>
            <a:r>
              <a:rPr lang="en-US" dirty="0" smtClean="0">
                <a:solidFill>
                  <a:srgbClr val="FFFF00"/>
                </a:solidFill>
              </a:rPr>
              <a:t>hiberfil.sys</a:t>
            </a:r>
          </a:p>
          <a:p>
            <a:r>
              <a:rPr lang="en-US" dirty="0" smtClean="0"/>
              <a:t>Compressed</a:t>
            </a:r>
          </a:p>
          <a:p>
            <a:r>
              <a:rPr lang="en-US" dirty="0" smtClean="0"/>
              <a:t>Contains only </a:t>
            </a:r>
            <a:r>
              <a:rPr lang="en-US" dirty="0" smtClean="0">
                <a:solidFill>
                  <a:srgbClr val="FFFF00"/>
                </a:solidFill>
              </a:rPr>
              <a:t>Physical memory</a:t>
            </a:r>
            <a:r>
              <a:rPr lang="en-US" dirty="0" smtClean="0"/>
              <a:t> that is “</a:t>
            </a:r>
            <a:r>
              <a:rPr lang="en-US" dirty="0" smtClean="0">
                <a:solidFill>
                  <a:srgbClr val="FFFF00"/>
                </a:solidFill>
              </a:rPr>
              <a:t>in use</a:t>
            </a:r>
            <a:r>
              <a:rPr lang="en-US" dirty="0" smtClean="0"/>
              <a:t>”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47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Analysis?</a:t>
            </a:r>
            <a:endParaRPr lang="id-ID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59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 Task</a:t>
            </a:r>
          </a:p>
          <a:p>
            <a:pPr lvl="1"/>
            <a:r>
              <a:rPr lang="en-US" dirty="0" err="1" smtClean="0"/>
              <a:t>Bulk_extractor</a:t>
            </a:r>
            <a:endParaRPr lang="en-US" dirty="0" smtClean="0"/>
          </a:p>
          <a:p>
            <a:pPr lvl="1"/>
            <a:r>
              <a:rPr lang="en-US" dirty="0" err="1" smtClean="0"/>
              <a:t>Yara</a:t>
            </a:r>
            <a:endParaRPr lang="en-US" dirty="0" smtClean="0"/>
          </a:p>
          <a:p>
            <a:r>
              <a:rPr lang="en-US" dirty="0" smtClean="0"/>
              <a:t>Framework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Volatility</a:t>
            </a:r>
          </a:p>
          <a:p>
            <a:pPr lvl="1"/>
            <a:r>
              <a:rPr lang="en-US" dirty="0" err="1" smtClean="0"/>
              <a:t>Rekall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28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 &amp; The Future</a:t>
            </a:r>
            <a:endParaRPr lang="id-ID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 </a:t>
            </a:r>
            <a:r>
              <a:rPr lang="en-US" dirty="0" smtClean="0">
                <a:solidFill>
                  <a:srgbClr val="FFFF00"/>
                </a:solidFill>
              </a:rPr>
              <a:t>Memory Forensic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34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29</a:t>
            </a:fld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69393"/>
            <a:ext cx="805008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1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Here Comes, </a:t>
            </a:r>
            <a:r>
              <a:rPr lang="id-ID" dirty="0" smtClean="0">
                <a:solidFill>
                  <a:srgbClr val="FFFF00"/>
                </a:solidFill>
              </a:rPr>
              <a:t>dracOs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A lightweight and powerful linux distribution.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Built from scratch.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A research for all.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A linux not only for penetration testing but </a:t>
            </a:r>
            <a:r>
              <a:rPr lang="id-ID" dirty="0" smtClean="0">
                <a:solidFill>
                  <a:srgbClr val="FFFF00"/>
                </a:solidFill>
              </a:rPr>
              <a:t>cyber-security </a:t>
            </a:r>
            <a:r>
              <a:rPr lang="id-ID" dirty="0" smtClean="0">
                <a:solidFill>
                  <a:schemeClr val="bg1"/>
                </a:solidFill>
              </a:rPr>
              <a:t>related activity, including </a:t>
            </a:r>
            <a:r>
              <a:rPr lang="id-ID" dirty="0" smtClean="0">
                <a:solidFill>
                  <a:srgbClr val="FFFF00"/>
                </a:solidFill>
              </a:rPr>
              <a:t>digital forensic</a:t>
            </a:r>
            <a:r>
              <a:rPr lang="id-ID" dirty="0" smtClean="0">
                <a:solidFill>
                  <a:schemeClr val="bg1"/>
                </a:solidFill>
              </a:rPr>
              <a:t>.</a:t>
            </a:r>
          </a:p>
          <a:p>
            <a:endParaRPr lang="id-ID" dirty="0" smtClean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233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you in the Workshop!</a:t>
            </a:r>
            <a:endParaRPr lang="id-ID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5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The State of Forensic in </a:t>
            </a:r>
            <a:r>
              <a:rPr lang="id-ID" dirty="0" smtClean="0">
                <a:solidFill>
                  <a:srgbClr val="FFFF00"/>
                </a:solidFill>
              </a:rPr>
              <a:t>dracOs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Current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Integrating</a:t>
            </a:r>
            <a:r>
              <a:rPr lang="id-ID" dirty="0" smtClean="0">
                <a:solidFill>
                  <a:srgbClr val="FF0000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modern open-source forensics tools to dracOs.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Creating guide and “how to” for using dracOs and its tools.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Next plan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Live CD for forensic acquisition and analysis.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Develop tools for forensic.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Open research discussion.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8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rgbClr val="FFFF00"/>
                </a:solidFill>
              </a:rPr>
              <a:t>Today’s Adventure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Gain </a:t>
            </a:r>
            <a:r>
              <a:rPr lang="id-ID" dirty="0" smtClean="0"/>
              <a:t>Knowledge of Digital Forensic</a:t>
            </a:r>
          </a:p>
          <a:p>
            <a:r>
              <a:rPr lang="id-ID" dirty="0" smtClean="0"/>
              <a:t>Discovering Memory Artefact</a:t>
            </a:r>
          </a:p>
          <a:p>
            <a:r>
              <a:rPr lang="id-ID" dirty="0" smtClean="0"/>
              <a:t>Know </a:t>
            </a:r>
            <a:r>
              <a:rPr lang="en-US" dirty="0" smtClean="0"/>
              <a:t>Basic Memory Analysis</a:t>
            </a:r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Basically, </a:t>
            </a:r>
            <a:r>
              <a:rPr lang="id-ID" dirty="0" smtClean="0">
                <a:solidFill>
                  <a:srgbClr val="00B0F0"/>
                </a:solidFill>
              </a:rPr>
              <a:t>Digital Forensic </a:t>
            </a:r>
            <a:r>
              <a:rPr lang="id-ID" dirty="0" smtClean="0"/>
              <a:t>of Memory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http://xathrya.id/</a:t>
            </a: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76200"/>
            <a:ext cx="774700" cy="548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091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295"/>
            <a:ext cx="8229600" cy="962660"/>
          </a:xfrm>
        </p:spPr>
        <p:txBody>
          <a:bodyPr/>
          <a:lstStyle/>
          <a:p>
            <a:pPr algn="l"/>
            <a:r>
              <a:rPr lang="id-ID" dirty="0" smtClean="0"/>
              <a:t>What is</a:t>
            </a:r>
            <a:r>
              <a:rPr lang="en-US" dirty="0" smtClean="0"/>
              <a:t> </a:t>
            </a:r>
            <a:r>
              <a:rPr lang="id-ID" dirty="0" smtClean="0">
                <a:solidFill>
                  <a:srgbClr val="FFFF00"/>
                </a:solidFill>
              </a:rPr>
              <a:t>Digital Forensic</a:t>
            </a:r>
            <a:r>
              <a:rPr lang="en-US" dirty="0" smtClean="0"/>
              <a:t> ?</a:t>
            </a:r>
            <a:r>
              <a:rPr lang="id-ID" dirty="0" smtClean="0">
                <a:solidFill>
                  <a:schemeClr val="bg1"/>
                </a:solidFill>
              </a:rPr>
              <a:t>?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solidFill>
                  <a:srgbClr val="FFFF00"/>
                </a:solidFill>
              </a:rPr>
              <a:t>Forensic </a:t>
            </a:r>
            <a:r>
              <a:rPr lang="id-ID" dirty="0" smtClean="0"/>
              <a:t>–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id-ID" dirty="0" smtClean="0"/>
              <a:t>scientific process in collecting, preserving, analyzing evidence during the course of an investigation</a:t>
            </a:r>
            <a:r>
              <a:rPr lang="id-ID" dirty="0" smtClean="0">
                <a:solidFill>
                  <a:schemeClr val="bg1"/>
                </a:solidFill>
              </a:rPr>
              <a:t>.</a:t>
            </a:r>
          </a:p>
          <a:p>
            <a:r>
              <a:rPr lang="id-ID" dirty="0" smtClean="0">
                <a:solidFill>
                  <a:srgbClr val="FFFF00"/>
                </a:solidFill>
              </a:rPr>
              <a:t>Digital Forensic</a:t>
            </a:r>
            <a:r>
              <a:rPr lang="id-ID" dirty="0" smtClean="0">
                <a:solidFill>
                  <a:srgbClr val="FF0000"/>
                </a:solidFill>
              </a:rPr>
              <a:t> </a:t>
            </a:r>
            <a:r>
              <a:rPr lang="id-ID" dirty="0" smtClean="0"/>
              <a:t>–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id-ID" dirty="0" smtClean="0"/>
              <a:t>branch of forensic where the object of investigation is electronic especially digital data.</a:t>
            </a:r>
          </a:p>
          <a:p>
            <a:r>
              <a:rPr lang="id-ID" dirty="0" smtClean="0"/>
              <a:t>Preservation, identification, extraction, interpretation, and documentation of digital evidence which can be used in the court of law.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6</a:t>
            </a:fld>
            <a:endParaRPr lang="en-US"/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921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483"/>
            <a:ext cx="8229600" cy="1143000"/>
          </a:xfrm>
        </p:spPr>
        <p:txBody>
          <a:bodyPr/>
          <a:lstStyle/>
          <a:p>
            <a:pPr algn="l"/>
            <a:r>
              <a:rPr lang="id-ID" dirty="0" smtClean="0"/>
              <a:t>The Essence of Digital Forensic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FFFF00"/>
                </a:solidFill>
              </a:rPr>
              <a:t>Solving </a:t>
            </a:r>
            <a:r>
              <a:rPr lang="id-ID" dirty="0" smtClean="0"/>
              <a:t>a puzzle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rgbClr val="FFFF00"/>
                </a:solidFill>
              </a:rPr>
              <a:t>Reconstruct </a:t>
            </a:r>
            <a:r>
              <a:rPr lang="id-ID" dirty="0" smtClean="0"/>
              <a:t>an event or </a:t>
            </a:r>
            <a:r>
              <a:rPr lang="id-ID" dirty="0" smtClean="0">
                <a:solidFill>
                  <a:srgbClr val="FFFF00"/>
                </a:solidFill>
              </a:rPr>
              <a:t>draw </a:t>
            </a:r>
            <a:r>
              <a:rPr lang="id-ID" dirty="0" smtClean="0"/>
              <a:t>a conclusion from evidence.</a:t>
            </a:r>
          </a:p>
          <a:p>
            <a:pPr lvl="1"/>
            <a:r>
              <a:rPr lang="id-ID" dirty="0" smtClean="0"/>
              <a:t>Financial fraud.</a:t>
            </a:r>
          </a:p>
          <a:p>
            <a:pPr lvl="1"/>
            <a:r>
              <a:rPr lang="id-ID" dirty="0" smtClean="0"/>
              <a:t>Hacking / security breach.</a:t>
            </a:r>
          </a:p>
          <a:p>
            <a:pPr lvl="1"/>
            <a:r>
              <a:rPr lang="id-ID" dirty="0" smtClean="0"/>
              <a:t>Crimes using electronic / cyber.</a:t>
            </a: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Combination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rgbClr val="FFFF00"/>
                </a:solidFill>
              </a:rPr>
              <a:t>investigation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computer science</a:t>
            </a:r>
            <a:endParaRPr lang="id-ID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7</a:t>
            </a:fld>
            <a:endParaRPr lang="en-US"/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606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Forensic Stages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 smtClean="0"/>
              <a:t>Commonly consists of </a:t>
            </a:r>
            <a:r>
              <a:rPr lang="id-ID" dirty="0" smtClean="0">
                <a:solidFill>
                  <a:srgbClr val="FFFF00"/>
                </a:solidFill>
              </a:rPr>
              <a:t>3 stages</a:t>
            </a:r>
            <a:r>
              <a:rPr lang="id-ID" dirty="0" smtClean="0">
                <a:solidFill>
                  <a:schemeClr val="bg1"/>
                </a:solidFill>
              </a:rPr>
              <a:t>:</a:t>
            </a:r>
          </a:p>
          <a:p>
            <a:r>
              <a:rPr lang="id-ID" dirty="0" smtClean="0">
                <a:solidFill>
                  <a:srgbClr val="FFFF00"/>
                </a:solidFill>
              </a:rPr>
              <a:t>Acquisition</a:t>
            </a:r>
          </a:p>
          <a:p>
            <a:r>
              <a:rPr lang="id-ID" dirty="0" smtClean="0">
                <a:solidFill>
                  <a:srgbClr val="FFFF00"/>
                </a:solidFill>
              </a:rPr>
              <a:t>Analysis</a:t>
            </a:r>
          </a:p>
          <a:p>
            <a:r>
              <a:rPr lang="id-ID" dirty="0" smtClean="0"/>
              <a:t>Reporting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0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Acquisition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FFFF00"/>
                </a:solidFill>
              </a:rPr>
              <a:t>Collecting </a:t>
            </a:r>
            <a:r>
              <a:rPr lang="id-ID" dirty="0" smtClean="0"/>
              <a:t>and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rgbClr val="FFFF00"/>
                </a:solidFill>
              </a:rPr>
              <a:t>preserving </a:t>
            </a:r>
            <a:r>
              <a:rPr lang="id-ID" dirty="0" smtClean="0"/>
              <a:t>the evidence</a:t>
            </a:r>
            <a:r>
              <a:rPr lang="id-ID" dirty="0" smtClean="0">
                <a:solidFill>
                  <a:schemeClr val="bg1"/>
                </a:solidFill>
              </a:rPr>
              <a:t>.</a:t>
            </a:r>
          </a:p>
          <a:p>
            <a:r>
              <a:rPr lang="id-ID" dirty="0" smtClean="0">
                <a:solidFill>
                  <a:srgbClr val="FFFF00"/>
                </a:solidFill>
              </a:rPr>
              <a:t>Duplicate </a:t>
            </a:r>
            <a:r>
              <a:rPr lang="id-ID" dirty="0" smtClean="0"/>
              <a:t>the source of </a:t>
            </a:r>
            <a:r>
              <a:rPr lang="en-US" smtClean="0"/>
              <a:t>evidenc</a:t>
            </a:r>
            <a:r>
              <a:rPr lang="id-ID" smtClean="0"/>
              <a:t>e </a:t>
            </a:r>
            <a:r>
              <a:rPr lang="id-ID" dirty="0" smtClean="0"/>
              <a:t>(ex: disk, flash drive, sd card, RAM).</a:t>
            </a:r>
          </a:p>
          <a:p>
            <a:r>
              <a:rPr lang="id-ID" dirty="0" smtClean="0"/>
              <a:t>Ensure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rgbClr val="FFFF00"/>
                </a:solidFill>
              </a:rPr>
              <a:t>integrity </a:t>
            </a:r>
            <a:r>
              <a:rPr lang="id-ID" dirty="0" smtClean="0"/>
              <a:t>of data in certain level</a:t>
            </a:r>
            <a:r>
              <a:rPr lang="id-ID" dirty="0" smtClean="0">
                <a:solidFill>
                  <a:schemeClr val="bg1"/>
                </a:solidFill>
              </a:rPr>
              <a:t>.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0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2927</TotalTime>
  <Words>959</Words>
  <Application>Microsoft Office PowerPoint</Application>
  <PresentationFormat>On-screen Show (4:3)</PresentationFormat>
  <Paragraphs>210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1_Office Theme</vt:lpstr>
      <vt:lpstr>Memory Forensic</vt:lpstr>
      <vt:lpstr># Whoami?</vt:lpstr>
      <vt:lpstr>Here Comes, dracOs</vt:lpstr>
      <vt:lpstr>The State of Forensic in dracOs</vt:lpstr>
      <vt:lpstr>Today’s Adventure</vt:lpstr>
      <vt:lpstr>What is Digital Forensic ??</vt:lpstr>
      <vt:lpstr>The Essence of Digital Forensic</vt:lpstr>
      <vt:lpstr>Forensic Stages</vt:lpstr>
      <vt:lpstr>Acquisition</vt:lpstr>
      <vt:lpstr>Analysis</vt:lpstr>
      <vt:lpstr>Memory Forensic?</vt:lpstr>
      <vt:lpstr>Why Memory Forensic?</vt:lpstr>
      <vt:lpstr>Why Memory Forensic?</vt:lpstr>
      <vt:lpstr>Speaking of Network</vt:lpstr>
      <vt:lpstr>Speaking of Process</vt:lpstr>
      <vt:lpstr>Speaking of the Application Content</vt:lpstr>
      <vt:lpstr>Tales of Two Land</vt:lpstr>
      <vt:lpstr>PowerPoint Presentation</vt:lpstr>
      <vt:lpstr>Organizing the Memory</vt:lpstr>
      <vt:lpstr>PowerPoint Presentation</vt:lpstr>
      <vt:lpstr>Acquisition?</vt:lpstr>
      <vt:lpstr>Image Format</vt:lpstr>
      <vt:lpstr>Image Format [RAW]</vt:lpstr>
      <vt:lpstr>Image Format [Crash Dumps]</vt:lpstr>
      <vt:lpstr>Image Format [Hibernate]</vt:lpstr>
      <vt:lpstr>Analysis?</vt:lpstr>
      <vt:lpstr>PowerPoint Presentation</vt:lpstr>
      <vt:lpstr>The Challenge &amp; The Future</vt:lpstr>
      <vt:lpstr>Question?</vt:lpstr>
      <vt:lpstr>See you in the Workshop!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of Cyber Security</dc:title>
  <dc:creator>Satria Ady Pradana</dc:creator>
  <cp:lastModifiedBy>Satria Pradana</cp:lastModifiedBy>
  <cp:revision>240</cp:revision>
  <dcterms:created xsi:type="dcterms:W3CDTF">2016-11-23T14:03:47Z</dcterms:created>
  <dcterms:modified xsi:type="dcterms:W3CDTF">2017-04-29T03:38:11Z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