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384" r:id="rId4"/>
    <p:sldId id="385" r:id="rId5"/>
    <p:sldId id="269" r:id="rId6"/>
    <p:sldId id="343" r:id="rId7"/>
    <p:sldId id="345" r:id="rId8"/>
    <p:sldId id="395" r:id="rId9"/>
    <p:sldId id="388" r:id="rId10"/>
    <p:sldId id="389" r:id="rId11"/>
    <p:sldId id="390" r:id="rId12"/>
    <p:sldId id="392" r:id="rId13"/>
    <p:sldId id="333" r:id="rId14"/>
    <p:sldId id="387" r:id="rId15"/>
    <p:sldId id="344" r:id="rId16"/>
    <p:sldId id="355" r:id="rId17"/>
    <p:sldId id="362" r:id="rId18"/>
    <p:sldId id="394" r:id="rId19"/>
    <p:sldId id="396" r:id="rId20"/>
    <p:sldId id="397" r:id="rId21"/>
    <p:sldId id="398" r:id="rId22"/>
    <p:sldId id="403" r:id="rId23"/>
    <p:sldId id="399" r:id="rId24"/>
    <p:sldId id="404" r:id="rId25"/>
    <p:sldId id="407" r:id="rId26"/>
    <p:sldId id="408" r:id="rId27"/>
    <p:sldId id="406" r:id="rId28"/>
    <p:sldId id="402" r:id="rId29"/>
    <p:sldId id="409" r:id="rId30"/>
    <p:sldId id="401" r:id="rId31"/>
    <p:sldId id="410" r:id="rId32"/>
    <p:sldId id="411" r:id="rId33"/>
    <p:sldId id="412" r:id="rId34"/>
    <p:sldId id="41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4660"/>
  </p:normalViewPr>
  <p:slideViewPr>
    <p:cSldViewPr>
      <p:cViewPr varScale="1">
        <p:scale>
          <a:sx n="56" d="100"/>
          <a:sy n="56" d="100"/>
        </p:scale>
        <p:origin x="1488" y="48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602F-339E-4896-B485-917D756E423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7ADD6-C0DB-41DB-BC8B-9ED70177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8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0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0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0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6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3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2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5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3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9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1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4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11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98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7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82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31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18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0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7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Memory Forensic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r>
              <a:rPr lang="id-ID" dirty="0" smtClean="0"/>
              <a:t>Investigating Memory Artefact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929610" y="4516735"/>
            <a:ext cx="25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prstClr val="white"/>
                </a:solidFill>
              </a:rPr>
              <a:t>Satria Ady Pradana</a:t>
            </a:r>
            <a:endParaRPr lang="id-ID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857" y="4572000"/>
            <a:ext cx="3539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B0F0"/>
                </a:solidFill>
              </a:rPr>
              <a:t>@</a:t>
            </a:r>
            <a:r>
              <a:rPr lang="id-ID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prstClr val="white"/>
                </a:solidFill>
              </a:rPr>
              <a:t>Universitas Atma Jaya</a:t>
            </a:r>
            <a:r>
              <a:rPr lang="id-ID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Yogyakarta</a:t>
            </a:r>
          </a:p>
          <a:p>
            <a:r>
              <a:rPr lang="id-ID" dirty="0" smtClean="0">
                <a:solidFill>
                  <a:prstClr val="white"/>
                </a:solidFill>
              </a:rPr>
              <a:t>29 April 2017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078762"/>
            <a:ext cx="1883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Workshop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784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Preliminary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export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VOLATILITY_PROFILE=Win7SP0x86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export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VOLATILITY_LOCATION=file:///tmp/image.img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pslist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files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3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0x1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Acquisition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rgbClr val="FFFF00"/>
                </a:solidFill>
              </a:rPr>
              <a:t>Objectives</a:t>
            </a:r>
            <a:r>
              <a:rPr lang="id-ID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Understanding the memory (RAM) and </a:t>
            </a:r>
            <a:r>
              <a:rPr lang="en-US" dirty="0" smtClean="0">
                <a:solidFill>
                  <a:srgbClr val="FFFF00"/>
                </a:solidFill>
              </a:rPr>
              <a:t>volatile</a:t>
            </a:r>
            <a:r>
              <a:rPr lang="en-US" dirty="0" smtClean="0">
                <a:solidFill>
                  <a:schemeClr val="bg1"/>
                </a:solidFill>
              </a:rPr>
              <a:t> 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Understanding the </a:t>
            </a:r>
            <a:r>
              <a:rPr lang="en-US" dirty="0" smtClean="0">
                <a:solidFill>
                  <a:srgbClr val="FFFF00"/>
                </a:solidFill>
              </a:rPr>
              <a:t>acquisition</a:t>
            </a:r>
            <a:r>
              <a:rPr lang="en-US" dirty="0" smtClean="0">
                <a:solidFill>
                  <a:schemeClr val="bg1"/>
                </a:solidFill>
              </a:rPr>
              <a:t> technique for memory forensic.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how to dump memory on Windows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Acquisition can be </a:t>
            </a:r>
            <a:r>
              <a:rPr lang="en-US" dirty="0" smtClean="0">
                <a:solidFill>
                  <a:srgbClr val="FFFF00"/>
                </a:solidFill>
              </a:rPr>
              <a:t>hardware</a:t>
            </a:r>
            <a:r>
              <a:rPr lang="en-US" dirty="0" smtClean="0">
                <a:solidFill>
                  <a:schemeClr val="bg1"/>
                </a:solidFill>
              </a:rPr>
              <a:t> based or </a:t>
            </a:r>
            <a:r>
              <a:rPr lang="en-US" dirty="0" smtClean="0">
                <a:solidFill>
                  <a:srgbClr val="FFFF00"/>
                </a:solidFill>
              </a:rPr>
              <a:t>software</a:t>
            </a:r>
            <a:r>
              <a:rPr lang="en-US" dirty="0" smtClean="0">
                <a:solidFill>
                  <a:schemeClr val="bg1"/>
                </a:solidFill>
              </a:rPr>
              <a:t> based.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Hardware based, require special hardware and has capability of DMA.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Firewire</a:t>
            </a:r>
            <a:r>
              <a:rPr lang="en-US" dirty="0" smtClean="0">
                <a:solidFill>
                  <a:schemeClr val="bg1"/>
                </a:solidFill>
              </a:rPr>
              <a:t> (IEEE 1394)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we are talking about </a:t>
            </a:r>
            <a:r>
              <a:rPr lang="en-US" dirty="0" smtClean="0">
                <a:solidFill>
                  <a:srgbClr val="FFFF00"/>
                </a:solidFill>
              </a:rPr>
              <a:t>software</a:t>
            </a:r>
            <a:r>
              <a:rPr lang="en-US" dirty="0" smtClean="0">
                <a:solidFill>
                  <a:schemeClr val="bg1"/>
                </a:solidFill>
              </a:rPr>
              <a:t> based.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DumpIt</a:t>
            </a:r>
            <a:r>
              <a:rPr lang="en-US" dirty="0" smtClean="0">
                <a:solidFill>
                  <a:schemeClr val="bg1"/>
                </a:solidFill>
              </a:rPr>
              <a:t> &amp; Hibr2Bin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Winpmem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Image Format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Raw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Crash Dumps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Hibernate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DumpIt</a:t>
            </a:r>
            <a:r>
              <a:rPr lang="en-US" dirty="0" smtClean="0">
                <a:solidFill>
                  <a:schemeClr val="bg1"/>
                </a:solidFill>
              </a:rPr>
              <a:t> &amp; Hibr2Bin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Producing crash </a:t>
            </a:r>
            <a:r>
              <a:rPr lang="en-US" dirty="0" smtClean="0">
                <a:solidFill>
                  <a:schemeClr val="bg1"/>
                </a:solidFill>
              </a:rPr>
              <a:t>dump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&gt;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DumpIt.exe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Converting Hibernate File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Hibr2Bin.exe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Winpmem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Producing dump in AFF4 compression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winpmem.exe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o imagedump.aff4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Export to raw from AFF4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winpmem.exe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imagedump.aff4 –export </a:t>
            </a:r>
            <a:r>
              <a:rPr lang="en-US" dirty="0" err="1" smtClean="0">
                <a:solidFill>
                  <a:schemeClr val="bg1"/>
                </a:solidFill>
              </a:rPr>
              <a:t>PhysicalMemory</a:t>
            </a:r>
            <a:r>
              <a:rPr lang="en-US" dirty="0" smtClean="0">
                <a:solidFill>
                  <a:schemeClr val="bg1"/>
                </a:solidFill>
              </a:rPr>
              <a:t> -o </a:t>
            </a:r>
            <a:r>
              <a:rPr lang="en-US" dirty="0" err="1" smtClean="0">
                <a:solidFill>
                  <a:schemeClr val="bg1"/>
                </a:solidFill>
              </a:rPr>
              <a:t>memory.img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Producing raw dump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winpmem.exe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imagedump.aff4 –export </a:t>
            </a:r>
            <a:r>
              <a:rPr lang="en-US" dirty="0" err="1">
                <a:solidFill>
                  <a:schemeClr val="bg1"/>
                </a:solidFill>
              </a:rPr>
              <a:t>PhysicalMemory</a:t>
            </a:r>
            <a:r>
              <a:rPr lang="en-US" dirty="0">
                <a:solidFill>
                  <a:schemeClr val="bg1"/>
                </a:solidFill>
              </a:rPr>
              <a:t> -o </a:t>
            </a:r>
            <a:r>
              <a:rPr lang="en-US" dirty="0" err="1">
                <a:solidFill>
                  <a:schemeClr val="bg1"/>
                </a:solidFill>
              </a:rPr>
              <a:t>memory.img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Vmware</a:t>
            </a:r>
            <a:r>
              <a:rPr lang="en-US" dirty="0" smtClean="0">
                <a:solidFill>
                  <a:schemeClr val="bg1"/>
                </a:solidFill>
              </a:rPr>
              <a:t> Memory Dump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Applied to OS running on top of </a:t>
            </a:r>
            <a:r>
              <a:rPr lang="en-US" dirty="0" err="1" smtClean="0">
                <a:solidFill>
                  <a:schemeClr val="bg1"/>
                </a:solidFill>
              </a:rPr>
              <a:t>Vmware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generate memory dump, we should </a:t>
            </a:r>
            <a:r>
              <a:rPr lang="en-US" dirty="0" smtClean="0">
                <a:solidFill>
                  <a:srgbClr val="FFFF00"/>
                </a:solidFill>
              </a:rPr>
              <a:t>suspend</a:t>
            </a:r>
            <a:r>
              <a:rPr lang="en-US" dirty="0" smtClean="0">
                <a:solidFill>
                  <a:schemeClr val="bg1"/>
                </a:solidFill>
              </a:rPr>
              <a:t> the running VM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 will generate a 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vmem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r>
              <a:rPr lang="en-US" dirty="0" smtClean="0">
                <a:solidFill>
                  <a:schemeClr val="bg1"/>
                </a:solidFill>
              </a:rPr>
              <a:t> Memory Dump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Applied to OS running on top of 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Start VM and use </a:t>
            </a:r>
            <a:r>
              <a:rPr lang="en-US" dirty="0" err="1" smtClean="0">
                <a:solidFill>
                  <a:schemeClr val="bg1"/>
                </a:solidFill>
              </a:rPr>
              <a:t>Vboxmanage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vboxmanage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debugvm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GuestVM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rgbClr val="00B0F0"/>
                </a:solidFill>
              </a:rPr>
              <a:t>dumpguestcore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--filename </a:t>
            </a:r>
            <a:r>
              <a:rPr lang="en-US" dirty="0" err="1" smtClean="0">
                <a:solidFill>
                  <a:schemeClr val="bg1"/>
                </a:solidFill>
              </a:rPr>
              <a:t>dump.elf</a:t>
            </a:r>
            <a:endParaRPr lang="en-US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Checking image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Information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 Whoami?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Cyber Security Consultant at </a:t>
            </a:r>
            <a:r>
              <a:rPr lang="id-ID" dirty="0" smtClean="0">
                <a:solidFill>
                  <a:srgbClr val="FFFF00"/>
                </a:solidFill>
              </a:rPr>
              <a:t>Mitra Integrasi Informatika</a:t>
            </a:r>
            <a:r>
              <a:rPr lang="id-ID" dirty="0" smtClean="0"/>
              <a:t> (MII)</a:t>
            </a:r>
          </a:p>
          <a:p>
            <a:r>
              <a:rPr lang="id-ID" dirty="0" smtClean="0"/>
              <a:t>Researcher at </a:t>
            </a:r>
            <a:r>
              <a:rPr lang="id-ID" dirty="0" smtClean="0">
                <a:solidFill>
                  <a:srgbClr val="FF0000"/>
                </a:solidFill>
              </a:rPr>
              <a:t>dracOs</a:t>
            </a:r>
            <a:r>
              <a:rPr lang="id-ID" dirty="0" smtClean="0"/>
              <a:t> Dev Team</a:t>
            </a:r>
          </a:p>
          <a:p>
            <a:r>
              <a:rPr lang="id-ID" dirty="0" smtClean="0"/>
              <a:t>Coordinator of </a:t>
            </a:r>
            <a:r>
              <a:rPr lang="id-ID" dirty="0" smtClean="0">
                <a:solidFill>
                  <a:srgbClr val="00B0F0"/>
                </a:solidFill>
              </a:rPr>
              <a:t>Reversing.ID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Gain information about memory dump</a:t>
            </a: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imageinfo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Process &amp; DLL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View &amp; Dump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 all process</a:t>
            </a: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pslist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psscan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pstree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psxview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privs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Different?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all threads</a:t>
            </a: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threads</a:t>
            </a: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thrdscan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Different?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modules/libraries of process (ex: </a:t>
            </a:r>
            <a:r>
              <a:rPr lang="en-US" dirty="0" err="1" smtClean="0">
                <a:solidFill>
                  <a:schemeClr val="bg1"/>
                </a:solidFill>
              </a:rPr>
              <a:t>pid</a:t>
            </a:r>
            <a:r>
              <a:rPr lang="en-US" dirty="0" smtClean="0">
                <a:solidFill>
                  <a:schemeClr val="bg1"/>
                </a:solidFill>
              </a:rPr>
              <a:t> 135)</a:t>
            </a: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dlllist</a:t>
            </a:r>
            <a:r>
              <a:rPr lang="en-US" dirty="0" smtClean="0">
                <a:solidFill>
                  <a:schemeClr val="bg1"/>
                </a:solidFill>
              </a:rPr>
              <a:t> –p </a:t>
            </a:r>
            <a:r>
              <a:rPr lang="en-US" dirty="0" smtClean="0">
                <a:solidFill>
                  <a:srgbClr val="FFFF00"/>
                </a:solidFill>
              </a:rPr>
              <a:t>135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Dump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Dump process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procdump</a:t>
            </a:r>
            <a:r>
              <a:rPr lang="en-US" dirty="0" smtClean="0">
                <a:solidFill>
                  <a:schemeClr val="bg1"/>
                </a:solidFill>
              </a:rPr>
              <a:t> -p </a:t>
            </a:r>
            <a:r>
              <a:rPr lang="en-US" dirty="0" smtClean="0">
                <a:solidFill>
                  <a:srgbClr val="FFFF00"/>
                </a:solidFill>
              </a:rPr>
              <a:t>135</a:t>
            </a:r>
            <a:r>
              <a:rPr lang="en-US" dirty="0" smtClean="0">
                <a:solidFill>
                  <a:schemeClr val="bg1"/>
                </a:solidFill>
              </a:rPr>
              <a:t>  --dump-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tmp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procdump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Dump </a:t>
            </a:r>
            <a:r>
              <a:rPr lang="en-US" dirty="0" smtClean="0">
                <a:solidFill>
                  <a:schemeClr val="bg1"/>
                </a:solidFill>
              </a:rPr>
              <a:t>DLL</a:t>
            </a:r>
            <a:endParaRPr lang="en-US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dlldump</a:t>
            </a:r>
            <a:r>
              <a:rPr lang="en-US" dirty="0" smtClean="0">
                <a:solidFill>
                  <a:schemeClr val="bg1"/>
                </a:solidFill>
              </a:rPr>
              <a:t> -p 135 –dump-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tmp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dlldump</a:t>
            </a:r>
            <a:endParaRPr lang="en-US" dirty="0">
              <a:solidFill>
                <a:srgbClr val="00B050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connections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IP, Port, Sockets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connections made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connscan</a:t>
            </a:r>
            <a:endParaRPr lang="en-US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netscan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List opened sockets</a:t>
            </a:r>
            <a:endParaRPr lang="en-US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sockets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sockscan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registry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hivelist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hivescan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Organization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Divided to some sections related to forensic stages.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Each section has objectives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Has background explanation if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FILES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Scan opened files in memory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files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Dump files</a:t>
            </a:r>
            <a:endParaRPr lang="en-US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vol.py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dumpfiles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8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Challenge: </a:t>
            </a:r>
            <a:r>
              <a:rPr lang="en-US" smtClean="0">
                <a:solidFill>
                  <a:schemeClr val="bg1"/>
                </a:solidFill>
              </a:rPr>
              <a:t>Analyze Compromised Host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Overview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Engage in practical forensic activity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Acquisition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Memory Acquisition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Analysis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Process &amp; </a:t>
            </a:r>
            <a:r>
              <a:rPr lang="en-US" dirty="0" smtClean="0">
                <a:solidFill>
                  <a:schemeClr val="bg1"/>
                </a:solidFill>
              </a:rPr>
              <a:t>DLLs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Registry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Connections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Assumption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Have understanding of simple UNIX command (explained in previous workshop)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Windows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Introduction to Our Target’s Internal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Volatility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operating system has different i</a:t>
            </a:r>
            <a:r>
              <a:rPr lang="en-US" dirty="0" smtClean="0">
                <a:solidFill>
                  <a:srgbClr val="FFFF00"/>
                </a:solidFill>
              </a:rPr>
              <a:t>nternal structure</a:t>
            </a:r>
          </a:p>
          <a:p>
            <a:pPr lvl="1"/>
            <a:r>
              <a:rPr lang="en-US" dirty="0" smtClean="0"/>
              <a:t>Event for minor version different</a:t>
            </a:r>
          </a:p>
          <a:p>
            <a:r>
              <a:rPr lang="en-US" dirty="0" smtClean="0"/>
              <a:t>Volatility needs to know what type of system our memory dump came from, so it knows which </a:t>
            </a:r>
            <a:r>
              <a:rPr lang="en-US" dirty="0" smtClean="0">
                <a:solidFill>
                  <a:srgbClr val="FFFF00"/>
                </a:solidFill>
              </a:rPr>
              <a:t>data structures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algorithms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 to use.</a:t>
            </a:r>
          </a:p>
          <a:p>
            <a:r>
              <a:rPr lang="en-US" dirty="0" smtClean="0"/>
              <a:t>List all profiles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en-US" dirty="0" smtClean="0"/>
              <a:t> --info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1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command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vol.py</a:t>
            </a:r>
            <a:r>
              <a:rPr lang="en-US" dirty="0" smtClean="0"/>
              <a:t> –f </a:t>
            </a:r>
            <a:r>
              <a:rPr lang="en-US" dirty="0" err="1" smtClean="0"/>
              <a:t>memdump.img</a:t>
            </a:r>
            <a:r>
              <a:rPr lang="en-US" dirty="0" smtClean="0"/>
              <a:t> --profile </a:t>
            </a:r>
            <a:r>
              <a:rPr lang="en-US" dirty="0" err="1" smtClean="0"/>
              <a:t>profile</a:t>
            </a:r>
            <a:r>
              <a:rPr lang="en-US" dirty="0" smtClean="0"/>
              <a:t> plugins</a:t>
            </a:r>
          </a:p>
          <a:p>
            <a:r>
              <a:rPr lang="en-US" dirty="0" smtClean="0"/>
              <a:t>Every command / task is implemented as plugin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6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622</Words>
  <Application>Microsoft Office PowerPoint</Application>
  <PresentationFormat>On-screen Show (4:3)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1_Office Theme</vt:lpstr>
      <vt:lpstr>2_Office Theme</vt:lpstr>
      <vt:lpstr>Memory Forensic</vt:lpstr>
      <vt:lpstr># Whoami?</vt:lpstr>
      <vt:lpstr>Organization</vt:lpstr>
      <vt:lpstr>Overview</vt:lpstr>
      <vt:lpstr>Assumption</vt:lpstr>
      <vt:lpstr>Windows</vt:lpstr>
      <vt:lpstr>Volatility</vt:lpstr>
      <vt:lpstr>Profile?</vt:lpstr>
      <vt:lpstr>Command Line</vt:lpstr>
      <vt:lpstr>Preliminary</vt:lpstr>
      <vt:lpstr>0x1 Acquisition</vt:lpstr>
      <vt:lpstr>PowerPoint Presentation</vt:lpstr>
      <vt:lpstr>Tools</vt:lpstr>
      <vt:lpstr>Image Format</vt:lpstr>
      <vt:lpstr>Using DumpIt &amp; Hibr2Bin</vt:lpstr>
      <vt:lpstr>Using Winpmem</vt:lpstr>
      <vt:lpstr>Vmware Memory Dump</vt:lpstr>
      <vt:lpstr>VirtualBox Memory Dump</vt:lpstr>
      <vt:lpstr>Checking image </vt:lpstr>
      <vt:lpstr>PowerPoint Presentation</vt:lpstr>
      <vt:lpstr>Process &amp; DLL</vt:lpstr>
      <vt:lpstr>View</vt:lpstr>
      <vt:lpstr>View</vt:lpstr>
      <vt:lpstr>View</vt:lpstr>
      <vt:lpstr>Dump</vt:lpstr>
      <vt:lpstr>connections</vt:lpstr>
      <vt:lpstr>PowerPoint Presentation</vt:lpstr>
      <vt:lpstr>registry</vt:lpstr>
      <vt:lpstr>View</vt:lpstr>
      <vt:lpstr>FILES</vt:lpstr>
      <vt:lpstr>PowerPoint Presentation</vt:lpstr>
      <vt:lpstr>Challenge: Analyze Compromised Host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of Cyber Security</dc:title>
  <dc:creator>Satria Ady Pradana</dc:creator>
  <cp:lastModifiedBy>Satria Pradana</cp:lastModifiedBy>
  <cp:revision>251</cp:revision>
  <dcterms:created xsi:type="dcterms:W3CDTF">2016-11-23T14:03:47Z</dcterms:created>
  <dcterms:modified xsi:type="dcterms:W3CDTF">2017-04-28T19:30:40Z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