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4" r:id="rId6"/>
    <p:sldId id="317" r:id="rId7"/>
    <p:sldId id="318" r:id="rId8"/>
    <p:sldId id="329" r:id="rId9"/>
    <p:sldId id="330" r:id="rId10"/>
    <p:sldId id="328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2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0D66C-5601-4901-9C20-D10DEB52F0A0}">
          <p14:sldIdLst>
            <p14:sldId id="256"/>
            <p14:sldId id="294"/>
            <p14:sldId id="317"/>
            <p14:sldId id="318"/>
            <p14:sldId id="329"/>
            <p14:sldId id="330"/>
            <p14:sldId id="32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ample" id="{3CA82351-F6C5-4B0C-933A-A922316207CE}">
          <p14:sldIdLst>
            <p14:sldId id="339"/>
          </p14:sldIdLst>
        </p14:section>
        <p14:section name="Question" id="{6FE070C1-AA46-4CB0-A604-ED05C5F5C73D}">
          <p14:sldIdLst>
            <p14:sldId id="325"/>
          </p14:sldIdLst>
        </p14:section>
        <p14:section name="Thanks" id="{BA8F6FAA-4DFE-4251-8A4A-16343E78B46F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-risk-rating.com/" TargetMode="External"/><Relationship Id="rId2" Type="http://schemas.openxmlformats.org/officeDocument/2006/relationships/hyperlink" Target="https://www.first.org/cvss/calculator/3.1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arweb.de/Pentest_Report.pdf" TargetMode="External"/><Relationship Id="rId3" Type="http://schemas.openxmlformats.org/officeDocument/2006/relationships/hyperlink" Target="https://vantagepoint.co/wp-content/uploads/2019/05/VantagePoint-Application-Penetration-Test-Report-ExampleCo-Test-Application.pdf" TargetMode="External"/><Relationship Id="rId7" Type="http://schemas.openxmlformats.org/officeDocument/2006/relationships/hyperlink" Target="https://www.highbitsecurity.com/HB_SampeRpt_PenTesting.pdf" TargetMode="External"/><Relationship Id="rId2" Type="http://schemas.openxmlformats.org/officeDocument/2006/relationships/hyperlink" Target="https://www.offensive-security.com/reports/sample-penetration-testing-report.pd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entest-hub.com/PDF/EXAMPLE-Penetration_Testing_Report_v.1.0.pdf" TargetMode="External"/><Relationship Id="rId5" Type="http://schemas.openxmlformats.org/officeDocument/2006/relationships/hyperlink" Target="https://static1.squarespace.com/static/589316f3cd0f68e6bd715655/t/5d7ce2ed69433d1c3e3f7021/1568465657128/SAMPLE+Security+Testing+Findings.pdf" TargetMode="External"/><Relationship Id="rId10" Type="http://schemas.openxmlformats.org/officeDocument/2006/relationships/hyperlink" Target="https://www.pivotpointsecurity.com/wp-content/uploads/2016/10/Sample-Report-Network-VAPT.pdf" TargetMode="External"/><Relationship Id="rId4" Type="http://schemas.openxmlformats.org/officeDocument/2006/relationships/hyperlink" Target="https://tbgsecurity.com/wordpress/wp-content/uploads/2016/11/Sample-Penetration-Test-Report.pdf" TargetMode="External"/><Relationship Id="rId9" Type="http://schemas.openxmlformats.org/officeDocument/2006/relationships/hyperlink" Target="https://www.niiconsulting.com/assets/pdf/NII_Penetration_Testing_Report_v1.2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WRITING</a:t>
            </a:r>
            <a:br>
              <a:rPr lang="en-US" dirty="0"/>
            </a:br>
            <a:r>
              <a:rPr lang="en-US" dirty="0"/>
              <a:t>GOOD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Satria Ady Pradana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FD24-283C-47AA-9E2C-BDE55ED6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27" y="67112"/>
            <a:ext cx="1549414" cy="13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Findings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Describe the finding clearly.</a:t>
            </a:r>
            <a:endParaRPr lang="en-US" sz="1000" dirty="0"/>
          </a:p>
          <a:p>
            <a:pPr lvl="1"/>
            <a:r>
              <a:rPr lang="en-US" sz="2000" dirty="0"/>
              <a:t>What is the root cause?</a:t>
            </a:r>
          </a:p>
          <a:p>
            <a:pPr lvl="1"/>
            <a:r>
              <a:rPr lang="en-US" sz="2000" dirty="0"/>
              <a:t>What is the impact?</a:t>
            </a:r>
          </a:p>
          <a:p>
            <a:pPr lvl="1"/>
            <a:r>
              <a:rPr lang="en-US" sz="2000" dirty="0"/>
              <a:t>Which components are affected?</a:t>
            </a:r>
          </a:p>
          <a:p>
            <a:pPr lvl="1"/>
            <a:r>
              <a:rPr lang="en-US" sz="2000" dirty="0"/>
              <a:t>What privileges are required to execute this attack?</a:t>
            </a:r>
          </a:p>
          <a:p>
            <a:pPr lvl="1"/>
            <a:r>
              <a:rPr lang="en-US" sz="2000" dirty="0"/>
              <a:t>What does attack flow look like in practice?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328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like attacker</a:t>
            </a:r>
          </a:p>
          <a:p>
            <a:r>
              <a:rPr lang="en-US" sz="2400" dirty="0"/>
              <a:t>Give real-world scenario and possible abuse of this finding.</a:t>
            </a:r>
          </a:p>
          <a:p>
            <a:pPr lvl="1"/>
            <a:r>
              <a:rPr lang="en-US" sz="2000" dirty="0"/>
              <a:t>What can attacker accomplish with this?</a:t>
            </a:r>
          </a:p>
          <a:p>
            <a:r>
              <a:rPr lang="en-US" sz="2400" dirty="0"/>
              <a:t>Grab the most important to the business behind the application</a:t>
            </a:r>
          </a:p>
          <a:p>
            <a:pPr lvl="1"/>
            <a:r>
              <a:rPr lang="en-US" sz="2000" dirty="0"/>
              <a:t>How vulnerability can be used?</a:t>
            </a:r>
          </a:p>
          <a:p>
            <a:r>
              <a:rPr lang="en-US" sz="2400" dirty="0"/>
              <a:t>Business unlikely care about technical stuffs, they care about:</a:t>
            </a:r>
          </a:p>
          <a:p>
            <a:pPr lvl="1"/>
            <a:r>
              <a:rPr lang="en-US" sz="2000" dirty="0"/>
              <a:t>User information being accessed or destroyed</a:t>
            </a:r>
          </a:p>
          <a:p>
            <a:pPr lvl="1"/>
            <a:r>
              <a:rPr lang="en-US" sz="2000" dirty="0"/>
              <a:t>Fraudulent orders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97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the screenshot tells?</a:t>
            </a:r>
          </a:p>
          <a:p>
            <a:pPr lvl="1"/>
            <a:r>
              <a:rPr lang="en-US" sz="2000" dirty="0"/>
              <a:t>Affected page/components.</a:t>
            </a:r>
          </a:p>
          <a:p>
            <a:pPr lvl="1"/>
            <a:r>
              <a:rPr lang="en-US" sz="2000" dirty="0"/>
              <a:t>Parameters/fields affected.</a:t>
            </a:r>
          </a:p>
          <a:p>
            <a:endParaRPr lang="en-US" sz="2000" dirty="0"/>
          </a:p>
          <a:p>
            <a:r>
              <a:rPr lang="en-US" sz="2400" dirty="0"/>
              <a:t>Focus on what you want to convey</a:t>
            </a:r>
          </a:p>
          <a:p>
            <a:pPr lvl="1"/>
            <a:r>
              <a:rPr lang="en-US" sz="2000" dirty="0"/>
              <a:t>Don’t take whole screen</a:t>
            </a:r>
          </a:p>
          <a:p>
            <a:pPr lvl="1"/>
            <a:r>
              <a:rPr lang="en-US" sz="2000" dirty="0"/>
              <a:t>Give proper highlight to important stuffs</a:t>
            </a:r>
          </a:p>
        </p:txBody>
      </p:sp>
    </p:spTree>
    <p:extLst>
      <p:ext uri="{BB962C8B-B14F-4D97-AF65-F5344CB8AC3E}">
        <p14:creationId xmlns:p14="http://schemas.microsoft.com/office/powerpoint/2010/main" val="429165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(POC)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Reproduction steps for confirmation</a:t>
            </a:r>
          </a:p>
          <a:p>
            <a:pPr lvl="1"/>
            <a:r>
              <a:rPr lang="en-US" sz="2000" dirty="0"/>
              <a:t>Technical team should be able to follow each steps.</a:t>
            </a:r>
          </a:p>
          <a:p>
            <a:pPr lvl="1"/>
            <a:r>
              <a:rPr lang="en-US" sz="2000" dirty="0"/>
              <a:t>Be concise, don’t write anything unnecessary.</a:t>
            </a:r>
          </a:p>
          <a:p>
            <a:pPr lvl="1"/>
            <a:endParaRPr lang="en-US" sz="2000" dirty="0"/>
          </a:p>
          <a:p>
            <a:r>
              <a:rPr lang="en-US" sz="2400" dirty="0"/>
              <a:t>Avoid assumption</a:t>
            </a:r>
          </a:p>
          <a:p>
            <a:pPr lvl="1"/>
            <a:r>
              <a:rPr lang="en-US" sz="2000" dirty="0"/>
              <a:t>Not everyone know your </a:t>
            </a:r>
            <a:r>
              <a:rPr lang="en-US" sz="2000" i="1" dirty="0"/>
              <a:t>super-cool tools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Security team might not know the flow of application (or features).</a:t>
            </a:r>
          </a:p>
          <a:p>
            <a:endParaRPr lang="en-US" sz="2400" dirty="0"/>
          </a:p>
          <a:p>
            <a:r>
              <a:rPr lang="en-US" sz="2400" dirty="0"/>
              <a:t>Describe your payload</a:t>
            </a:r>
          </a:p>
          <a:p>
            <a:r>
              <a:rPr lang="en-US" sz="2400" dirty="0"/>
              <a:t>If you make custom script, present it.</a:t>
            </a:r>
          </a:p>
        </p:txBody>
      </p:sp>
    </p:spTree>
    <p:extLst>
      <p:ext uri="{BB962C8B-B14F-4D97-AF65-F5344CB8AC3E}">
        <p14:creationId xmlns:p14="http://schemas.microsoft.com/office/powerpoint/2010/main" val="130904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best way to fix this problem.</a:t>
            </a:r>
          </a:p>
          <a:p>
            <a:pPr lvl="1"/>
            <a:r>
              <a:rPr lang="en-US" sz="2000" dirty="0"/>
              <a:t>Should address the root cause you present!</a:t>
            </a:r>
          </a:p>
          <a:p>
            <a:pPr lvl="1"/>
            <a:r>
              <a:rPr lang="en-US" sz="2000" dirty="0"/>
              <a:t>Affordable (technically or economically).</a:t>
            </a:r>
          </a:p>
          <a:p>
            <a:r>
              <a:rPr lang="en-US" sz="2400" dirty="0"/>
              <a:t>Solving problems and not creating problems.</a:t>
            </a:r>
          </a:p>
          <a:p>
            <a:r>
              <a:rPr lang="en-US" sz="2400" dirty="0"/>
              <a:t>Avoid recommending specific product!</a:t>
            </a:r>
          </a:p>
          <a:p>
            <a:r>
              <a:rPr lang="en-US" sz="2400" dirty="0"/>
              <a:t>If you know the code snippet to fix it, write it down.</a:t>
            </a:r>
          </a:p>
          <a:p>
            <a:pPr lvl="1"/>
            <a:r>
              <a:rPr lang="en-US" sz="2000" dirty="0"/>
              <a:t>But developers know their application better, so just keep it as recommendation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220783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risk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Quantify the severity of findings.</a:t>
            </a:r>
          </a:p>
          <a:p>
            <a:r>
              <a:rPr lang="en-US" sz="2400" dirty="0"/>
              <a:t>Help technical teams prioritize fixing the findings.</a:t>
            </a:r>
          </a:p>
          <a:p>
            <a:r>
              <a:rPr lang="en-US" sz="2400" dirty="0"/>
              <a:t>Some available toolset:</a:t>
            </a:r>
          </a:p>
          <a:p>
            <a:pPr lvl="1"/>
            <a:r>
              <a:rPr lang="en-US" sz="2000" dirty="0"/>
              <a:t>CVSS (Common Vulnerability Scoring System): </a:t>
            </a:r>
            <a:r>
              <a:rPr lang="en-US" sz="2000" dirty="0">
                <a:hlinkClick r:id="rId2"/>
              </a:rPr>
              <a:t>https://www.first.org/cvss/calculator/3.1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OWASP Risk Rating: </a:t>
            </a:r>
            <a:r>
              <a:rPr lang="en-US" sz="2000" dirty="0">
                <a:hlinkClick r:id="rId3"/>
              </a:rPr>
              <a:t>https://www.owasp-risk-rating.com/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Demo?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22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52578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"/>
              </a:rPr>
              <a:t>Offensive Security</a:t>
            </a:r>
            <a:endParaRPr lang="en-US" sz="2400" dirty="0"/>
          </a:p>
          <a:p>
            <a:r>
              <a:rPr lang="en-US" sz="2400" dirty="0">
                <a:hlinkClick r:id="rId3"/>
              </a:rPr>
              <a:t>Vantage Point</a:t>
            </a:r>
            <a:endParaRPr lang="en-US" sz="2400" dirty="0"/>
          </a:p>
          <a:p>
            <a:r>
              <a:rPr lang="en-US" sz="2400" dirty="0">
                <a:hlinkClick r:id="rId4"/>
              </a:rPr>
              <a:t>TGB Security</a:t>
            </a:r>
            <a:endParaRPr lang="en-US" sz="2400" dirty="0"/>
          </a:p>
          <a:p>
            <a:r>
              <a:rPr lang="en-US" sz="2400" dirty="0">
                <a:hlinkClick r:id="rId5"/>
              </a:rPr>
              <a:t>Primo Connect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Pentest Hub</a:t>
            </a:r>
            <a:endParaRPr lang="en-US" sz="2400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7442E86-AF51-4347-8CA0-276E7CB29A1C}"/>
              </a:ext>
            </a:extLst>
          </p:cNvPr>
          <p:cNvSpPr txBox="1">
            <a:spLocks/>
          </p:cNvSpPr>
          <p:nvPr/>
        </p:nvSpPr>
        <p:spPr>
          <a:xfrm>
            <a:off x="6111380" y="1922797"/>
            <a:ext cx="52578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7"/>
              </a:rPr>
              <a:t>High Bit Security</a:t>
            </a:r>
            <a:endParaRPr lang="en-US" sz="2400" dirty="0"/>
          </a:p>
          <a:p>
            <a:r>
              <a:rPr lang="en-US" sz="2400" dirty="0">
                <a:hlinkClick r:id="rId8"/>
              </a:rPr>
              <a:t>Pulsar Web</a:t>
            </a:r>
            <a:endParaRPr lang="en-US" sz="2400" dirty="0"/>
          </a:p>
          <a:p>
            <a:r>
              <a:rPr lang="en-US" sz="2400" dirty="0">
                <a:hlinkClick r:id="rId9"/>
              </a:rPr>
              <a:t>Network Intelligence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Pivot Point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378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437-03A2-485A-B1F6-2D0D5B86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E6AD-D73B-4C05-9657-F0B0962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4AB8-67F4-400E-9C7C-F195ECA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PyCon ID (Security)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32B-35EF-4E0D-B099-FB607141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398A5-66D7-4961-AD67-68087D6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468"/>
            <a:ext cx="7874455" cy="4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6A948-6A0B-45D5-B1A1-CF6460039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2CB2ED-319F-4D41-9C2D-9F747960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Satria Ady Pradana</a:t>
            </a:r>
          </a:p>
          <a:p>
            <a:r>
              <a:rPr lang="en-US" dirty="0" err="1"/>
              <a:t>spradana</a:t>
            </a:r>
            <a:r>
              <a:rPr lang="en-US" dirty="0"/>
              <a:t> [at] archonlabs.id</a:t>
            </a:r>
          </a:p>
          <a:p>
            <a:r>
              <a:rPr lang="en-US" dirty="0"/>
              <a:t>@xathrya (telegram)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22FB-DD85-43C3-BAFE-8D3ED58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CyberFest</a:t>
            </a:r>
            <a:r>
              <a:rPr 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DD4-93E7-47B5-B6B7-ECB6D4FF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Who?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16673" cy="25193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Satria</a:t>
            </a:r>
            <a:r>
              <a:rPr lang="en-US" sz="1800" dirty="0"/>
              <a:t> Ady Pradana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Cyber Security Consultant </a:t>
            </a:r>
            <a:r>
              <a:rPr lang="en-US" dirty="0"/>
              <a:t>at Mitra Integrasi </a:t>
            </a:r>
            <a:r>
              <a:rPr lang="en-US" dirty="0" err="1"/>
              <a:t>Informatika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Co-Founder </a:t>
            </a:r>
            <a:r>
              <a:rPr lang="en-US" dirty="0"/>
              <a:t>of Archonlabs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Reversing.ID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 err="1"/>
              <a:t>CyberFest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84E18-A9A4-4888-BEFC-F536FA1929BD}"/>
              </a:ext>
            </a:extLst>
          </p:cNvPr>
          <p:cNvSpPr txBox="1"/>
          <p:nvPr/>
        </p:nvSpPr>
        <p:spPr>
          <a:xfrm>
            <a:off x="1333499" y="5837555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@xathrya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A70D0-E9AF-429E-9820-D1592D49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7" y="5841367"/>
            <a:ext cx="334742" cy="33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62C2C-B9D8-4ED8-B2A5-316E9037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86" y="5837555"/>
            <a:ext cx="365125" cy="3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5899CD-8920-4426-B710-2BE979D49207}"/>
              </a:ext>
            </a:extLst>
          </p:cNvPr>
          <p:cNvSpPr txBox="1"/>
          <p:nvPr/>
        </p:nvSpPr>
        <p:spPr>
          <a:xfrm>
            <a:off x="3045028" y="5850840"/>
            <a:ext cx="857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B32E20-6D6B-48CE-A8DE-5AAA6FDBD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534" y="5765603"/>
            <a:ext cx="513912" cy="513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D491B-7F48-45CD-8CFD-DC419805119C}"/>
              </a:ext>
            </a:extLst>
          </p:cNvPr>
          <p:cNvSpPr txBox="1"/>
          <p:nvPr/>
        </p:nvSpPr>
        <p:spPr>
          <a:xfrm>
            <a:off x="4657005" y="5837555"/>
            <a:ext cx="97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600" dirty="0">
                <a:solidFill>
                  <a:schemeClr val="bg1"/>
                </a:solidFill>
                <a:ea typeface="+mn-ea"/>
              </a:rPr>
              <a:t>x</a:t>
            </a:r>
            <a:r>
              <a:rPr lang="id-ID" sz="1600" dirty="0" err="1">
                <a:solidFill>
                  <a:schemeClr val="bg1"/>
                </a:solidFill>
                <a:ea typeface="+mn-ea"/>
              </a:rPr>
              <a:t>athrya</a:t>
            </a:r>
            <a:r>
              <a:rPr lang="en-US" sz="1600" dirty="0">
                <a:solidFill>
                  <a:schemeClr val="bg1"/>
                </a:solidFill>
                <a:ea typeface="+mn-ea"/>
              </a:rPr>
              <a:t>_</a:t>
            </a:r>
            <a:endParaRPr lang="id-ID" sz="1600" dirty="0">
              <a:solidFill>
                <a:schemeClr val="bg1"/>
              </a:solidFill>
              <a:ea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56A476-5D50-4106-9D5B-58212EA2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22" y="1473941"/>
            <a:ext cx="2595708" cy="437689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0140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101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551-CDB8-4E08-9D73-B0566084DF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Cyber Fest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62FA8-E238-4E9F-B80E-9E0224840CCF}"/>
              </a:ext>
            </a:extLst>
          </p:cNvPr>
          <p:cNvSpPr txBox="1"/>
          <p:nvPr/>
        </p:nvSpPr>
        <p:spPr>
          <a:xfrm>
            <a:off x="6991350" y="4286766"/>
            <a:ext cx="477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needed for good report?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Report</a:t>
            </a:r>
            <a:r>
              <a:rPr lang="en-US" sz="2400" dirty="0"/>
              <a:t> is crucial part for any service providers (IT service/advisory).</a:t>
            </a:r>
          </a:p>
          <a:p>
            <a:pPr lvl="1"/>
            <a:r>
              <a:rPr lang="en-US" sz="2000" dirty="0"/>
              <a:t>Describing activities in engagements.</a:t>
            </a:r>
          </a:p>
          <a:p>
            <a:pPr lvl="1"/>
            <a:r>
              <a:rPr lang="en-US" sz="2000" dirty="0"/>
              <a:t>As reference for actions.</a:t>
            </a:r>
          </a:p>
          <a:p>
            <a:endParaRPr lang="en-US" sz="2200" dirty="0"/>
          </a:p>
          <a:p>
            <a:r>
              <a:rPr lang="en-US" sz="2200" dirty="0"/>
              <a:t>Target audience might vary.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Technical detail </a:t>
            </a:r>
            <a:r>
              <a:rPr lang="en-US" sz="1800" dirty="0"/>
              <a:t>will be read by security team, developers, or administrators.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Executive summary </a:t>
            </a:r>
            <a:r>
              <a:rPr lang="en-US" sz="1800" dirty="0"/>
              <a:t>will be read by management.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77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Give most useful and concise information.</a:t>
            </a:r>
          </a:p>
          <a:p>
            <a:pPr lvl="1"/>
            <a:r>
              <a:rPr lang="en-US" sz="1800" dirty="0"/>
              <a:t>Responsible team can understand and mitigate the bugs/issues/findings faster.</a:t>
            </a:r>
          </a:p>
          <a:p>
            <a:pPr lvl="1"/>
            <a:r>
              <a:rPr lang="en-US" sz="1800" dirty="0"/>
              <a:t>Leads to fewer questions from the team.</a:t>
            </a:r>
          </a:p>
          <a:p>
            <a:endParaRPr lang="en-US" sz="2200" dirty="0"/>
          </a:p>
          <a:p>
            <a:r>
              <a:rPr lang="en-US" sz="2200" dirty="0"/>
              <a:t>Your clients might use it for complying with regulations.</a:t>
            </a:r>
          </a:p>
          <a:p>
            <a:pPr lvl="1"/>
            <a:r>
              <a:rPr lang="en-US" sz="1800" dirty="0"/>
              <a:t>More heads read your report but same interpretation.</a:t>
            </a:r>
          </a:p>
          <a:p>
            <a:endParaRPr lang="en-US" sz="2200" dirty="0"/>
          </a:p>
          <a:p>
            <a:r>
              <a:rPr lang="en-US" sz="2200" dirty="0"/>
              <a:t>Your client has been breached</a:t>
            </a:r>
          </a:p>
          <a:p>
            <a:pPr lvl="1"/>
            <a:r>
              <a:rPr lang="en-US" sz="1800" dirty="0"/>
              <a:t>Your report is needed to give second opinion for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35317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inside?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Format might vary, but should include:</a:t>
            </a:r>
          </a:p>
          <a:p>
            <a:pPr lvl="1"/>
            <a:r>
              <a:rPr lang="en-US" sz="1800" dirty="0"/>
              <a:t>Executive summary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Scope</a:t>
            </a:r>
          </a:p>
          <a:p>
            <a:pPr lvl="1"/>
            <a:r>
              <a:rPr lang="en-US" sz="1800" dirty="0"/>
              <a:t>Testing perspective (black/gray/white box)</a:t>
            </a:r>
          </a:p>
          <a:p>
            <a:pPr lvl="1"/>
            <a:r>
              <a:rPr lang="en-US" sz="1800" dirty="0"/>
              <a:t>Timeline</a:t>
            </a:r>
          </a:p>
          <a:p>
            <a:pPr lvl="1"/>
            <a:r>
              <a:rPr lang="en-US" sz="1800" dirty="0"/>
              <a:t>Detail of each findings</a:t>
            </a:r>
          </a:p>
          <a:p>
            <a:pPr lvl="1"/>
            <a:r>
              <a:rPr lang="en-US" sz="1800" dirty="0"/>
              <a:t>Conditions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34660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Report?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Make reader </a:t>
            </a:r>
            <a:r>
              <a:rPr lang="en-US" sz="2400" dirty="0">
                <a:solidFill>
                  <a:srgbClr val="FF0000"/>
                </a:solidFill>
              </a:rPr>
              <a:t>understand</a:t>
            </a:r>
            <a:r>
              <a:rPr lang="en-US" sz="2400" dirty="0"/>
              <a:t> what happen with </a:t>
            </a:r>
            <a:r>
              <a:rPr lang="en-US" sz="2400" dirty="0">
                <a:solidFill>
                  <a:srgbClr val="FF0000"/>
                </a:solidFill>
              </a:rPr>
              <a:t>sufficient</a:t>
            </a:r>
            <a:r>
              <a:rPr lang="en-US" sz="2400" dirty="0"/>
              <a:t> information you provide.</a:t>
            </a:r>
          </a:p>
          <a:p>
            <a:pPr lvl="1"/>
            <a:r>
              <a:rPr lang="en-US" sz="2000" dirty="0"/>
              <a:t>When writing a report, try to read your report as technical and non technical people</a:t>
            </a:r>
            <a:r>
              <a:rPr lang="en-US" sz="1600" dirty="0"/>
              <a:t>.</a:t>
            </a:r>
          </a:p>
          <a:p>
            <a:endParaRPr lang="en-US" sz="1800" dirty="0"/>
          </a:p>
          <a:p>
            <a:r>
              <a:rPr lang="en-US" sz="2400" dirty="0"/>
              <a:t>When describing finding, give clear description.</a:t>
            </a:r>
          </a:p>
          <a:p>
            <a:r>
              <a:rPr lang="en-US" sz="2400" dirty="0"/>
              <a:t>Give sample scenario and real-world impact.</a:t>
            </a:r>
          </a:p>
          <a:p>
            <a:r>
              <a:rPr lang="en-US" sz="2400" dirty="0"/>
              <a:t>Concise reproduction steps.</a:t>
            </a:r>
          </a:p>
          <a:p>
            <a:r>
              <a:rPr lang="en-US" sz="2400" dirty="0"/>
              <a:t>Working examples.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35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information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sensitive information won’t fall into the wrong hands.</a:t>
            </a:r>
          </a:p>
          <a:p>
            <a:pPr lvl="1"/>
            <a:r>
              <a:rPr lang="en-US" sz="2000" dirty="0"/>
              <a:t>Address</a:t>
            </a:r>
          </a:p>
          <a:p>
            <a:pPr lvl="1"/>
            <a:r>
              <a:rPr lang="en-US" sz="2000" dirty="0"/>
              <a:t>Credentials</a:t>
            </a:r>
          </a:p>
          <a:p>
            <a:pPr lvl="1"/>
            <a:r>
              <a:rPr lang="en-US" sz="2000" dirty="0"/>
              <a:t>Network maps</a:t>
            </a:r>
          </a:p>
          <a:p>
            <a:pPr lvl="1"/>
            <a:r>
              <a:rPr lang="en-US" sz="2000" dirty="0"/>
              <a:t>Technology used</a:t>
            </a:r>
          </a:p>
          <a:p>
            <a:pPr lvl="1"/>
            <a:r>
              <a:rPr lang="en-US" sz="2000" dirty="0"/>
              <a:t>Security details</a:t>
            </a:r>
          </a:p>
          <a:p>
            <a:pPr lvl="1"/>
            <a:r>
              <a:rPr lang="en-US" sz="2000" dirty="0"/>
              <a:t>Security issues/findings</a:t>
            </a:r>
          </a:p>
          <a:p>
            <a:r>
              <a:rPr lang="en-US" sz="2400" dirty="0"/>
              <a:t>If you have to include them, mask it.</a:t>
            </a:r>
          </a:p>
        </p:txBody>
      </p:sp>
    </p:spTree>
    <p:extLst>
      <p:ext uri="{BB962C8B-B14F-4D97-AF65-F5344CB8AC3E}">
        <p14:creationId xmlns:p14="http://schemas.microsoft.com/office/powerpoint/2010/main" val="91438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551-CDB8-4E08-9D73-B0566084DF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Cyber Fest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62FA8-E238-4E9F-B80E-9E0224840CCF}"/>
              </a:ext>
            </a:extLst>
          </p:cNvPr>
          <p:cNvSpPr txBox="1"/>
          <p:nvPr/>
        </p:nvSpPr>
        <p:spPr>
          <a:xfrm>
            <a:off x="6991350" y="4286766"/>
            <a:ext cx="2862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Good findings need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good explanation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3052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3337</TotalTime>
  <Words>667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WRITING GOOD REPORTS</vt:lpstr>
      <vt:lpstr>Who?</vt:lpstr>
      <vt:lpstr>REPORTING 101</vt:lpstr>
      <vt:lpstr>Reporting</vt:lpstr>
      <vt:lpstr>Why Important?</vt:lpstr>
      <vt:lpstr>What inside?</vt:lpstr>
      <vt:lpstr>What is Good Report?</vt:lpstr>
      <vt:lpstr>Sensitive information</vt:lpstr>
      <vt:lpstr>Findings</vt:lpstr>
      <vt:lpstr>Describing Findings</vt:lpstr>
      <vt:lpstr>Impact</vt:lpstr>
      <vt:lpstr>Screenshots</vt:lpstr>
      <vt:lpstr>Proof of Concept (POC)</vt:lpstr>
      <vt:lpstr>Recommendation</vt:lpstr>
      <vt:lpstr>Measuring the risk</vt:lpstr>
      <vt:lpstr>Sample Report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Berkarir di  Cyber security</dc:title>
  <dc:creator>Satria Ady Pradana</dc:creator>
  <cp:lastModifiedBy>Satria Ady Pradana</cp:lastModifiedBy>
  <cp:revision>39</cp:revision>
  <dcterms:created xsi:type="dcterms:W3CDTF">2021-12-22T10:15:29Z</dcterms:created>
  <dcterms:modified xsi:type="dcterms:W3CDTF">2022-01-15T04:17:24Z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