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5" r:id="rId4"/>
    <p:sldId id="265" r:id="rId5"/>
    <p:sldId id="280" r:id="rId6"/>
    <p:sldId id="285" r:id="rId7"/>
    <p:sldId id="276" r:id="rId8"/>
    <p:sldId id="287" r:id="rId9"/>
    <p:sldId id="284" r:id="rId10"/>
    <p:sldId id="279" r:id="rId11"/>
    <p:sldId id="289" r:id="rId12"/>
    <p:sldId id="286" r:id="rId13"/>
    <p:sldId id="278" r:id="rId14"/>
    <p:sldId id="277" r:id="rId15"/>
    <p:sldId id="291" r:id="rId16"/>
    <p:sldId id="294" r:id="rId17"/>
    <p:sldId id="282" r:id="rId18"/>
    <p:sldId id="295" r:id="rId19"/>
    <p:sldId id="290" r:id="rId20"/>
    <p:sldId id="283" r:id="rId21"/>
    <p:sldId id="297" r:id="rId22"/>
    <p:sldId id="298" r:id="rId23"/>
    <p:sldId id="296" r:id="rId24"/>
    <p:sldId id="299" r:id="rId25"/>
    <p:sldId id="300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06" autoAdjust="0"/>
  </p:normalViewPr>
  <p:slideViewPr>
    <p:cSldViewPr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32071-8B79-448B-B8F9-6EBF7AD820EA}" type="doc">
      <dgm:prSet loTypeId="urn:microsoft.com/office/officeart/2005/8/layout/bList2" loCatId="picture" qsTypeId="urn:microsoft.com/office/officeart/2005/8/quickstyle/simple1" qsCatId="simple" csTypeId="urn:microsoft.com/office/officeart/2005/8/colors/accent1_2" csCatId="accent1" phldr="1"/>
      <dgm:spPr/>
    </dgm:pt>
    <dgm:pt modelId="{5851BA45-C728-475E-BAC1-F241C2527651}">
      <dgm:prSet phldrT="[Text]"/>
      <dgm:spPr/>
      <dgm:t>
        <a:bodyPr/>
        <a:lstStyle/>
        <a:p>
          <a:r>
            <a:rPr lang="en-US" dirty="0"/>
            <a:t>Stored</a:t>
          </a:r>
          <a:endParaRPr lang="id-ID" dirty="0"/>
        </a:p>
      </dgm:t>
    </dgm:pt>
    <dgm:pt modelId="{1169E46E-9814-491F-9273-E51B939ADF46}" type="parTrans" cxnId="{9A19B867-E006-40C5-9207-E34BF3C8587C}">
      <dgm:prSet/>
      <dgm:spPr/>
      <dgm:t>
        <a:bodyPr/>
        <a:lstStyle/>
        <a:p>
          <a:endParaRPr lang="id-ID"/>
        </a:p>
      </dgm:t>
    </dgm:pt>
    <dgm:pt modelId="{420F43E9-F8EF-40B2-816A-6E9ED14D12AB}" type="sibTrans" cxnId="{9A19B867-E006-40C5-9207-E34BF3C8587C}">
      <dgm:prSet/>
      <dgm:spPr/>
      <dgm:t>
        <a:bodyPr/>
        <a:lstStyle/>
        <a:p>
          <a:endParaRPr lang="id-ID"/>
        </a:p>
      </dgm:t>
    </dgm:pt>
    <dgm:pt modelId="{ABF3594A-E0CC-4975-9E9F-7E5A38B378A0}">
      <dgm:prSet phldrT="[Text]"/>
      <dgm:spPr/>
      <dgm:t>
        <a:bodyPr/>
        <a:lstStyle/>
        <a:p>
          <a:r>
            <a:rPr lang="en-US" dirty="0"/>
            <a:t>Processed</a:t>
          </a:r>
          <a:endParaRPr lang="id-ID" dirty="0"/>
        </a:p>
      </dgm:t>
    </dgm:pt>
    <dgm:pt modelId="{F4E72DB8-1974-47DF-884F-2055BF3EE2E5}" type="parTrans" cxnId="{E2E54C70-8C8F-4A83-9001-91180EAC71AC}">
      <dgm:prSet/>
      <dgm:spPr/>
      <dgm:t>
        <a:bodyPr/>
        <a:lstStyle/>
        <a:p>
          <a:endParaRPr lang="id-ID"/>
        </a:p>
      </dgm:t>
    </dgm:pt>
    <dgm:pt modelId="{0B28BDDA-6352-484C-98D8-875AB2D1DB65}" type="sibTrans" cxnId="{E2E54C70-8C8F-4A83-9001-91180EAC71AC}">
      <dgm:prSet/>
      <dgm:spPr/>
      <dgm:t>
        <a:bodyPr/>
        <a:lstStyle/>
        <a:p>
          <a:endParaRPr lang="id-ID"/>
        </a:p>
      </dgm:t>
    </dgm:pt>
    <dgm:pt modelId="{0736DC5A-D36A-4385-9506-85122866240C}">
      <dgm:prSet phldrT="[Text]"/>
      <dgm:spPr/>
      <dgm:t>
        <a:bodyPr/>
        <a:lstStyle/>
        <a:p>
          <a:r>
            <a:rPr lang="en-US" dirty="0"/>
            <a:t>Transmitted</a:t>
          </a:r>
          <a:endParaRPr lang="id-ID" dirty="0"/>
        </a:p>
      </dgm:t>
    </dgm:pt>
    <dgm:pt modelId="{CEBE18A6-D1BE-4E4F-88D8-2D1164D7A5E1}" type="parTrans" cxnId="{3CCC5C56-5C26-4425-A0A2-E9955CD50C8E}">
      <dgm:prSet/>
      <dgm:spPr/>
      <dgm:t>
        <a:bodyPr/>
        <a:lstStyle/>
        <a:p>
          <a:endParaRPr lang="id-ID"/>
        </a:p>
      </dgm:t>
    </dgm:pt>
    <dgm:pt modelId="{5E3FB3F0-9FB3-47ED-9829-4EC61BFBA408}" type="sibTrans" cxnId="{3CCC5C56-5C26-4425-A0A2-E9955CD50C8E}">
      <dgm:prSet/>
      <dgm:spPr/>
      <dgm:t>
        <a:bodyPr/>
        <a:lstStyle/>
        <a:p>
          <a:endParaRPr lang="id-ID"/>
        </a:p>
      </dgm:t>
    </dgm:pt>
    <dgm:pt modelId="{E51F0648-B44C-40C3-919A-B526B8FF61C2}" type="pres">
      <dgm:prSet presAssocID="{0AB32071-8B79-448B-B8F9-6EBF7AD820EA}" presName="diagram" presStyleCnt="0">
        <dgm:presLayoutVars>
          <dgm:dir/>
          <dgm:animLvl val="lvl"/>
          <dgm:resizeHandles val="exact"/>
        </dgm:presLayoutVars>
      </dgm:prSet>
      <dgm:spPr/>
    </dgm:pt>
    <dgm:pt modelId="{684F4C5A-D75B-40F4-9B2C-B157A623B786}" type="pres">
      <dgm:prSet presAssocID="{5851BA45-C728-475E-BAC1-F241C2527651}" presName="compNode" presStyleCnt="0"/>
      <dgm:spPr/>
    </dgm:pt>
    <dgm:pt modelId="{E73A930D-9142-4773-A3A6-802493C71814}" type="pres">
      <dgm:prSet presAssocID="{5851BA45-C728-475E-BAC1-F241C2527651}" presName="childRect" presStyleLbl="bgAcc1" presStyleIdx="0" presStyleCnt="3">
        <dgm:presLayoutVars>
          <dgm:bulletEnabled val="1"/>
        </dgm:presLayoutVars>
      </dgm:prSet>
      <dgm:spPr/>
    </dgm:pt>
    <dgm:pt modelId="{7CB26DA3-5C6E-4AA4-B4FE-A00CBDD9F182}" type="pres">
      <dgm:prSet presAssocID="{5851BA45-C728-475E-BAC1-F241C252765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180D9C5-0681-441F-82F4-A98BD57E7F2A}" type="pres">
      <dgm:prSet presAssocID="{5851BA45-C728-475E-BAC1-F241C2527651}" presName="parentRect" presStyleLbl="alignNode1" presStyleIdx="0" presStyleCnt="3"/>
      <dgm:spPr/>
    </dgm:pt>
    <dgm:pt modelId="{6CC5A897-AA45-4AED-821F-41AF93B25D04}" type="pres">
      <dgm:prSet presAssocID="{5851BA45-C728-475E-BAC1-F241C2527651}" presName="adorn" presStyleLbl="fgAccFollowNode1" presStyleIdx="0" presStyleCnt="3"/>
      <dgm:spPr/>
    </dgm:pt>
    <dgm:pt modelId="{1B10E85F-4309-46D5-B68E-27259429D4F9}" type="pres">
      <dgm:prSet presAssocID="{420F43E9-F8EF-40B2-816A-6E9ED14D12AB}" presName="sibTrans" presStyleLbl="sibTrans2D1" presStyleIdx="0" presStyleCnt="0"/>
      <dgm:spPr/>
    </dgm:pt>
    <dgm:pt modelId="{1D05BBF7-93A3-47B1-9F4E-9B9CE2CAC305}" type="pres">
      <dgm:prSet presAssocID="{ABF3594A-E0CC-4975-9E9F-7E5A38B378A0}" presName="compNode" presStyleCnt="0"/>
      <dgm:spPr/>
    </dgm:pt>
    <dgm:pt modelId="{B3DAA316-DA31-4338-9401-0DD8EE7000FA}" type="pres">
      <dgm:prSet presAssocID="{ABF3594A-E0CC-4975-9E9F-7E5A38B378A0}" presName="childRect" presStyleLbl="bgAcc1" presStyleIdx="1" presStyleCnt="3">
        <dgm:presLayoutVars>
          <dgm:bulletEnabled val="1"/>
        </dgm:presLayoutVars>
      </dgm:prSet>
      <dgm:spPr/>
    </dgm:pt>
    <dgm:pt modelId="{4C4D0BEE-7E28-4767-AAFD-2FAB7750F0AF}" type="pres">
      <dgm:prSet presAssocID="{ABF3594A-E0CC-4975-9E9F-7E5A38B378A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3CB45F7-80CB-4072-B0EC-0607EAA4B291}" type="pres">
      <dgm:prSet presAssocID="{ABF3594A-E0CC-4975-9E9F-7E5A38B378A0}" presName="parentRect" presStyleLbl="alignNode1" presStyleIdx="1" presStyleCnt="3"/>
      <dgm:spPr/>
    </dgm:pt>
    <dgm:pt modelId="{7DA5379D-576B-4232-AAB7-AD95D5F913C7}" type="pres">
      <dgm:prSet presAssocID="{ABF3594A-E0CC-4975-9E9F-7E5A38B378A0}" presName="adorn" presStyleLbl="fgAccFollowNode1" presStyleIdx="1" presStyleCnt="3"/>
      <dgm:spPr/>
    </dgm:pt>
    <dgm:pt modelId="{FF31EAAB-9DA1-44F0-B29C-C0BC67BE30EE}" type="pres">
      <dgm:prSet presAssocID="{0B28BDDA-6352-484C-98D8-875AB2D1DB65}" presName="sibTrans" presStyleLbl="sibTrans2D1" presStyleIdx="0" presStyleCnt="0"/>
      <dgm:spPr/>
    </dgm:pt>
    <dgm:pt modelId="{BE45AB90-6A02-48D7-A022-353B342C0091}" type="pres">
      <dgm:prSet presAssocID="{0736DC5A-D36A-4385-9506-85122866240C}" presName="compNode" presStyleCnt="0"/>
      <dgm:spPr/>
    </dgm:pt>
    <dgm:pt modelId="{39669595-328B-4DAD-9274-EAECEFF730A8}" type="pres">
      <dgm:prSet presAssocID="{0736DC5A-D36A-4385-9506-85122866240C}" presName="childRect" presStyleLbl="bgAcc1" presStyleIdx="2" presStyleCnt="3">
        <dgm:presLayoutVars>
          <dgm:bulletEnabled val="1"/>
        </dgm:presLayoutVars>
      </dgm:prSet>
      <dgm:spPr/>
    </dgm:pt>
    <dgm:pt modelId="{20CE3CD5-0367-4810-9400-A49E25309AAE}" type="pres">
      <dgm:prSet presAssocID="{0736DC5A-D36A-4385-9506-85122866240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A0BB34-E373-4C3D-AFDE-42B4138C47ED}" type="pres">
      <dgm:prSet presAssocID="{0736DC5A-D36A-4385-9506-85122866240C}" presName="parentRect" presStyleLbl="alignNode1" presStyleIdx="2" presStyleCnt="3"/>
      <dgm:spPr/>
    </dgm:pt>
    <dgm:pt modelId="{309B9A57-68CA-406F-AAC6-E1F153F5FEA7}" type="pres">
      <dgm:prSet presAssocID="{0736DC5A-D36A-4385-9506-85122866240C}" presName="adorn" presStyleLbl="fgAccFollowNode1" presStyleIdx="2" presStyleCnt="3"/>
      <dgm:spPr/>
    </dgm:pt>
  </dgm:ptLst>
  <dgm:cxnLst>
    <dgm:cxn modelId="{CD896A17-97FE-4CB8-90EE-8A5047C54B6C}" type="presOf" srcId="{0736DC5A-D36A-4385-9506-85122866240C}" destId="{20CE3CD5-0367-4810-9400-A49E25309AAE}" srcOrd="0" destOrd="0" presId="urn:microsoft.com/office/officeart/2005/8/layout/bList2"/>
    <dgm:cxn modelId="{59FF841B-0212-4674-92AA-A4DB1499393B}" type="presOf" srcId="{0B28BDDA-6352-484C-98D8-875AB2D1DB65}" destId="{FF31EAAB-9DA1-44F0-B29C-C0BC67BE30EE}" srcOrd="0" destOrd="0" presId="urn:microsoft.com/office/officeart/2005/8/layout/bList2"/>
    <dgm:cxn modelId="{2E800D60-81B5-41C6-B38F-81E32A12EA6D}" type="presOf" srcId="{5851BA45-C728-475E-BAC1-F241C2527651}" destId="{2180D9C5-0681-441F-82F4-A98BD57E7F2A}" srcOrd="1" destOrd="0" presId="urn:microsoft.com/office/officeart/2005/8/layout/bList2"/>
    <dgm:cxn modelId="{9A19B867-E006-40C5-9207-E34BF3C8587C}" srcId="{0AB32071-8B79-448B-B8F9-6EBF7AD820EA}" destId="{5851BA45-C728-475E-BAC1-F241C2527651}" srcOrd="0" destOrd="0" parTransId="{1169E46E-9814-491F-9273-E51B939ADF46}" sibTransId="{420F43E9-F8EF-40B2-816A-6E9ED14D12AB}"/>
    <dgm:cxn modelId="{54D0166B-8719-4F3E-95B0-6D76F7A3ED72}" type="presOf" srcId="{420F43E9-F8EF-40B2-816A-6E9ED14D12AB}" destId="{1B10E85F-4309-46D5-B68E-27259429D4F9}" srcOrd="0" destOrd="0" presId="urn:microsoft.com/office/officeart/2005/8/layout/bList2"/>
    <dgm:cxn modelId="{C5C1B66C-D12D-46E4-BBC6-564D3160D5CD}" type="presOf" srcId="{ABF3594A-E0CC-4975-9E9F-7E5A38B378A0}" destId="{A3CB45F7-80CB-4072-B0EC-0607EAA4B291}" srcOrd="1" destOrd="0" presId="urn:microsoft.com/office/officeart/2005/8/layout/bList2"/>
    <dgm:cxn modelId="{E2E54C70-8C8F-4A83-9001-91180EAC71AC}" srcId="{0AB32071-8B79-448B-B8F9-6EBF7AD820EA}" destId="{ABF3594A-E0CC-4975-9E9F-7E5A38B378A0}" srcOrd="1" destOrd="0" parTransId="{F4E72DB8-1974-47DF-884F-2055BF3EE2E5}" sibTransId="{0B28BDDA-6352-484C-98D8-875AB2D1DB65}"/>
    <dgm:cxn modelId="{3CCC5C56-5C26-4425-A0A2-E9955CD50C8E}" srcId="{0AB32071-8B79-448B-B8F9-6EBF7AD820EA}" destId="{0736DC5A-D36A-4385-9506-85122866240C}" srcOrd="2" destOrd="0" parTransId="{CEBE18A6-D1BE-4E4F-88D8-2D1164D7A5E1}" sibTransId="{5E3FB3F0-9FB3-47ED-9829-4EC61BFBA408}"/>
    <dgm:cxn modelId="{02308476-7BD6-43B7-BF64-B78EFDB4D626}" type="presOf" srcId="{0736DC5A-D36A-4385-9506-85122866240C}" destId="{54A0BB34-E373-4C3D-AFDE-42B4138C47ED}" srcOrd="1" destOrd="0" presId="urn:microsoft.com/office/officeart/2005/8/layout/bList2"/>
    <dgm:cxn modelId="{1BDA4FE2-AFCA-460A-985D-0206DFBFFD96}" type="presOf" srcId="{5851BA45-C728-475E-BAC1-F241C2527651}" destId="{7CB26DA3-5C6E-4AA4-B4FE-A00CBDD9F182}" srcOrd="0" destOrd="0" presId="urn:microsoft.com/office/officeart/2005/8/layout/bList2"/>
    <dgm:cxn modelId="{2002D9E8-DA45-4518-93CD-CB99B04EF1FD}" type="presOf" srcId="{ABF3594A-E0CC-4975-9E9F-7E5A38B378A0}" destId="{4C4D0BEE-7E28-4767-AAFD-2FAB7750F0AF}" srcOrd="0" destOrd="0" presId="urn:microsoft.com/office/officeart/2005/8/layout/bList2"/>
    <dgm:cxn modelId="{A7224CFE-A699-4589-BDF8-864E74CD1D19}" type="presOf" srcId="{0AB32071-8B79-448B-B8F9-6EBF7AD820EA}" destId="{E51F0648-B44C-40C3-919A-B526B8FF61C2}" srcOrd="0" destOrd="0" presId="urn:microsoft.com/office/officeart/2005/8/layout/bList2"/>
    <dgm:cxn modelId="{5C5D590B-8558-44F8-B63D-30AD08D7F4B8}" type="presParOf" srcId="{E51F0648-B44C-40C3-919A-B526B8FF61C2}" destId="{684F4C5A-D75B-40F4-9B2C-B157A623B786}" srcOrd="0" destOrd="0" presId="urn:microsoft.com/office/officeart/2005/8/layout/bList2"/>
    <dgm:cxn modelId="{134C9835-6C05-420C-86E2-F42359B06E3A}" type="presParOf" srcId="{684F4C5A-D75B-40F4-9B2C-B157A623B786}" destId="{E73A930D-9142-4773-A3A6-802493C71814}" srcOrd="0" destOrd="0" presId="urn:microsoft.com/office/officeart/2005/8/layout/bList2"/>
    <dgm:cxn modelId="{12B376FE-4EEC-43CF-9BDE-89EBE737FC05}" type="presParOf" srcId="{684F4C5A-D75B-40F4-9B2C-B157A623B786}" destId="{7CB26DA3-5C6E-4AA4-B4FE-A00CBDD9F182}" srcOrd="1" destOrd="0" presId="urn:microsoft.com/office/officeart/2005/8/layout/bList2"/>
    <dgm:cxn modelId="{7CD13C86-ABD1-47FB-BCD2-AB3393417181}" type="presParOf" srcId="{684F4C5A-D75B-40F4-9B2C-B157A623B786}" destId="{2180D9C5-0681-441F-82F4-A98BD57E7F2A}" srcOrd="2" destOrd="0" presId="urn:microsoft.com/office/officeart/2005/8/layout/bList2"/>
    <dgm:cxn modelId="{F646C367-79D7-41EE-AC7E-1F02DF694209}" type="presParOf" srcId="{684F4C5A-D75B-40F4-9B2C-B157A623B786}" destId="{6CC5A897-AA45-4AED-821F-41AF93B25D04}" srcOrd="3" destOrd="0" presId="urn:microsoft.com/office/officeart/2005/8/layout/bList2"/>
    <dgm:cxn modelId="{5A6D304E-42CF-473D-931D-7E32BF3A95AC}" type="presParOf" srcId="{E51F0648-B44C-40C3-919A-B526B8FF61C2}" destId="{1B10E85F-4309-46D5-B68E-27259429D4F9}" srcOrd="1" destOrd="0" presId="urn:microsoft.com/office/officeart/2005/8/layout/bList2"/>
    <dgm:cxn modelId="{831F22C3-F91A-43F5-8A99-F5701812AB42}" type="presParOf" srcId="{E51F0648-B44C-40C3-919A-B526B8FF61C2}" destId="{1D05BBF7-93A3-47B1-9F4E-9B9CE2CAC305}" srcOrd="2" destOrd="0" presId="urn:microsoft.com/office/officeart/2005/8/layout/bList2"/>
    <dgm:cxn modelId="{5057FBED-44B9-468C-86D0-B03A3F1D1828}" type="presParOf" srcId="{1D05BBF7-93A3-47B1-9F4E-9B9CE2CAC305}" destId="{B3DAA316-DA31-4338-9401-0DD8EE7000FA}" srcOrd="0" destOrd="0" presId="urn:microsoft.com/office/officeart/2005/8/layout/bList2"/>
    <dgm:cxn modelId="{B80DAED1-A1E1-4F6A-B53C-50927FC4EB3F}" type="presParOf" srcId="{1D05BBF7-93A3-47B1-9F4E-9B9CE2CAC305}" destId="{4C4D0BEE-7E28-4767-AAFD-2FAB7750F0AF}" srcOrd="1" destOrd="0" presId="urn:microsoft.com/office/officeart/2005/8/layout/bList2"/>
    <dgm:cxn modelId="{20C26AB4-0032-4CC2-ACB7-E4C03F1CA9F0}" type="presParOf" srcId="{1D05BBF7-93A3-47B1-9F4E-9B9CE2CAC305}" destId="{A3CB45F7-80CB-4072-B0EC-0607EAA4B291}" srcOrd="2" destOrd="0" presId="urn:microsoft.com/office/officeart/2005/8/layout/bList2"/>
    <dgm:cxn modelId="{B303110B-4219-4E2A-8412-D378179A8F47}" type="presParOf" srcId="{1D05BBF7-93A3-47B1-9F4E-9B9CE2CAC305}" destId="{7DA5379D-576B-4232-AAB7-AD95D5F913C7}" srcOrd="3" destOrd="0" presId="urn:microsoft.com/office/officeart/2005/8/layout/bList2"/>
    <dgm:cxn modelId="{1D8F00D1-5529-4013-B699-A270BE96B7D2}" type="presParOf" srcId="{E51F0648-B44C-40C3-919A-B526B8FF61C2}" destId="{FF31EAAB-9DA1-44F0-B29C-C0BC67BE30EE}" srcOrd="3" destOrd="0" presId="urn:microsoft.com/office/officeart/2005/8/layout/bList2"/>
    <dgm:cxn modelId="{537C3CA9-3522-4718-9620-0BCB4CDAF470}" type="presParOf" srcId="{E51F0648-B44C-40C3-919A-B526B8FF61C2}" destId="{BE45AB90-6A02-48D7-A022-353B342C0091}" srcOrd="4" destOrd="0" presId="urn:microsoft.com/office/officeart/2005/8/layout/bList2"/>
    <dgm:cxn modelId="{D958F053-3108-4FFF-B62B-0C426CE04C65}" type="presParOf" srcId="{BE45AB90-6A02-48D7-A022-353B342C0091}" destId="{39669595-328B-4DAD-9274-EAECEFF730A8}" srcOrd="0" destOrd="0" presId="urn:microsoft.com/office/officeart/2005/8/layout/bList2"/>
    <dgm:cxn modelId="{050B7996-0653-4F43-AEAC-E31F4DFB1F94}" type="presParOf" srcId="{BE45AB90-6A02-48D7-A022-353B342C0091}" destId="{20CE3CD5-0367-4810-9400-A49E25309AAE}" srcOrd="1" destOrd="0" presId="urn:microsoft.com/office/officeart/2005/8/layout/bList2"/>
    <dgm:cxn modelId="{014388EC-7B0C-4865-B935-4A3C8BC2AA07}" type="presParOf" srcId="{BE45AB90-6A02-48D7-A022-353B342C0091}" destId="{54A0BB34-E373-4C3D-AFDE-42B4138C47ED}" srcOrd="2" destOrd="0" presId="urn:microsoft.com/office/officeart/2005/8/layout/bList2"/>
    <dgm:cxn modelId="{A2FDEE68-550D-4787-BB1F-5AA4ED7C8CF2}" type="presParOf" srcId="{BE45AB90-6A02-48D7-A022-353B342C0091}" destId="{309B9A57-68CA-406F-AAC6-E1F153F5FEA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A930D-9142-4773-A3A6-802493C71814}">
      <dsp:nvSpPr>
        <dsp:cNvPr id="0" name=""/>
        <dsp:cNvSpPr/>
      </dsp:nvSpPr>
      <dsp:spPr>
        <a:xfrm>
          <a:off x="5492" y="1347671"/>
          <a:ext cx="2372110" cy="17707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0D9C5-0681-441F-82F4-A98BD57E7F2A}">
      <dsp:nvSpPr>
        <dsp:cNvPr id="0" name=""/>
        <dsp:cNvSpPr/>
      </dsp:nvSpPr>
      <dsp:spPr>
        <a:xfrm>
          <a:off x="5492" y="3118401"/>
          <a:ext cx="2372110" cy="76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Stored</a:t>
          </a:r>
          <a:endParaRPr lang="id-ID" sz="2300" kern="1200" dirty="0"/>
        </a:p>
      </dsp:txBody>
      <dsp:txXfrm>
        <a:off x="5492" y="3118401"/>
        <a:ext cx="1670500" cy="761413"/>
      </dsp:txXfrm>
    </dsp:sp>
    <dsp:sp modelId="{6CC5A897-AA45-4AED-821F-41AF93B25D04}">
      <dsp:nvSpPr>
        <dsp:cNvPr id="0" name=""/>
        <dsp:cNvSpPr/>
      </dsp:nvSpPr>
      <dsp:spPr>
        <a:xfrm>
          <a:off x="1743095" y="3239345"/>
          <a:ext cx="830238" cy="83023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AA316-DA31-4338-9401-0DD8EE7000FA}">
      <dsp:nvSpPr>
        <dsp:cNvPr id="0" name=""/>
        <dsp:cNvSpPr/>
      </dsp:nvSpPr>
      <dsp:spPr>
        <a:xfrm>
          <a:off x="2779020" y="1347671"/>
          <a:ext cx="2372110" cy="17707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B45F7-80CB-4072-B0EC-0607EAA4B291}">
      <dsp:nvSpPr>
        <dsp:cNvPr id="0" name=""/>
        <dsp:cNvSpPr/>
      </dsp:nvSpPr>
      <dsp:spPr>
        <a:xfrm>
          <a:off x="2779020" y="3118401"/>
          <a:ext cx="2372110" cy="76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Processed</a:t>
          </a:r>
          <a:endParaRPr lang="id-ID" sz="2300" kern="1200" dirty="0"/>
        </a:p>
      </dsp:txBody>
      <dsp:txXfrm>
        <a:off x="2779020" y="3118401"/>
        <a:ext cx="1670500" cy="761413"/>
      </dsp:txXfrm>
    </dsp:sp>
    <dsp:sp modelId="{7DA5379D-576B-4232-AAB7-AD95D5F913C7}">
      <dsp:nvSpPr>
        <dsp:cNvPr id="0" name=""/>
        <dsp:cNvSpPr/>
      </dsp:nvSpPr>
      <dsp:spPr>
        <a:xfrm>
          <a:off x="4516623" y="3239345"/>
          <a:ext cx="830238" cy="83023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69595-328B-4DAD-9274-EAECEFF730A8}">
      <dsp:nvSpPr>
        <dsp:cNvPr id="0" name=""/>
        <dsp:cNvSpPr/>
      </dsp:nvSpPr>
      <dsp:spPr>
        <a:xfrm>
          <a:off x="5552548" y="1347671"/>
          <a:ext cx="2372110" cy="17707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0BB34-E373-4C3D-AFDE-42B4138C47ED}">
      <dsp:nvSpPr>
        <dsp:cNvPr id="0" name=""/>
        <dsp:cNvSpPr/>
      </dsp:nvSpPr>
      <dsp:spPr>
        <a:xfrm>
          <a:off x="5552548" y="3118401"/>
          <a:ext cx="2372110" cy="76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Transmitted</a:t>
          </a:r>
          <a:endParaRPr lang="id-ID" sz="2300" kern="1200" dirty="0"/>
        </a:p>
      </dsp:txBody>
      <dsp:txXfrm>
        <a:off x="5552548" y="3118401"/>
        <a:ext cx="1670500" cy="761413"/>
      </dsp:txXfrm>
    </dsp:sp>
    <dsp:sp modelId="{309B9A57-68CA-406F-AAC6-E1F153F5FEA7}">
      <dsp:nvSpPr>
        <dsp:cNvPr id="0" name=""/>
        <dsp:cNvSpPr/>
      </dsp:nvSpPr>
      <dsp:spPr>
        <a:xfrm>
          <a:off x="7290152" y="3239345"/>
          <a:ext cx="830238" cy="830238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2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Dulu</a:t>
            </a:r>
            <a:r>
              <a:rPr lang="en-US" dirty="0"/>
              <a:t> monolithic </a:t>
            </a:r>
            <a:r>
              <a:rPr lang="en-US" dirty="0" err="1"/>
              <a:t>sekarang</a:t>
            </a:r>
            <a:r>
              <a:rPr lang="en-US" dirty="0"/>
              <a:t> network based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89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 </a:t>
            </a:r>
            <a:r>
              <a:rPr lang="en-US" dirty="0" err="1"/>
              <a:t>kompleks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79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323" y="1360351"/>
            <a:ext cx="7741184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5999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5999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5999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5999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5999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5999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5999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5999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5999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4438" y="6199951"/>
            <a:ext cx="169156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9936578" y="5638801"/>
            <a:ext cx="169156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767237" y="4597555"/>
            <a:ext cx="101174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566387" y="6577875"/>
            <a:ext cx="169156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3961935" y="633401"/>
            <a:ext cx="169156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772645" y="3373479"/>
            <a:ext cx="169156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415682" y="791519"/>
            <a:ext cx="169156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834878" y="1339872"/>
            <a:ext cx="338312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0803186" y="4963101"/>
            <a:ext cx="253534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1735543" y="5654658"/>
            <a:ext cx="253534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61678" y="1990891"/>
            <a:ext cx="101174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316796" y="271323"/>
            <a:ext cx="338312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28611" y="2504486"/>
            <a:ext cx="101174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5693962" y="474826"/>
            <a:ext cx="101174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0302934" y="6127439"/>
            <a:ext cx="338312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9827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7" y="0"/>
            <a:ext cx="12172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19978" y="2501400"/>
            <a:ext cx="8948869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599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599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599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599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599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599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599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599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599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4789953" y="1074285"/>
            <a:ext cx="260892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5999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8161" y="871980"/>
            <a:ext cx="591046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4971" y="269685"/>
            <a:ext cx="609441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0451" y="753126"/>
            <a:ext cx="126767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71848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47927" y="410827"/>
            <a:ext cx="10092971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47927" y="1682267"/>
            <a:ext cx="10092971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34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04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3/24/2018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7927" y="410827"/>
            <a:ext cx="10092971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7927" y="1682267"/>
            <a:ext cx="10092971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5201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749278" cy="2514601"/>
          </a:xfrm>
        </p:spPr>
        <p:txBody>
          <a:bodyPr>
            <a:normAutofit/>
          </a:bodyPr>
          <a:lstStyle/>
          <a:p>
            <a:r>
              <a:rPr lang="en-US" dirty="0"/>
              <a:t>Practical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1" y="3284984"/>
            <a:ext cx="5029201" cy="1397000"/>
          </a:xfrm>
        </p:spPr>
        <p:txBody>
          <a:bodyPr>
            <a:noAutofit/>
          </a:bodyPr>
          <a:lstStyle/>
          <a:p>
            <a:r>
              <a:rPr lang="en-US" sz="4800" dirty="0"/>
              <a:t>Modern-Day Software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5C84-7DF9-4190-8DC9-4BEDE164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4" y="2492896"/>
            <a:ext cx="8686801" cy="1066800"/>
          </a:xfrm>
        </p:spPr>
        <p:txBody>
          <a:bodyPr/>
          <a:lstStyle/>
          <a:p>
            <a:r>
              <a:rPr lang="en-US" dirty="0"/>
              <a:t>But more complex means </a:t>
            </a:r>
            <a:br>
              <a:rPr lang="en-US" dirty="0"/>
            </a:br>
            <a:r>
              <a:rPr lang="en-US" dirty="0"/>
              <a:t>More attack vectors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29C7A-44EF-471D-BD34-91751869D47B}"/>
              </a:ext>
            </a:extLst>
          </p:cNvPr>
          <p:cNvSpPr txBox="1"/>
          <p:nvPr/>
        </p:nvSpPr>
        <p:spPr>
          <a:xfrm>
            <a:off x="6814492" y="5157192"/>
            <a:ext cx="383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like it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9010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F559F4D-F8A7-4AD4-A1BC-CA41055F4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060162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10522AC-A52D-4A23-A4FF-1D331B087E43}"/>
              </a:ext>
            </a:extLst>
          </p:cNvPr>
          <p:cNvSpPr txBox="1">
            <a:spLocks/>
          </p:cNvSpPr>
          <p:nvPr/>
        </p:nvSpPr>
        <p:spPr>
          <a:xfrm>
            <a:off x="693812" y="476672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 just care about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55356-B3C5-4238-9C0D-7CC471EB2C00}"/>
              </a:ext>
            </a:extLst>
          </p:cNvPr>
          <p:cNvSpPr txBox="1"/>
          <p:nvPr/>
        </p:nvSpPr>
        <p:spPr>
          <a:xfrm>
            <a:off x="7102524" y="5589240"/>
            <a:ext cx="383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you should too …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532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9498-6D05-48BF-A840-0EC92ED4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Assumptions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1305-9CF0-4576-B1DF-478E6C57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applied only to web application or web service</a:t>
            </a:r>
          </a:p>
          <a:p>
            <a:r>
              <a:rPr lang="en-US" dirty="0"/>
              <a:t>HTTPS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014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0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CB1286E-AD42-4A85-9826-E3FEB11A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81" y="188640"/>
            <a:ext cx="4741168" cy="2607568"/>
          </a:xfrm>
        </p:spPr>
        <p:txBody>
          <a:bodyPr>
            <a:normAutofit/>
          </a:bodyPr>
          <a:lstStyle/>
          <a:p>
            <a:r>
              <a:rPr lang="en-US" sz="6400" dirty="0"/>
              <a:t>IDOR</a:t>
            </a:r>
            <a:endParaRPr lang="id-ID" sz="6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FC9FE-49D2-4875-9A2C-C97F8C799AAE}"/>
              </a:ext>
            </a:extLst>
          </p:cNvPr>
          <p:cNvSpPr txBox="1"/>
          <p:nvPr/>
        </p:nvSpPr>
        <p:spPr>
          <a:xfrm>
            <a:off x="904156" y="314096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Insecure Direct Object Reference</a:t>
            </a:r>
            <a:endParaRPr lang="id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0B200-C480-4161-9A8B-1D79C039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149" y="1340136"/>
            <a:ext cx="4762500" cy="4762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AD9601-0D60-4D87-B1AE-35B6E23A13F0}"/>
              </a:ext>
            </a:extLst>
          </p:cNvPr>
          <p:cNvSpPr txBox="1"/>
          <p:nvPr/>
        </p:nvSpPr>
        <p:spPr>
          <a:xfrm>
            <a:off x="0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Attack on Code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CD0F36-19AB-46D0-877B-C9849B6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Instance: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EA69A-3D04-4F4D-B864-42D0CA5E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Unauthorized access to (restricted) resource.</a:t>
            </a:r>
          </a:p>
          <a:p>
            <a:r>
              <a:rPr lang="en-US" dirty="0"/>
              <a:t>Access / modification to resource owned by other account.</a:t>
            </a:r>
          </a:p>
          <a:p>
            <a:r>
              <a:rPr lang="en-US" dirty="0"/>
              <a:t>It’s purely logic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To mitigation:</a:t>
            </a:r>
          </a:p>
          <a:p>
            <a:r>
              <a:rPr lang="en-US" dirty="0"/>
              <a:t>Check for authorization.</a:t>
            </a:r>
          </a:p>
          <a:p>
            <a:r>
              <a:rPr lang="en-US" dirty="0"/>
              <a:t>Check the ownership.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9591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C0507-D29E-4F43-9A05-79935884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1255023"/>
            <a:ext cx="3168352" cy="434795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B1286E-AD42-4A85-9826-E3FEB11A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81" y="188640"/>
            <a:ext cx="4741168" cy="2607568"/>
          </a:xfrm>
        </p:spPr>
        <p:txBody>
          <a:bodyPr>
            <a:normAutofit/>
          </a:bodyPr>
          <a:lstStyle/>
          <a:p>
            <a:r>
              <a:rPr lang="en-US" sz="6400" dirty="0"/>
              <a:t>Injection</a:t>
            </a:r>
            <a:endParaRPr lang="id-ID" sz="6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5963C-3E96-43F5-938F-10D22E4F6591}"/>
              </a:ext>
            </a:extLst>
          </p:cNvPr>
          <p:cNvSpPr txBox="1"/>
          <p:nvPr/>
        </p:nvSpPr>
        <p:spPr>
          <a:xfrm>
            <a:off x="1032900" y="3136611"/>
            <a:ext cx="383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SQL</a:t>
            </a:r>
            <a:endParaRPr lang="id-ID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07A48-7B30-45B6-A588-4996F46C1DB8}"/>
              </a:ext>
            </a:extLst>
          </p:cNvPr>
          <p:cNvSpPr txBox="1"/>
          <p:nvPr/>
        </p:nvSpPr>
        <p:spPr>
          <a:xfrm>
            <a:off x="4294212" y="3136611"/>
            <a:ext cx="383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LDAP</a:t>
            </a:r>
            <a:endParaRPr lang="id-ID" sz="4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067CF-7D50-4AEE-BBC2-B7307F445937}"/>
              </a:ext>
            </a:extLst>
          </p:cNvPr>
          <p:cNvSpPr txBox="1"/>
          <p:nvPr/>
        </p:nvSpPr>
        <p:spPr>
          <a:xfrm>
            <a:off x="2061965" y="3984845"/>
            <a:ext cx="383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XML</a:t>
            </a:r>
            <a:endParaRPr lang="id-ID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0FB14-BFD4-482C-AF2A-D6BCBA32F69A}"/>
              </a:ext>
            </a:extLst>
          </p:cNvPr>
          <p:cNvSpPr txBox="1"/>
          <p:nvPr/>
        </p:nvSpPr>
        <p:spPr>
          <a:xfrm>
            <a:off x="3430116" y="4215677"/>
            <a:ext cx="383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JavaScript</a:t>
            </a:r>
            <a:endParaRPr lang="id-ID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FC9FE-49D2-4875-9A2C-C97F8C799AAE}"/>
              </a:ext>
            </a:extLst>
          </p:cNvPr>
          <p:cNvSpPr txBox="1"/>
          <p:nvPr/>
        </p:nvSpPr>
        <p:spPr>
          <a:xfrm>
            <a:off x="1924596" y="5053523"/>
            <a:ext cx="383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Commands</a:t>
            </a:r>
            <a:endParaRPr lang="id-ID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4E46F-78BC-4433-8B6B-A9ED2814A359}"/>
              </a:ext>
            </a:extLst>
          </p:cNvPr>
          <p:cNvSpPr txBox="1"/>
          <p:nvPr/>
        </p:nvSpPr>
        <p:spPr>
          <a:xfrm>
            <a:off x="0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Attack on Code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1BD414-2AB7-47B9-9FA3-867EE4D6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Instance: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CDB3-256E-4C7B-95E7-47A094C3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data from databases (user, transactions)</a:t>
            </a:r>
          </a:p>
          <a:p>
            <a:r>
              <a:rPr lang="en-US" dirty="0"/>
              <a:t>In some cases: write file to system</a:t>
            </a:r>
          </a:p>
          <a:p>
            <a:r>
              <a:rPr lang="en-US" dirty="0"/>
              <a:t>Execute arbitrary command (OS, programming language).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Mitigation:</a:t>
            </a:r>
          </a:p>
          <a:p>
            <a:r>
              <a:rPr lang="en-US" dirty="0"/>
              <a:t>Filter any character that makes up query.</a:t>
            </a:r>
          </a:p>
          <a:p>
            <a:r>
              <a:rPr lang="en-US" dirty="0"/>
              <a:t>Filter some syntaxes that appear in input.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701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AA4B-BFB2-4EC3-9EC5-34B1339B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980" y="2204864"/>
            <a:ext cx="8686801" cy="1066800"/>
          </a:xfrm>
        </p:spPr>
        <p:txBody>
          <a:bodyPr/>
          <a:lstStyle/>
          <a:p>
            <a:r>
              <a:rPr lang="en-US" dirty="0"/>
              <a:t>Never (Blindly) Trust Any Inputs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7FD4F-74D4-47D4-BB29-8CF2C5A1BCDA}"/>
              </a:ext>
            </a:extLst>
          </p:cNvPr>
          <p:cNvSpPr txBox="1"/>
          <p:nvPr/>
        </p:nvSpPr>
        <p:spPr>
          <a:xfrm>
            <a:off x="5086300" y="5157192"/>
            <a:ext cx="4768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That’s Old Words</a:t>
            </a:r>
          </a:p>
          <a:p>
            <a:r>
              <a:rPr lang="en-US" sz="2400" dirty="0"/>
              <a:t>Show me some interesting things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327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76B7-0E2A-4F5C-AB0E-CB4E9D4D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4424-A22B-407C-BC99-2A2CAA67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Injection</a:t>
            </a:r>
          </a:p>
          <a:p>
            <a:r>
              <a:rPr lang="en-US" dirty="0"/>
              <a:t>Server-Side Template Injection in Flask</a:t>
            </a:r>
          </a:p>
        </p:txBody>
      </p:sp>
    </p:spTree>
    <p:extLst>
      <p:ext uri="{BB962C8B-B14F-4D97-AF65-F5344CB8AC3E}">
        <p14:creationId xmlns:p14="http://schemas.microsoft.com/office/powerpoint/2010/main" val="203643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893C5-93E1-4544-9D0A-31BE5357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85" y="2723866"/>
            <a:ext cx="2334219" cy="2334219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7387822" y="3416029"/>
            <a:ext cx="1820226" cy="1820226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02" tIns="91402" rIns="91402" bIns="91402" anchor="ctr" anchorCtr="0">
            <a:noAutofit/>
          </a:bodyPr>
          <a:lstStyle/>
          <a:p>
            <a:pPr defTabSz="914171"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3160677" y="587866"/>
            <a:ext cx="5640631" cy="1546097"/>
          </a:xfrm>
          <a:prstGeom prst="rect">
            <a:avLst/>
          </a:prstGeom>
        </p:spPr>
        <p:txBody>
          <a:bodyPr wrap="square" lIns="91402" tIns="91402" rIns="91402" bIns="91402" anchor="b" anchorCtr="0">
            <a:noAutofit/>
          </a:bodyPr>
          <a:lstStyle/>
          <a:p>
            <a:r>
              <a:rPr lang="en" sz="5999" b="1" dirty="0"/>
              <a:t>H</a:t>
            </a:r>
            <a:r>
              <a:rPr lang="id-ID" sz="5999" b="1" dirty="0"/>
              <a:t>i</a:t>
            </a:r>
            <a:r>
              <a:rPr lang="en" sz="5999" b="1" dirty="0"/>
              <a:t>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3160677" y="1882153"/>
            <a:ext cx="5640631" cy="1046128"/>
          </a:xfrm>
          <a:prstGeom prst="rect">
            <a:avLst/>
          </a:prstGeom>
        </p:spPr>
        <p:txBody>
          <a:bodyPr wrap="square" lIns="91402" tIns="91402" rIns="91402" bIns="91402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99" b="1" dirty="0"/>
              <a:t>I am </a:t>
            </a:r>
            <a:r>
              <a:rPr lang="id-ID" sz="3599" b="1" dirty="0"/>
              <a:t>Satria </a:t>
            </a:r>
            <a:r>
              <a:rPr lang="id-ID" sz="3599" b="1" dirty="0">
                <a:solidFill>
                  <a:srgbClr val="00B0F0"/>
                </a:solidFill>
              </a:rPr>
              <a:t>Ady</a:t>
            </a:r>
            <a:r>
              <a:rPr lang="id-ID" sz="3599" b="1" dirty="0"/>
              <a:t> Pradana</a:t>
            </a:r>
            <a:endParaRPr lang="en" sz="3599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3160677" y="2981191"/>
            <a:ext cx="3452401" cy="3281145"/>
          </a:xfrm>
          <a:prstGeom prst="rect">
            <a:avLst/>
          </a:prstGeom>
        </p:spPr>
        <p:txBody>
          <a:bodyPr wrap="square" lIns="91402" tIns="91402" rIns="91402" bIns="91402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99" dirty="0"/>
              <a:t>Community Leader </a:t>
            </a:r>
          </a:p>
          <a:p>
            <a:pPr>
              <a:spcBef>
                <a:spcPts val="0"/>
              </a:spcBef>
              <a:buNone/>
            </a:pPr>
            <a:r>
              <a:rPr lang="en-US" sz="2599" dirty="0">
                <a:solidFill>
                  <a:srgbClr val="00B0F0"/>
                </a:solidFill>
              </a:rPr>
              <a:t>of</a:t>
            </a:r>
            <a:endParaRPr lang="id-ID" sz="2599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599" b="1" dirty="0"/>
              <a:t>Reversing.ID</a:t>
            </a:r>
            <a:endParaRPr lang="id-ID" sz="2599" b="1" dirty="0"/>
          </a:p>
        </p:txBody>
      </p:sp>
      <p:cxnSp>
        <p:nvCxnSpPr>
          <p:cNvPr id="79" name="Shape 79"/>
          <p:cNvCxnSpPr/>
          <p:nvPr/>
        </p:nvCxnSpPr>
        <p:spPr>
          <a:xfrm>
            <a:off x="8460870" y="5244353"/>
            <a:ext cx="145762" cy="56745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8941483" y="4969690"/>
            <a:ext cx="289425" cy="396197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9157840" y="4668953"/>
            <a:ext cx="802291" cy="2594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C9461D-1061-49E5-A787-1C389E3D0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619" y="5137087"/>
            <a:ext cx="410429" cy="410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2C9A-11F3-43DF-931C-B0932B949237}"/>
              </a:ext>
            </a:extLst>
          </p:cNvPr>
          <p:cNvSpPr txBox="1"/>
          <p:nvPr/>
        </p:nvSpPr>
        <p:spPr>
          <a:xfrm>
            <a:off x="7701050" y="518380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1">
              <a:defRPr/>
            </a:pPr>
            <a:r>
              <a:rPr lang="id-ID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xathrya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7C96-8350-4218-8A84-298D109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618" y="5632939"/>
            <a:ext cx="446206" cy="4462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F6A91-2121-4AEC-92EB-40EA2CB87828}"/>
              </a:ext>
            </a:extLst>
          </p:cNvPr>
          <p:cNvSpPr txBox="1"/>
          <p:nvPr/>
        </p:nvSpPr>
        <p:spPr>
          <a:xfrm>
            <a:off x="7701050" y="5685115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1">
              <a:defRPr/>
            </a:pPr>
            <a:r>
              <a:rPr lang="id-ID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@xathrya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851EB-4A1A-422A-B781-F7D39211C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887" y="5956258"/>
            <a:ext cx="818599" cy="818599"/>
          </a:xfrm>
          <a:prstGeom prst="rect">
            <a:avLst/>
          </a:prstGeom>
        </p:spPr>
      </p:pic>
      <p:sp>
        <p:nvSpPr>
          <p:cNvPr id="19" name="Shape 61">
            <a:extLst>
              <a:ext uri="{FF2B5EF4-FFF2-40B4-BE49-F238E27FC236}">
                <a16:creationId xmlns:a16="http://schemas.microsoft.com/office/drawing/2014/main" id="{77C25836-0E5A-4430-B12B-519D11638BD7}"/>
              </a:ext>
            </a:extLst>
          </p:cNvPr>
          <p:cNvSpPr txBox="1">
            <a:spLocks/>
          </p:cNvSpPr>
          <p:nvPr/>
        </p:nvSpPr>
        <p:spPr>
          <a:xfrm>
            <a:off x="2475485" y="6084059"/>
            <a:ext cx="6372508" cy="1546097"/>
          </a:xfrm>
          <a:prstGeom prst="rect">
            <a:avLst/>
          </a:prstGeom>
          <a:noFill/>
          <a:ln>
            <a:noFill/>
          </a:ln>
        </p:spPr>
        <p:txBody>
          <a:bodyPr wrap="square" lIns="91402" tIns="91402" rIns="91402" bIns="9140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defTabSz="914171">
              <a:defRPr/>
            </a:pPr>
            <a:r>
              <a:rPr lang="id-ID" sz="1800" kern="0" dirty="0"/>
              <a:t>Reversing.ID</a:t>
            </a:r>
          </a:p>
          <a:p>
            <a:pPr defTabSz="914171">
              <a:defRPr/>
            </a:pPr>
            <a:r>
              <a:rPr lang="en-US" sz="800" kern="0" dirty="0"/>
              <a:t>Revealing the Truth through Breaking Things</a:t>
            </a:r>
            <a:endParaRPr lang="en" sz="800" kern="0" dirty="0"/>
          </a:p>
        </p:txBody>
      </p:sp>
    </p:spTree>
    <p:extLst>
      <p:ext uri="{BB962C8B-B14F-4D97-AF65-F5344CB8AC3E}">
        <p14:creationId xmlns:p14="http://schemas.microsoft.com/office/powerpoint/2010/main" val="238797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CB1286E-AD42-4A85-9826-E3FEB11A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80" y="188640"/>
            <a:ext cx="8695927" cy="3384376"/>
          </a:xfrm>
        </p:spPr>
        <p:txBody>
          <a:bodyPr>
            <a:normAutofit/>
          </a:bodyPr>
          <a:lstStyle/>
          <a:p>
            <a:r>
              <a:rPr lang="en-US" sz="6400" dirty="0"/>
              <a:t>Forgotten Artefact</a:t>
            </a:r>
            <a:endParaRPr lang="id-ID" sz="6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4E46F-78BC-4433-8B6B-A9ED2814A359}"/>
              </a:ext>
            </a:extLst>
          </p:cNvPr>
          <p:cNvSpPr txBox="1"/>
          <p:nvPr/>
        </p:nvSpPr>
        <p:spPr>
          <a:xfrm>
            <a:off x="0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Attack on Deployment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DC9557-6219-484E-B360-7025F487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Instance: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B6919-26BA-415F-901A-DFA6D74E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files </a:t>
            </a:r>
            <a:br>
              <a:rPr lang="en-US" dirty="0"/>
            </a:br>
            <a:r>
              <a:rPr lang="en-US" dirty="0"/>
              <a:t>(and mostly has access notes about password and stuffs)</a:t>
            </a:r>
          </a:p>
          <a:p>
            <a:r>
              <a:rPr lang="en-US" dirty="0"/>
              <a:t>The code versioning directory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Mitigation:</a:t>
            </a:r>
          </a:p>
          <a:p>
            <a:r>
              <a:rPr lang="en-US" dirty="0"/>
              <a:t>Cleanse the development related files in production area.</a:t>
            </a:r>
          </a:p>
          <a:p>
            <a:r>
              <a:rPr lang="en-US" dirty="0"/>
              <a:t>Remove the .git folder (whatever code versioning).</a:t>
            </a:r>
          </a:p>
          <a:p>
            <a:r>
              <a:rPr lang="en-US" dirty="0"/>
              <a:t>No storing sensitive data in plaintext</a:t>
            </a:r>
          </a:p>
        </p:txBody>
      </p:sp>
    </p:spTree>
    <p:extLst>
      <p:ext uri="{BB962C8B-B14F-4D97-AF65-F5344CB8AC3E}">
        <p14:creationId xmlns:p14="http://schemas.microsoft.com/office/powerpoint/2010/main" val="199628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CB1286E-AD42-4A85-9826-E3FEB11A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80" y="188640"/>
            <a:ext cx="6895727" cy="2952328"/>
          </a:xfrm>
        </p:spPr>
        <p:txBody>
          <a:bodyPr>
            <a:normAutofit/>
          </a:bodyPr>
          <a:lstStyle/>
          <a:p>
            <a:r>
              <a:rPr lang="en-US" sz="6400" dirty="0" err="1"/>
              <a:t>Unobfuscated</a:t>
            </a:r>
            <a:r>
              <a:rPr lang="en-US" sz="6400" dirty="0"/>
              <a:t> </a:t>
            </a:r>
            <a:br>
              <a:rPr lang="en-US" sz="6400" dirty="0"/>
            </a:br>
            <a:r>
              <a:rPr lang="en-US" sz="6400" dirty="0"/>
              <a:t>Binary</a:t>
            </a:r>
            <a:endParaRPr lang="id-ID" sz="6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4E46F-78BC-4433-8B6B-A9ED2814A359}"/>
              </a:ext>
            </a:extLst>
          </p:cNvPr>
          <p:cNvSpPr txBox="1"/>
          <p:nvPr/>
        </p:nvSpPr>
        <p:spPr>
          <a:xfrm>
            <a:off x="0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Attack on Binary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F1298F-F037-4E37-941D-E0A7A5C7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Instance: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7AED-D99E-4E65-A0D0-39DE03DB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 the all the logic / flows in applications</a:t>
            </a:r>
          </a:p>
          <a:p>
            <a:r>
              <a:rPr lang="en-US" dirty="0"/>
              <a:t>Manipulate (easier)</a:t>
            </a:r>
          </a:p>
          <a:p>
            <a:r>
              <a:rPr lang="en-US" dirty="0"/>
              <a:t>Recover tokens, algorithm, anything </a:t>
            </a:r>
            <a:r>
              <a:rPr lang="en-US"/>
              <a:t>you conceal.</a:t>
            </a:r>
            <a:endParaRPr lang="en-US" dirty="0"/>
          </a:p>
          <a:p>
            <a:r>
              <a:rPr lang="en-US" dirty="0"/>
              <a:t>Reproduce counterfeit or tampered binary.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Mitigation:</a:t>
            </a:r>
          </a:p>
          <a:p>
            <a:r>
              <a:rPr lang="en-US" dirty="0"/>
              <a:t>Obfuscate.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Ps: not 100% guaranteed.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55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F525-F515-4F52-986A-FEFDBFCC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3" y="1844824"/>
            <a:ext cx="6696744" cy="1944216"/>
          </a:xfrm>
        </p:spPr>
        <p:txBody>
          <a:bodyPr>
            <a:normAutofit/>
          </a:bodyPr>
          <a:lstStyle/>
          <a:p>
            <a:r>
              <a:rPr lang="en-US" sz="5200" dirty="0"/>
              <a:t>Questions?</a:t>
            </a:r>
            <a:endParaRPr lang="id-ID" sz="5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275718-33A0-431E-8D95-921D8F2C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1559890"/>
            <a:ext cx="3816424" cy="37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Mistakes / Pitfalls</a:t>
            </a:r>
          </a:p>
          <a:p>
            <a:r>
              <a:rPr lang="en-US" dirty="0"/>
              <a:t>Common Attacks</a:t>
            </a:r>
          </a:p>
          <a:p>
            <a:r>
              <a:rPr lang="en-US" dirty="0"/>
              <a:t>Common Mitigations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1CF5C5-E48F-49BB-8154-1EB92715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Ecosystem in</a:t>
            </a:r>
            <a:br>
              <a:rPr lang="en-US" dirty="0"/>
            </a:br>
            <a:r>
              <a:rPr lang="en-US" dirty="0"/>
              <a:t>Software Development</a:t>
            </a:r>
            <a:endParaRPr lang="id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8F211A-8681-4218-9B19-15BABCA13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1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276D-D6D8-4EBB-8A92-4E8204D1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140" y="2564904"/>
            <a:ext cx="8686801" cy="1066800"/>
          </a:xfrm>
        </p:spPr>
        <p:txBody>
          <a:bodyPr/>
          <a:lstStyle/>
          <a:p>
            <a:r>
              <a:rPr lang="en-US" dirty="0"/>
              <a:t>Modern Software is …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449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B3B291-EFE2-4903-B886-41893FBA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34" y="1633078"/>
            <a:ext cx="3920156" cy="3920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0469D-4946-4F03-9346-733EB5FF1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460" y="1149722"/>
            <a:ext cx="1304701" cy="1304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60C4E5-90BA-437B-9A3E-2917D3E0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876299"/>
            <a:ext cx="1795264" cy="1795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6ACF6E-3A0E-41C1-A47A-87BE282E2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02700">
            <a:off x="1640809" y="4162999"/>
            <a:ext cx="1825749" cy="18257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A7BEF6-6E6C-45F7-BAD7-8B6F22D35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4692" y="4788595"/>
            <a:ext cx="1282824" cy="12828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D9D2C9-1B79-4884-9197-0B406121BD2D}"/>
              </a:ext>
            </a:extLst>
          </p:cNvPr>
          <p:cNvSpPr txBox="1"/>
          <p:nvPr/>
        </p:nvSpPr>
        <p:spPr>
          <a:xfrm>
            <a:off x="468998" y="645466"/>
            <a:ext cx="383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Connected …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820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F4799-6F5A-4E7B-B7CC-90CA9A90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268760"/>
            <a:ext cx="5199186" cy="3816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F7297-6B04-4266-B3A7-F9F77F743A17}"/>
              </a:ext>
            </a:extLst>
          </p:cNvPr>
          <p:cNvSpPr txBox="1"/>
          <p:nvPr/>
        </p:nvSpPr>
        <p:spPr>
          <a:xfrm>
            <a:off x="5878388" y="1916832"/>
            <a:ext cx="383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Layered …</a:t>
            </a:r>
            <a:endParaRPr lang="id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33E36-A93E-4540-AAB1-336F489E0153}"/>
              </a:ext>
            </a:extLst>
          </p:cNvPr>
          <p:cNvSpPr txBox="1"/>
          <p:nvPr/>
        </p:nvSpPr>
        <p:spPr>
          <a:xfrm>
            <a:off x="6526460" y="3638637"/>
            <a:ext cx="426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 of Components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4179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2E7B3-91EE-4FEC-BE3E-22066341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88825" cy="5649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A1E0D0-1ED1-4DD3-8FA2-655773674577}"/>
              </a:ext>
            </a:extLst>
          </p:cNvPr>
          <p:cNvSpPr txBox="1"/>
          <p:nvPr/>
        </p:nvSpPr>
        <p:spPr>
          <a:xfrm>
            <a:off x="5158308" y="260648"/>
            <a:ext cx="383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 …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1200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7E241-ABD2-49F1-9376-86F399A7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836712"/>
            <a:ext cx="4968552" cy="496855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CCD2-62E5-4734-8CB7-5EA1B465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484" y="2501400"/>
            <a:ext cx="4824536" cy="2151736"/>
          </a:xfrm>
        </p:spPr>
        <p:txBody>
          <a:bodyPr/>
          <a:lstStyle/>
          <a:p>
            <a:pPr>
              <a:buNone/>
            </a:pPr>
            <a:r>
              <a:rPr lang="en-US" dirty="0"/>
              <a:t>“Meh… I don’t care”</a:t>
            </a:r>
          </a:p>
          <a:p>
            <a:pPr>
              <a:buNone/>
            </a:pPr>
            <a:r>
              <a:rPr lang="en-US" dirty="0"/>
              <a:t>@hacker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22374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1023</TotalTime>
  <Words>284</Words>
  <Application>Microsoft Office PowerPoint</Application>
  <PresentationFormat>Custom</PresentationFormat>
  <Paragraphs>92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Franklin Gothic Medium</vt:lpstr>
      <vt:lpstr>Roboto Slab</vt:lpstr>
      <vt:lpstr>Source Sans Pro</vt:lpstr>
      <vt:lpstr>Business Contrast 16x9</vt:lpstr>
      <vt:lpstr>Cordelia template</vt:lpstr>
      <vt:lpstr>Practical Security</vt:lpstr>
      <vt:lpstr>Hi!</vt:lpstr>
      <vt:lpstr>Agenda</vt:lpstr>
      <vt:lpstr>Current Ecosystem in Software Development</vt:lpstr>
      <vt:lpstr>Modern Software is …</vt:lpstr>
      <vt:lpstr>PowerPoint Presentation</vt:lpstr>
      <vt:lpstr>PowerPoint Presentation</vt:lpstr>
      <vt:lpstr>PowerPoint Presentation</vt:lpstr>
      <vt:lpstr>PowerPoint Presentation</vt:lpstr>
      <vt:lpstr>But more complex means  More attack vectors</vt:lpstr>
      <vt:lpstr>PowerPoint Presentation</vt:lpstr>
      <vt:lpstr>Wrong Assumptions</vt:lpstr>
      <vt:lpstr>PowerPoint Presentation</vt:lpstr>
      <vt:lpstr>IDOR</vt:lpstr>
      <vt:lpstr>Instance:</vt:lpstr>
      <vt:lpstr>Injection</vt:lpstr>
      <vt:lpstr>Instance:</vt:lpstr>
      <vt:lpstr>Never (Blindly) Trust Any Inputs</vt:lpstr>
      <vt:lpstr>Demo</vt:lpstr>
      <vt:lpstr>Forgotten Artefact</vt:lpstr>
      <vt:lpstr>Instance:</vt:lpstr>
      <vt:lpstr>Unobfuscated  Binary</vt:lpstr>
      <vt:lpstr>Instance: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Security</dc:title>
  <dc:creator>Satria Ady Pradana</dc:creator>
  <cp:lastModifiedBy>Satria Ady Pradana</cp:lastModifiedBy>
  <cp:revision>28</cp:revision>
  <dcterms:created xsi:type="dcterms:W3CDTF">2018-03-23T12:41:16Z</dcterms:created>
  <dcterms:modified xsi:type="dcterms:W3CDTF">2018-03-24T05:48:22Z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