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png"/>
  <Override PartName="/ppt/notesSlides/notesSlide8.xml" ContentType="application/vnd.openxmlformats-officedocument.presentationml.notesSlide+xml"/>
  <Override PartName="/ppt/media/image18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5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96" r:id="rId6"/>
    <p:sldId id="297" r:id="rId7"/>
    <p:sldId id="287" r:id="rId8"/>
    <p:sldId id="299" r:id="rId9"/>
    <p:sldId id="290" r:id="rId10"/>
    <p:sldId id="303" r:id="rId11"/>
    <p:sldId id="304" r:id="rId12"/>
    <p:sldId id="302" r:id="rId13"/>
    <p:sldId id="288" r:id="rId14"/>
    <p:sldId id="300" r:id="rId15"/>
    <p:sldId id="292" r:id="rId16"/>
    <p:sldId id="305" r:id="rId17"/>
    <p:sldId id="306" r:id="rId18"/>
    <p:sldId id="315" r:id="rId19"/>
    <p:sldId id="294" r:id="rId20"/>
    <p:sldId id="307" r:id="rId21"/>
    <p:sldId id="311" r:id="rId22"/>
    <p:sldId id="312" r:id="rId23"/>
    <p:sldId id="313" r:id="rId24"/>
    <p:sldId id="295" r:id="rId25"/>
    <p:sldId id="310" r:id="rId26"/>
    <p:sldId id="326" r:id="rId27"/>
    <p:sldId id="329" r:id="rId28"/>
    <p:sldId id="322" r:id="rId29"/>
    <p:sldId id="323" r:id="rId30"/>
    <p:sldId id="324" r:id="rId31"/>
    <p:sldId id="325" r:id="rId32"/>
    <p:sldId id="330" r:id="rId33"/>
    <p:sldId id="319" r:id="rId34"/>
    <p:sldId id="317" r:id="rId35"/>
    <p:sldId id="327" r:id="rId36"/>
    <p:sldId id="280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D531C9C-E188-4994-B2ED-921C7268D3EA}">
  <a:tblStyle styleId="{6D531C9C-E188-4994-B2ED-921C7268D3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3" autoAdjust="0"/>
  </p:normalViewPr>
  <p:slideViewPr>
    <p:cSldViewPr snapToGrid="0">
      <p:cViewPr varScale="1">
        <p:scale>
          <a:sx n="93" d="100"/>
          <a:sy n="93" d="100"/>
        </p:scale>
        <p:origin x="212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136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17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1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r>
              <a:rPr lang="en-US" dirty="0"/>
              <a:t>Dynamic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589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695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82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32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17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/>
              <a:t>Termasuk </a:t>
            </a:r>
            <a:r>
              <a:rPr lang="id-ID" dirty="0" err="1"/>
              <a:t>mobile</a:t>
            </a:r>
            <a:r>
              <a:rPr lang="id-ID" dirty="0"/>
              <a:t> </a:t>
            </a:r>
            <a:r>
              <a:rPr lang="id-ID" dirty="0" err="1"/>
              <a:t>phone</a:t>
            </a:r>
            <a:r>
              <a:rPr lang="id-ID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id-ID" dirty="0"/>
              <a:t>Mobile </a:t>
            </a:r>
            <a:r>
              <a:rPr lang="id-ID" dirty="0" err="1"/>
              <a:t>phone</a:t>
            </a:r>
            <a:r>
              <a:rPr lang="id-ID" dirty="0"/>
              <a:t> dan gadget adalah perangkat penting yang mendukung ekosistem </a:t>
            </a:r>
            <a:r>
              <a:rPr lang="id-ID" dirty="0" err="1"/>
              <a:t>cyber</a:t>
            </a:r>
            <a:r>
              <a:rPr lang="id-ID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id-ID" dirty="0"/>
              <a:t>- kecil, ringan, terhubung dengan internet, </a:t>
            </a:r>
            <a:r>
              <a:rPr lang="id-ID" dirty="0" err="1"/>
              <a:t>customizable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823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/>
              <a:t>Begitu </a:t>
            </a:r>
            <a:r>
              <a:rPr lang="en-US" dirty="0" err="1"/>
              <a:t>maraknya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id-ID" dirty="0"/>
              <a:t> teknologi menciptakan ancaman.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Kenapa</a:t>
            </a:r>
            <a:r>
              <a:rPr lang="en-US" dirty="0"/>
              <a:t>?</a:t>
            </a:r>
            <a:endParaRPr lang="id-ID" dirty="0"/>
          </a:p>
          <a:p>
            <a:pPr lvl="0">
              <a:spcBef>
                <a:spcPts val="0"/>
              </a:spcBef>
              <a:buNone/>
            </a:pPr>
            <a:r>
              <a:rPr lang="id-ID" dirty="0"/>
              <a:t>Apa saja ancamannya?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9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63441/global-smartphone-shipments-forecas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sg/smartphone-market-share-android-ios-windows-blackberry-2016-8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tatista.com/statistics/434880/cyber-crime-exploi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589103" y="1360350"/>
            <a:ext cx="6374168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/>
              <a:t>Android </a:t>
            </a:r>
            <a:r>
              <a:rPr lang="id-ID" dirty="0" err="1"/>
              <a:t>Security</a:t>
            </a:r>
            <a:endParaRPr lang="en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72553B96-1D35-4C46-AF1B-92273504C2D1}"/>
              </a:ext>
            </a:extLst>
          </p:cNvPr>
          <p:cNvSpPr txBox="1">
            <a:spLocks/>
          </p:cNvSpPr>
          <p:nvPr/>
        </p:nvSpPr>
        <p:spPr>
          <a:xfrm>
            <a:off x="1589103" y="2214086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3200" dirty="0"/>
              <a:t>A </a:t>
            </a:r>
            <a:r>
              <a:rPr lang="id-ID" sz="3200" dirty="0" err="1">
                <a:solidFill>
                  <a:srgbClr val="FF0000"/>
                </a:solidFill>
              </a:rPr>
              <a:t>Hacker</a:t>
            </a:r>
            <a:r>
              <a:rPr lang="id-ID" sz="3200" dirty="0"/>
              <a:t> </a:t>
            </a:r>
            <a:r>
              <a:rPr lang="id-ID" sz="3200" dirty="0" err="1"/>
              <a:t>Perspective</a:t>
            </a:r>
            <a:endParaRPr lang="e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C7C25-F7AA-4216-8744-76E36FC9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8" y="5956916"/>
            <a:ext cx="818812" cy="818812"/>
          </a:xfrm>
          <a:prstGeom prst="rect">
            <a:avLst/>
          </a:prstGeom>
        </p:spPr>
      </p:pic>
      <p:sp>
        <p:nvSpPr>
          <p:cNvPr id="9" name="Shape 61">
            <a:extLst>
              <a:ext uri="{FF2B5EF4-FFF2-40B4-BE49-F238E27FC236}">
                <a16:creationId xmlns:a16="http://schemas.microsoft.com/office/drawing/2014/main" id="{B096EB13-C268-4796-A11C-D0C6848CAF7A}"/>
              </a:ext>
            </a:extLst>
          </p:cNvPr>
          <p:cNvSpPr txBox="1">
            <a:spLocks/>
          </p:cNvSpPr>
          <p:nvPr/>
        </p:nvSpPr>
        <p:spPr>
          <a:xfrm>
            <a:off x="952130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1800" dirty="0"/>
              <a:t>Reversing.ID</a:t>
            </a:r>
          </a:p>
          <a:p>
            <a:pPr lvl="0" defTabSz="914377">
              <a:defRPr/>
            </a:pPr>
            <a:r>
              <a:rPr lang="en-US" sz="800" dirty="0"/>
              <a:t>Revealing the Truth through Breaking Things</a:t>
            </a:r>
            <a:endParaRPr lang="en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831A9F-64DC-434F-8FFE-C765E2C2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72644"/>
            <a:ext cx="8117840" cy="6031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F13BDA-0E81-4440-8B63-EE1666EDAEF4}"/>
              </a:ext>
            </a:extLst>
          </p:cNvPr>
          <p:cNvSpPr txBox="1"/>
          <p:nvPr/>
        </p:nvSpPr>
        <p:spPr>
          <a:xfrm>
            <a:off x="2336800" y="6231096"/>
            <a:ext cx="662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hlinkClick r:id="rId3"/>
              </a:rPr>
              <a:t>https://www.statista.com/statistics/263441/global-smartphone-shipments-forecast/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37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72E5F-5013-432D-A6C9-3355E305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7" y="99536"/>
            <a:ext cx="8175413" cy="6131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EB26F-BA87-4529-8084-2713FE885874}"/>
              </a:ext>
            </a:extLst>
          </p:cNvPr>
          <p:cNvSpPr txBox="1"/>
          <p:nvPr/>
        </p:nvSpPr>
        <p:spPr>
          <a:xfrm>
            <a:off x="2336800" y="6231096"/>
            <a:ext cx="662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hlinkClick r:id="rId3"/>
              </a:rPr>
              <a:t>http://www.businessinsider.sg/smartphone-market-share-android-ios-windows-blackberry-2016-8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12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9192-138B-448A-8C64-F5EB6947E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Android </a:t>
            </a:r>
            <a:r>
              <a:rPr lang="id-ID" dirty="0" err="1"/>
              <a:t>Getting</a:t>
            </a:r>
            <a:r>
              <a:rPr lang="id-ID" dirty="0"/>
              <a:t> More </a:t>
            </a:r>
            <a:r>
              <a:rPr lang="id-ID" dirty="0" err="1"/>
              <a:t>Dominant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030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d-ID" sz="5200" b="1" dirty="0"/>
              <a:t>The </a:t>
            </a:r>
            <a:r>
              <a:rPr lang="id-ID" sz="5200" b="1" dirty="0" err="1"/>
              <a:t>Threats</a:t>
            </a:r>
            <a:endParaRPr lang="en" sz="5200" b="1" dirty="0"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06" name="Shape 106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54865-3E32-4E00-985E-6EEB93A3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68673">
            <a:off x="5435390" y="1731526"/>
            <a:ext cx="1359605" cy="13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68D29D-2D9F-4580-917D-6E96B27E6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err="1"/>
              <a:t>With</a:t>
            </a:r>
            <a:r>
              <a:rPr lang="id-ID" dirty="0"/>
              <a:t> Great </a:t>
            </a:r>
            <a:r>
              <a:rPr lang="id-ID" dirty="0" err="1"/>
              <a:t>Userbase</a:t>
            </a:r>
            <a:r>
              <a:rPr lang="id-ID" dirty="0"/>
              <a:t> </a:t>
            </a:r>
            <a:r>
              <a:rPr lang="id-ID" dirty="0" err="1"/>
              <a:t>Comes</a:t>
            </a:r>
            <a:r>
              <a:rPr lang="id-ID" dirty="0"/>
              <a:t> Great </a:t>
            </a:r>
            <a:r>
              <a:rPr lang="id-ID" dirty="0" err="1"/>
              <a:t>Threats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505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97208-1A66-45D0-8200-115B1DC2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0" y="175768"/>
            <a:ext cx="8339430" cy="5971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6D084-DE91-4D6C-BA7D-07C1356FC534}"/>
              </a:ext>
            </a:extLst>
          </p:cNvPr>
          <p:cNvSpPr txBox="1"/>
          <p:nvPr/>
        </p:nvSpPr>
        <p:spPr>
          <a:xfrm>
            <a:off x="3444240" y="6390640"/>
            <a:ext cx="520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hlinkClick r:id="rId4"/>
              </a:rPr>
              <a:t>https://www.statista.com/statistics/434880/cyber-crime-exploits/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10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CEA3-E30E-48FA-85F6-B3B94975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err="1"/>
              <a:t>Incidents</a:t>
            </a:r>
            <a:r>
              <a:rPr lang="id-ID" sz="2800" dirty="0"/>
              <a:t> </a:t>
            </a:r>
            <a:r>
              <a:rPr lang="en-US" sz="2800" dirty="0" err="1"/>
              <a:t>Drived</a:t>
            </a:r>
            <a:r>
              <a:rPr lang="id-ID" sz="2800" dirty="0"/>
              <a:t> </a:t>
            </a:r>
            <a:r>
              <a:rPr lang="id-ID" sz="2800" dirty="0" err="1"/>
              <a:t>by</a:t>
            </a:r>
            <a:r>
              <a:rPr lang="id-ID" sz="2800" dirty="0"/>
              <a:t> </a:t>
            </a:r>
            <a:r>
              <a:rPr lang="id-ID" sz="2800" dirty="0" err="1"/>
              <a:t>Motives</a:t>
            </a:r>
            <a:endParaRPr lang="id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2DD7-79BD-49EC-8159-755A29DA1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Financials</a:t>
            </a:r>
            <a:r>
              <a:rPr lang="id-ID" dirty="0"/>
              <a:t> Gain</a:t>
            </a:r>
          </a:p>
          <a:p>
            <a:r>
              <a:rPr lang="id-ID" dirty="0" err="1"/>
              <a:t>Political</a:t>
            </a:r>
            <a:r>
              <a:rPr lang="id-ID" dirty="0"/>
              <a:t> Gain</a:t>
            </a:r>
          </a:p>
          <a:p>
            <a:r>
              <a:rPr lang="id-ID" dirty="0" err="1"/>
              <a:t>Revenge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Defamation</a:t>
            </a:r>
            <a:endParaRPr lang="id-ID" dirty="0"/>
          </a:p>
          <a:p>
            <a:r>
              <a:rPr lang="id-ID" dirty="0" err="1"/>
              <a:t>Thrill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Entertainment</a:t>
            </a:r>
          </a:p>
        </p:txBody>
      </p:sp>
    </p:spTree>
    <p:extLst>
      <p:ext uri="{BB962C8B-B14F-4D97-AF65-F5344CB8AC3E}">
        <p14:creationId xmlns:p14="http://schemas.microsoft.com/office/powerpoint/2010/main" val="70759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9D7D4-0B1B-4F2E-A2E5-BA3B5C325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err="1"/>
              <a:t>Security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not a </a:t>
            </a:r>
            <a:r>
              <a:rPr lang="id-ID" dirty="0" err="1"/>
              <a:t>product</a:t>
            </a:r>
            <a:r>
              <a:rPr lang="id-ID" dirty="0"/>
              <a:t>. To </a:t>
            </a:r>
            <a:r>
              <a:rPr lang="id-ID" dirty="0" err="1"/>
              <a:t>deal</a:t>
            </a:r>
            <a:r>
              <a:rPr lang="id-ID" dirty="0"/>
              <a:t> </a:t>
            </a:r>
            <a:r>
              <a:rPr lang="id-ID" dirty="0" err="1"/>
              <a:t>with</a:t>
            </a:r>
            <a:r>
              <a:rPr lang="id-ID" dirty="0"/>
              <a:t> a </a:t>
            </a:r>
            <a:r>
              <a:rPr lang="id-ID" dirty="0" err="1"/>
              <a:t>threat</a:t>
            </a:r>
            <a:r>
              <a:rPr lang="id-ID" dirty="0"/>
              <a:t>, </a:t>
            </a:r>
            <a:r>
              <a:rPr lang="id-ID" dirty="0" err="1"/>
              <a:t>you</a:t>
            </a:r>
            <a:r>
              <a:rPr lang="id-ID" dirty="0"/>
              <a:t> </a:t>
            </a:r>
            <a:r>
              <a:rPr lang="id-ID" dirty="0" err="1"/>
              <a:t>need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know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correct</a:t>
            </a:r>
            <a:r>
              <a:rPr lang="id-ID" dirty="0"/>
              <a:t> 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countermeasure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08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21EDE-F426-4412-A91A-71F5C727B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4" y="961390"/>
            <a:ext cx="7918956" cy="44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5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6000" dirty="0">
                <a:solidFill>
                  <a:srgbClr val="CFD8DC"/>
                </a:solidFill>
              </a:rPr>
              <a:t>2</a:t>
            </a:r>
            <a:r>
              <a:rPr lang="en" sz="60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id-ID" dirty="0"/>
              <a:t>Android </a:t>
            </a:r>
            <a:r>
              <a:rPr lang="id-ID" dirty="0" err="1"/>
              <a:t>Hacking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dirty="0" err="1"/>
              <a:t>means</a:t>
            </a:r>
            <a:r>
              <a:rPr lang="id-ID" dirty="0"/>
              <a:t>....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BB202-F593-4CEF-AF11-D1664775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46" y="481965"/>
            <a:ext cx="4091886" cy="20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864" y="2723681"/>
            <a:ext cx="2334827" cy="233482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/>
              <a:t>H</a:t>
            </a:r>
            <a:r>
              <a:rPr lang="id-ID" sz="6000" b="1" dirty="0"/>
              <a:t>i</a:t>
            </a:r>
            <a:r>
              <a:rPr lang="en" sz="60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d-ID" sz="3600" b="1" dirty="0"/>
              <a:t>Satria </a:t>
            </a:r>
            <a:r>
              <a:rPr lang="id-ID" sz="3600" b="1" dirty="0">
                <a:solidFill>
                  <a:srgbClr val="00B0F0"/>
                </a:solidFill>
              </a:rPr>
              <a:t>Ady</a:t>
            </a:r>
            <a:r>
              <a:rPr lang="id-ID" sz="3600" b="1" dirty="0"/>
              <a:t> Pradana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600" dirty="0" err="1"/>
              <a:t>Cyber</a:t>
            </a:r>
            <a:r>
              <a:rPr lang="id-ID" sz="2600" dirty="0"/>
              <a:t> </a:t>
            </a:r>
            <a:r>
              <a:rPr lang="id-ID" sz="2600" dirty="0" err="1"/>
              <a:t>Security</a:t>
            </a:r>
            <a:r>
              <a:rPr lang="id-ID" sz="2600" dirty="0"/>
              <a:t> </a:t>
            </a:r>
            <a:r>
              <a:rPr lang="id-ID" sz="2600" dirty="0" err="1">
                <a:solidFill>
                  <a:srgbClr val="00B0F0"/>
                </a:solidFill>
              </a:rPr>
              <a:t>Consultant</a:t>
            </a:r>
            <a:endParaRPr lang="id-ID" sz="2600" dirty="0">
              <a:solidFill>
                <a:srgbClr val="00B0F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d-ID" sz="2600" dirty="0"/>
              <a:t>@</a:t>
            </a:r>
          </a:p>
          <a:p>
            <a:pPr lvl="0" rtl="0">
              <a:spcBef>
                <a:spcPts val="0"/>
              </a:spcBef>
              <a:buNone/>
            </a:pPr>
            <a:r>
              <a:rPr lang="id-ID" sz="2600" dirty="0"/>
              <a:t>Mitra Integrasi Informatika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518" y="5137532"/>
            <a:ext cx="410536" cy="410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6179054" y="518425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518" y="5633514"/>
            <a:ext cx="446322" cy="446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6179054" y="568570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@xathrya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851EB-4A1A-422A-B781-F7D39211C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18" y="5956916"/>
            <a:ext cx="818812" cy="818812"/>
          </a:xfrm>
          <a:prstGeom prst="rect">
            <a:avLst/>
          </a:prstGeom>
        </p:spPr>
      </p:pic>
      <p:sp>
        <p:nvSpPr>
          <p:cNvPr id="19" name="Shape 61">
            <a:extLst>
              <a:ext uri="{FF2B5EF4-FFF2-40B4-BE49-F238E27FC236}">
                <a16:creationId xmlns:a16="http://schemas.microsoft.com/office/drawing/2014/main" id="{77C25836-0E5A-4430-B12B-519D11638BD7}"/>
              </a:ext>
            </a:extLst>
          </p:cNvPr>
          <p:cNvSpPr txBox="1">
            <a:spLocks/>
          </p:cNvSpPr>
          <p:nvPr/>
        </p:nvSpPr>
        <p:spPr>
          <a:xfrm>
            <a:off x="952130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1800" dirty="0"/>
              <a:t>Reversing.ID</a:t>
            </a:r>
          </a:p>
          <a:p>
            <a:pPr lvl="0" defTabSz="914377">
              <a:defRPr/>
            </a:pPr>
            <a:r>
              <a:rPr lang="en-US" sz="800" dirty="0"/>
              <a:t>Revealing the Truth through Breaking Things</a:t>
            </a:r>
            <a:endParaRPr lang="en" sz="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68291A-F2DB-4DF9-BB0C-C64C45CF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6691">
            <a:off x="680345" y="1102368"/>
            <a:ext cx="2332435" cy="2332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2400C-B219-4805-ABD1-FFAE6D46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76" y="1024786"/>
            <a:ext cx="3114100" cy="281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5C2DCE-5716-4E4A-B820-61CDE978EF68}"/>
              </a:ext>
            </a:extLst>
          </p:cNvPr>
          <p:cNvSpPr txBox="1"/>
          <p:nvPr/>
        </p:nvSpPr>
        <p:spPr>
          <a:xfrm>
            <a:off x="629920" y="4155440"/>
            <a:ext cx="3062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/>
              <a:t>Devices</a:t>
            </a:r>
            <a:r>
              <a:rPr lang="id-ID" sz="2800" dirty="0"/>
              <a:t> &amp; </a:t>
            </a:r>
          </a:p>
          <a:p>
            <a:r>
              <a:rPr lang="id-ID" sz="2800" dirty="0" err="1"/>
              <a:t>Operating</a:t>
            </a:r>
            <a:r>
              <a:rPr lang="id-ID" sz="2800" dirty="0"/>
              <a:t>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C27E6-56C8-41B2-9B0F-2BD94C1D4DDD}"/>
              </a:ext>
            </a:extLst>
          </p:cNvPr>
          <p:cNvSpPr txBox="1"/>
          <p:nvPr/>
        </p:nvSpPr>
        <p:spPr>
          <a:xfrm>
            <a:off x="5172119" y="4155440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/>
              <a:t>Applications</a:t>
            </a:r>
            <a:r>
              <a:rPr lang="id-ID" sz="2800" dirty="0"/>
              <a:t> </a:t>
            </a:r>
          </a:p>
          <a:p>
            <a:r>
              <a:rPr lang="id-ID" sz="2800" dirty="0"/>
              <a:t>(</a:t>
            </a:r>
            <a:r>
              <a:rPr lang="id-ID" sz="2800" dirty="0" err="1"/>
              <a:t>Software</a:t>
            </a:r>
            <a:r>
              <a:rPr lang="id-ID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24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851F5-DF3F-4907-832F-0637426F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29" y="301875"/>
            <a:ext cx="5715798" cy="6258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DD05A-C770-4D5A-8FF2-BECBEE17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66691">
            <a:off x="435542" y="571111"/>
            <a:ext cx="1553229" cy="15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1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A98500-ACD3-4918-B52D-1D478AA10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Demo 1: </a:t>
            </a:r>
            <a:br>
              <a:rPr lang="id-ID" dirty="0"/>
            </a:br>
            <a:r>
              <a:rPr lang="id-ID" dirty="0"/>
              <a:t>Android RAT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050ACB-5005-4FBD-ABCD-D0BC0D71F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Access Tool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470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2D40-F438-4DFE-8FF8-88AE7E670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8D5A5-0713-4695-B139-6F9ECC4DA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CCF56-416F-4656-ADF4-C742F318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129" y="91440"/>
            <a:ext cx="1157951" cy="1046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C0F7F1-CCDA-4FD5-A0BD-222F7C4C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" y="961168"/>
            <a:ext cx="9103357" cy="5498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D18D7-9D55-49F9-8224-4F473052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" y="130080"/>
            <a:ext cx="2330154" cy="8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9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6000" dirty="0">
                <a:solidFill>
                  <a:srgbClr val="CFD8DC"/>
                </a:solidFill>
              </a:rPr>
              <a:t>3</a:t>
            </a:r>
            <a:r>
              <a:rPr lang="en" sz="60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Exploiting Android Application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521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2F8BD2-B9FB-4A9E-BED4-390086AC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Joy of Android Apps Exploitation</a:t>
            </a:r>
            <a:endParaRPr lang="id-ID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8C767-B0A7-4F6F-8D10-A75FB7DE6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 is in </a:t>
            </a:r>
            <a:r>
              <a:rPr lang="en-US" dirty="0">
                <a:solidFill>
                  <a:srgbClr val="00B0F0"/>
                </a:solidFill>
              </a:rPr>
              <a:t>your possession</a:t>
            </a:r>
            <a:r>
              <a:rPr lang="en-US" dirty="0"/>
              <a:t>.</a:t>
            </a:r>
          </a:p>
          <a:p>
            <a:r>
              <a:rPr lang="en-US" dirty="0"/>
              <a:t>Basically it tell us to do </a:t>
            </a:r>
            <a:r>
              <a:rPr lang="en-US" dirty="0">
                <a:solidFill>
                  <a:srgbClr val="00B0F0"/>
                </a:solidFill>
              </a:rPr>
              <a:t>anything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Your Code is Mine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76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2C6FF6-E8D4-4DF7-B2FD-4181EB576CA6}"/>
              </a:ext>
            </a:extLst>
          </p:cNvPr>
          <p:cNvSpPr txBox="1">
            <a:spLocks/>
          </p:cNvSpPr>
          <p:nvPr/>
        </p:nvSpPr>
        <p:spPr>
          <a:xfrm>
            <a:off x="1871145" y="273596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Obtain the Sensitive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Get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Take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Manipulate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531E-5D4D-4557-AA50-28679CFC1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4025" y="953950"/>
            <a:ext cx="5807400" cy="1546500"/>
          </a:xfrm>
        </p:spPr>
        <p:txBody>
          <a:bodyPr/>
          <a:lstStyle/>
          <a:p>
            <a:r>
              <a:rPr lang="en-US" sz="5000" dirty="0"/>
              <a:t>Our Goal (Mostly)</a:t>
            </a:r>
            <a:endParaRPr lang="id-ID" sz="5000" dirty="0"/>
          </a:p>
        </p:txBody>
      </p:sp>
    </p:spTree>
    <p:extLst>
      <p:ext uri="{BB962C8B-B14F-4D97-AF65-F5344CB8AC3E}">
        <p14:creationId xmlns:p14="http://schemas.microsoft.com/office/powerpoint/2010/main" val="304795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B87FB-3A8F-49FA-A553-A9C290893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Exploitation is not always about taking over mobile devices!</a:t>
            </a:r>
            <a:endParaRPr lang="id-ID" sz="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F89A-247C-4CBE-900B-49174CB87731}"/>
              </a:ext>
            </a:extLst>
          </p:cNvPr>
          <p:cNvSpPr txBox="1"/>
          <p:nvPr/>
        </p:nvSpPr>
        <p:spPr>
          <a:xfrm>
            <a:off x="528320" y="5059680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is about taking advantage of vulnerability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28077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6B86C-ED16-478B-9961-EDEDDD6B6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Lab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764B8F-C6A8-4CAE-8DFC-3C054FBB4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Anything you need to prepare</a:t>
            </a:r>
            <a:endParaRPr lang="id-ID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9F68534-9956-4237-87F2-0EC1858DAE7E}"/>
              </a:ext>
            </a:extLst>
          </p:cNvPr>
          <p:cNvSpPr/>
          <p:nvPr/>
        </p:nvSpPr>
        <p:spPr>
          <a:xfrm>
            <a:off x="4876800" y="1117600"/>
            <a:ext cx="3230880" cy="13857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012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31FDB-470B-4FD4-A262-90B5D218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Set Up Tools and Environment </a:t>
            </a:r>
            <a:endParaRPr lang="id-ID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C012E-68C5-495C-A7FF-9A677F642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3" indent="-457200">
              <a:buFont typeface="Wingdings" panose="05000000000000000000" pitchFamily="2" charset="2"/>
              <a:buChar char="q"/>
            </a:pPr>
            <a:r>
              <a:rPr lang="en-US" dirty="0"/>
              <a:t>Android Device / Emulator</a:t>
            </a:r>
          </a:p>
          <a:p>
            <a:pPr marL="457200" lvl="3" indent="-457200">
              <a:buFont typeface="Wingdings" panose="05000000000000000000" pitchFamily="2" charset="2"/>
              <a:buChar char="q"/>
            </a:pPr>
            <a:r>
              <a:rPr lang="en-US" dirty="0"/>
              <a:t>Disassembler</a:t>
            </a:r>
          </a:p>
          <a:p>
            <a:pPr marL="457200" lvl="3" indent="-457200">
              <a:buFont typeface="Wingdings" panose="05000000000000000000" pitchFamily="2" charset="2"/>
              <a:buChar char="q"/>
            </a:pPr>
            <a:r>
              <a:rPr lang="en-US" dirty="0" err="1"/>
              <a:t>Decompiler</a:t>
            </a:r>
            <a:endParaRPr lang="en-US" dirty="0"/>
          </a:p>
          <a:p>
            <a:pPr marL="457200" lvl="3" indent="-457200">
              <a:buFont typeface="Wingdings" panose="05000000000000000000" pitchFamily="2" charset="2"/>
              <a:buChar char="q"/>
            </a:pPr>
            <a:r>
              <a:rPr lang="en-US" dirty="0"/>
              <a:t>HTTP / TCP Proxy for MITM</a:t>
            </a:r>
          </a:p>
          <a:p>
            <a:pPr marL="457200" lvl="3" indent="-457200">
              <a:buFont typeface="Wingdings" panose="05000000000000000000" pitchFamily="2" charset="2"/>
              <a:buChar char="q"/>
            </a:pPr>
            <a:r>
              <a:rPr lang="en-US" dirty="0"/>
              <a:t>Packet Sniffer</a:t>
            </a:r>
          </a:p>
          <a:p>
            <a:pPr marL="457200" lvl="3" indent="-457200">
              <a:buFont typeface="Wingdings" panose="05000000000000000000" pitchFamily="2" charset="2"/>
              <a:buChar char="q"/>
            </a:pPr>
            <a:r>
              <a:rPr lang="en-US" dirty="0"/>
              <a:t>Dynamic Binary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217557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id-ID" dirty="0" err="1"/>
              <a:t>Define</a:t>
            </a:r>
            <a:r>
              <a:rPr lang="id-ID" dirty="0"/>
              <a:t> </a:t>
            </a:r>
            <a:r>
              <a:rPr lang="id-ID" dirty="0" err="1"/>
              <a:t>Security</a:t>
            </a:r>
            <a:r>
              <a:rPr lang="id-ID" dirty="0"/>
              <a:t>!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26E1-97BA-43D2-B776-E9E653781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Technique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4E685-3843-4534-A166-B0BC26DAE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Anything you need to know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3569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357D74-8F91-46D8-BE63-04864D1AA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32" y="1907577"/>
            <a:ext cx="1704975" cy="1704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E3C95-4ED9-419F-91A5-FE370F1405CB}"/>
              </a:ext>
            </a:extLst>
          </p:cNvPr>
          <p:cNvSpPr txBox="1"/>
          <p:nvPr/>
        </p:nvSpPr>
        <p:spPr>
          <a:xfrm>
            <a:off x="1657032" y="3710025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 O D E</a:t>
            </a:r>
            <a:endParaRPr lang="id-ID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13761-8703-4667-9084-6CDEA1C9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82" y="1417795"/>
            <a:ext cx="2194757" cy="2194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F8BF8-481F-4FAF-8EDD-1E7AD497726A}"/>
              </a:ext>
            </a:extLst>
          </p:cNvPr>
          <p:cNvSpPr txBox="1"/>
          <p:nvPr/>
        </p:nvSpPr>
        <p:spPr>
          <a:xfrm>
            <a:off x="5761572" y="3710025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 A T A</a:t>
            </a:r>
            <a:endParaRPr lang="id-ID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A379F-3DDA-48CC-B15E-83AB47FAC054}"/>
              </a:ext>
            </a:extLst>
          </p:cNvPr>
          <p:cNvSpPr txBox="1"/>
          <p:nvPr/>
        </p:nvSpPr>
        <p:spPr>
          <a:xfrm>
            <a:off x="1260792" y="4328160"/>
            <a:ext cx="3010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Static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Dynamic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Dynamic Binary Instrumentation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8029A-CF86-49EE-8B8E-D0A261FCD30B}"/>
              </a:ext>
            </a:extLst>
          </p:cNvPr>
          <p:cNvSpPr txBox="1"/>
          <p:nvPr/>
        </p:nvSpPr>
        <p:spPr>
          <a:xfrm>
            <a:off x="5679242" y="432816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Traffic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Taint Analysis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366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0FF6F0-9AC6-49CC-AA41-C21C4510C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Vulnerable Point</a:t>
            </a:r>
            <a:endParaRPr lang="id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D4001F-2C02-44D1-8C04-11704D99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should I look?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3598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A98500-ACD3-4918-B52D-1D478AA10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Demo </a:t>
            </a:r>
            <a:r>
              <a:rPr lang="en-US" dirty="0"/>
              <a:t>2</a:t>
            </a:r>
            <a:r>
              <a:rPr lang="id-ID" dirty="0"/>
              <a:t>: </a:t>
            </a:r>
            <a:br>
              <a:rPr lang="id-ID" dirty="0"/>
            </a:br>
            <a:r>
              <a:rPr lang="en-US" dirty="0"/>
              <a:t>Exploiting Vulnerable Apps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050ACB-5005-4FBD-ABCD-D0BC0D71F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154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CFD8DC"/>
                </a:solidFill>
              </a:rPr>
              <a:t>4</a:t>
            </a:r>
            <a:r>
              <a:rPr lang="en" sz="60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Real Life Cyber Security Activity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46641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DAE0C6-0F88-4882-AF87-D27557976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Android Application is not Stand Alone!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350425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 err="1"/>
              <a:t>Security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a </a:t>
            </a:r>
            <a:r>
              <a:rPr lang="id-ID" dirty="0" err="1"/>
              <a:t>process</a:t>
            </a:r>
            <a:r>
              <a:rPr lang="id-ID" dirty="0"/>
              <a:t>, not a </a:t>
            </a:r>
            <a:r>
              <a:rPr lang="id-ID" dirty="0" err="1"/>
              <a:t>product</a:t>
            </a:r>
            <a:r>
              <a:rPr lang="en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4">
            <a:extLst>
              <a:ext uri="{FF2B5EF4-FFF2-40B4-BE49-F238E27FC236}">
                <a16:creationId xmlns:a16="http://schemas.microsoft.com/office/drawing/2014/main" id="{FFA11532-476C-4261-9568-D1685F983322}"/>
              </a:ext>
            </a:extLst>
          </p:cNvPr>
          <p:cNvSpPr txBox="1">
            <a:spLocks/>
          </p:cNvSpPr>
          <p:nvPr/>
        </p:nvSpPr>
        <p:spPr>
          <a:xfrm>
            <a:off x="4759960" y="419900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5200" b="1"/>
              <a:t>Growth</a:t>
            </a:r>
            <a:r>
              <a:rPr lang="id-ID" sz="5200" b="1"/>
              <a:t> </a:t>
            </a:r>
            <a:r>
              <a:rPr lang="id-ID" sz="5200" b="1" dirty="0" err="1"/>
              <a:t>of</a:t>
            </a:r>
            <a:r>
              <a:rPr lang="id-ID" sz="5200" b="1" dirty="0"/>
              <a:t> Technology</a:t>
            </a:r>
            <a:endParaRPr lang="en" sz="5200" b="1" dirty="0"/>
          </a:p>
        </p:txBody>
      </p:sp>
      <p:sp>
        <p:nvSpPr>
          <p:cNvPr id="4" name="Shape 105">
            <a:extLst>
              <a:ext uri="{FF2B5EF4-FFF2-40B4-BE49-F238E27FC236}">
                <a16:creationId xmlns:a16="http://schemas.microsoft.com/office/drawing/2014/main" id="{ABC774E4-D4F7-4F8B-96BC-9D8AFA7E6A04}"/>
              </a:ext>
            </a:extLst>
          </p:cNvPr>
          <p:cNvSpPr txBox="1">
            <a:spLocks/>
          </p:cNvSpPr>
          <p:nvPr/>
        </p:nvSpPr>
        <p:spPr>
          <a:xfrm>
            <a:off x="4577080" y="5745505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spcBef>
                <a:spcPts val="0"/>
              </a:spcBef>
              <a:buFont typeface="Source Sans Pro"/>
              <a:buNone/>
            </a:pPr>
            <a:r>
              <a:rPr lang="id-ID" dirty="0"/>
              <a:t>The </a:t>
            </a:r>
            <a:r>
              <a:rPr lang="id-ID" dirty="0" err="1"/>
              <a:t>Past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Present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7613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C81B1-C358-425F-9A6C-60DA625F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DD866-E14B-486B-9CAF-10465BE9A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dirty="0" err="1"/>
              <a:t>Back</a:t>
            </a:r>
            <a:r>
              <a:rPr lang="id-ID" sz="2400" dirty="0"/>
              <a:t> </a:t>
            </a:r>
            <a:r>
              <a:rPr lang="id-ID" sz="2400" dirty="0" err="1"/>
              <a:t>then</a:t>
            </a:r>
            <a:r>
              <a:rPr lang="id-ID" sz="2400" dirty="0"/>
              <a:t>, </a:t>
            </a:r>
            <a:r>
              <a:rPr lang="id-ID" sz="2400" dirty="0" err="1"/>
              <a:t>only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00B0F0"/>
                </a:solidFill>
              </a:rPr>
              <a:t>few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id-ID" sz="2400" dirty="0" err="1">
                <a:solidFill>
                  <a:srgbClr val="00B0F0"/>
                </a:solidFill>
              </a:rPr>
              <a:t>people</a:t>
            </a:r>
            <a:r>
              <a:rPr lang="id-ID" sz="2400" dirty="0"/>
              <a:t> </a:t>
            </a:r>
            <a:r>
              <a:rPr lang="id-ID" sz="2400" dirty="0" err="1"/>
              <a:t>or</a:t>
            </a:r>
            <a:r>
              <a:rPr lang="id-ID" sz="2400" dirty="0"/>
              <a:t> </a:t>
            </a:r>
            <a:r>
              <a:rPr lang="id-ID" sz="2400" dirty="0" err="1"/>
              <a:t>organizations</a:t>
            </a:r>
            <a:r>
              <a:rPr lang="id-ID" sz="2400" dirty="0"/>
              <a:t> </a:t>
            </a:r>
            <a:r>
              <a:rPr lang="id-ID" sz="2400" dirty="0" err="1"/>
              <a:t>can</a:t>
            </a:r>
            <a:r>
              <a:rPr lang="id-ID" sz="2400" dirty="0"/>
              <a:t> </a:t>
            </a:r>
            <a:r>
              <a:rPr lang="id-ID" sz="2400" dirty="0" err="1"/>
              <a:t>afford</a:t>
            </a:r>
            <a:r>
              <a:rPr lang="id-ID" sz="2400" dirty="0"/>
              <a:t> </a:t>
            </a:r>
            <a:r>
              <a:rPr lang="id-ID" sz="2400" dirty="0" err="1"/>
              <a:t>it</a:t>
            </a:r>
            <a:r>
              <a:rPr lang="id-ID" sz="2400" dirty="0"/>
              <a:t>. </a:t>
            </a:r>
            <a:r>
              <a:rPr lang="id-ID" sz="2400" dirty="0" err="1"/>
              <a:t>Now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00B0F0"/>
                </a:solidFill>
              </a:rPr>
              <a:t>everyone</a:t>
            </a:r>
            <a:r>
              <a:rPr lang="id-ID" sz="2400" dirty="0"/>
              <a:t> </a:t>
            </a:r>
            <a:r>
              <a:rPr lang="id-ID" sz="2400" dirty="0" err="1"/>
              <a:t>can</a:t>
            </a:r>
            <a:r>
              <a:rPr lang="id-ID" sz="2400" dirty="0"/>
              <a:t>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dirty="0" err="1"/>
              <a:t>Everything</a:t>
            </a:r>
            <a:r>
              <a:rPr lang="id-ID" sz="2400" dirty="0"/>
              <a:t> has </a:t>
            </a:r>
            <a:r>
              <a:rPr lang="id-ID" sz="2400" dirty="0" err="1"/>
              <a:t>their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00B0F0"/>
                </a:solidFill>
              </a:rPr>
              <a:t>electronic</a:t>
            </a:r>
            <a:r>
              <a:rPr lang="id-ID" sz="2400" dirty="0">
                <a:solidFill>
                  <a:srgbClr val="00B0F0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or</a:t>
            </a:r>
            <a:r>
              <a:rPr lang="id-ID" sz="2400" dirty="0">
                <a:solidFill>
                  <a:srgbClr val="00B0F0"/>
                </a:solidFill>
              </a:rPr>
              <a:t> digital </a:t>
            </a:r>
            <a:r>
              <a:rPr lang="id-ID" sz="2400" dirty="0" err="1">
                <a:solidFill>
                  <a:srgbClr val="00B0F0"/>
                </a:solidFill>
              </a:rPr>
              <a:t>equivalent</a:t>
            </a:r>
            <a:r>
              <a:rPr lang="id-ID" sz="2400" dirty="0"/>
              <a:t>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dirty="0" err="1"/>
              <a:t>Used</a:t>
            </a:r>
            <a:r>
              <a:rPr lang="id-ID" sz="2400" dirty="0"/>
              <a:t> </a:t>
            </a:r>
            <a:r>
              <a:rPr lang="id-ID" sz="2400" dirty="0" err="1"/>
              <a:t>by</a:t>
            </a:r>
            <a:r>
              <a:rPr lang="id-ID" sz="2400" dirty="0"/>
              <a:t> </a:t>
            </a:r>
            <a:r>
              <a:rPr lang="id-ID" sz="2400" dirty="0" err="1"/>
              <a:t>companies</a:t>
            </a:r>
            <a:r>
              <a:rPr lang="id-ID" sz="2400" dirty="0"/>
              <a:t>, </a:t>
            </a:r>
            <a:r>
              <a:rPr lang="id-ID" sz="2400" dirty="0" err="1"/>
              <a:t>government</a:t>
            </a:r>
            <a:r>
              <a:rPr lang="id-ID" sz="2400" dirty="0"/>
              <a:t>, </a:t>
            </a:r>
            <a:r>
              <a:rPr lang="id-ID" sz="2400" dirty="0" err="1"/>
              <a:t>military</a:t>
            </a:r>
            <a:r>
              <a:rPr lang="id-ID" sz="2400" dirty="0"/>
              <a:t>, </a:t>
            </a:r>
            <a:r>
              <a:rPr lang="id-ID" sz="2400" dirty="0" err="1"/>
              <a:t>or</a:t>
            </a:r>
            <a:r>
              <a:rPr lang="id-ID" sz="2400" dirty="0"/>
              <a:t> </a:t>
            </a:r>
            <a:r>
              <a:rPr lang="id-ID" sz="2400" dirty="0" err="1"/>
              <a:t>individuals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00B0F0"/>
                </a:solidFill>
              </a:rPr>
              <a:t>replace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manual </a:t>
            </a:r>
            <a:r>
              <a:rPr lang="id-ID" sz="2400" dirty="0" err="1"/>
              <a:t>works</a:t>
            </a:r>
            <a:r>
              <a:rPr lang="id-ID" sz="2400" dirty="0"/>
              <a:t>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dirty="0" err="1"/>
              <a:t>Nearly</a:t>
            </a:r>
            <a:r>
              <a:rPr lang="id-ID" sz="2400" dirty="0"/>
              <a:t> </a:t>
            </a:r>
            <a:r>
              <a:rPr lang="id-ID" sz="2400" dirty="0" err="1"/>
              <a:t>every</a:t>
            </a:r>
            <a:r>
              <a:rPr lang="id-ID" sz="2400" dirty="0"/>
              <a:t> </a:t>
            </a:r>
            <a:r>
              <a:rPr lang="id-ID" sz="2400" dirty="0" err="1"/>
              <a:t>aspect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our</a:t>
            </a:r>
            <a:r>
              <a:rPr lang="id-ID" sz="2400" dirty="0"/>
              <a:t> </a:t>
            </a:r>
            <a:r>
              <a:rPr lang="id-ID" sz="2400" dirty="0" err="1"/>
              <a:t>life</a:t>
            </a:r>
            <a:r>
              <a:rPr lang="id-ID" sz="2400" dirty="0"/>
              <a:t> has </a:t>
            </a:r>
            <a:r>
              <a:rPr lang="id-ID" sz="2400" dirty="0" err="1"/>
              <a:t>been</a:t>
            </a:r>
            <a:r>
              <a:rPr lang="id-ID" sz="2400" dirty="0"/>
              <a:t> </a:t>
            </a:r>
            <a:r>
              <a:rPr lang="id-ID" sz="2400" dirty="0" err="1"/>
              <a:t>affected</a:t>
            </a:r>
            <a:r>
              <a:rPr lang="id-ID" sz="2400" dirty="0"/>
              <a:t> </a:t>
            </a:r>
            <a:r>
              <a:rPr lang="id-ID" sz="2400" dirty="0" err="1"/>
              <a:t>by</a:t>
            </a:r>
            <a:r>
              <a:rPr lang="id-ID" sz="2400" dirty="0"/>
              <a:t> </a:t>
            </a:r>
            <a:r>
              <a:rPr lang="id-ID" sz="2400" dirty="0" err="1"/>
              <a:t>technology</a:t>
            </a:r>
            <a:r>
              <a:rPr lang="id-ID" sz="2400" dirty="0"/>
              <a:t>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dirty="0" err="1"/>
              <a:t>Things</a:t>
            </a:r>
            <a:r>
              <a:rPr lang="id-ID" sz="2400" dirty="0"/>
              <a:t> </a:t>
            </a:r>
            <a:r>
              <a:rPr lang="id-ID" sz="2400" dirty="0" err="1"/>
              <a:t>getting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00B0F0"/>
                </a:solidFill>
              </a:rPr>
              <a:t>smarter</a:t>
            </a:r>
            <a:r>
              <a:rPr lang="id-ID" sz="2400" dirty="0"/>
              <a:t>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dirty="0" err="1"/>
              <a:t>Reduces</a:t>
            </a:r>
            <a:r>
              <a:rPr lang="id-ID" sz="2400" dirty="0"/>
              <a:t> in </a:t>
            </a:r>
            <a:r>
              <a:rPr lang="id-ID" sz="2400" dirty="0" err="1">
                <a:solidFill>
                  <a:srgbClr val="00B0F0"/>
                </a:solidFill>
              </a:rPr>
              <a:t>size</a:t>
            </a:r>
            <a:r>
              <a:rPr lang="id-ID" sz="2400" dirty="0"/>
              <a:t>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d-ID" sz="2400" dirty="0"/>
              <a:t>More </a:t>
            </a:r>
            <a:r>
              <a:rPr lang="id-ID" sz="2400" dirty="0" err="1">
                <a:solidFill>
                  <a:srgbClr val="00B0F0"/>
                </a:solidFill>
              </a:rPr>
              <a:t>connected</a:t>
            </a:r>
            <a:r>
              <a:rPr lang="id-ID" sz="2400" dirty="0"/>
              <a:t> </a:t>
            </a:r>
            <a:r>
              <a:rPr lang="id-ID" sz="2400" dirty="0" err="1"/>
              <a:t>than</a:t>
            </a:r>
            <a:r>
              <a:rPr lang="id-ID" sz="2400" dirty="0"/>
              <a:t> </a:t>
            </a:r>
            <a:r>
              <a:rPr lang="id-ID" sz="2400" dirty="0" err="1"/>
              <a:t>before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7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d-ID" sz="5200" b="1" dirty="0" err="1"/>
              <a:t>Cyberspace</a:t>
            </a:r>
            <a:br>
              <a:rPr lang="id-ID" sz="5200" b="1" dirty="0"/>
            </a:br>
            <a:r>
              <a:rPr lang="id-ID" sz="5200" b="1" dirty="0" err="1"/>
              <a:t>Around</a:t>
            </a:r>
            <a:r>
              <a:rPr lang="id-ID" sz="5200" b="1" dirty="0"/>
              <a:t> You</a:t>
            </a:r>
            <a:endParaRPr lang="en" sz="5200" b="1" dirty="0"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d-ID" dirty="0" err="1"/>
              <a:t>It’s</a:t>
            </a:r>
            <a:r>
              <a:rPr lang="id-ID" dirty="0"/>
              <a:t> </a:t>
            </a:r>
            <a:r>
              <a:rPr lang="id-ID" dirty="0" err="1"/>
              <a:t>hard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not </a:t>
            </a:r>
            <a:r>
              <a:rPr lang="id-ID" dirty="0" err="1"/>
              <a:t>depend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IT </a:t>
            </a:r>
            <a:r>
              <a:rPr lang="id-ID" dirty="0" err="1"/>
              <a:t>technology</a:t>
            </a:r>
            <a:r>
              <a:rPr lang="id-ID" dirty="0"/>
              <a:t>.</a:t>
            </a:r>
            <a:endParaRPr lang="en" dirty="0"/>
          </a:p>
        </p:txBody>
      </p:sp>
      <p:cxnSp>
        <p:nvCxnSpPr>
          <p:cNvPr id="106" name="Shape 106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135">
            <a:extLst>
              <a:ext uri="{FF2B5EF4-FFF2-40B4-BE49-F238E27FC236}">
                <a16:creationId xmlns:a16="http://schemas.microsoft.com/office/drawing/2014/main" id="{48166059-3D13-4C75-B763-120B3C154F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75" y="1210865"/>
            <a:ext cx="2554495" cy="257874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45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A158-D731-43B9-9D45-30C12915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err="1"/>
              <a:t>Your</a:t>
            </a:r>
            <a:r>
              <a:rPr lang="id-ID" sz="2400" dirty="0"/>
              <a:t> </a:t>
            </a:r>
            <a:r>
              <a:rPr lang="id-ID" sz="2400" dirty="0" err="1"/>
              <a:t>Dependency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Digital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69C4-58F2-4CCE-AE18-3F5B41585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Communication</a:t>
            </a:r>
            <a:r>
              <a:rPr lang="id-ID" dirty="0"/>
              <a:t>.</a:t>
            </a:r>
          </a:p>
          <a:p>
            <a:r>
              <a:rPr lang="id-ID" dirty="0"/>
              <a:t>Entertainment.</a:t>
            </a:r>
          </a:p>
          <a:p>
            <a:r>
              <a:rPr lang="id-ID" dirty="0"/>
              <a:t>Finansial.</a:t>
            </a:r>
          </a:p>
          <a:p>
            <a:r>
              <a:rPr lang="id-ID" dirty="0" err="1"/>
              <a:t>Education</a:t>
            </a:r>
            <a:r>
              <a:rPr lang="id-ID" dirty="0"/>
              <a:t>.</a:t>
            </a:r>
          </a:p>
          <a:p>
            <a:r>
              <a:rPr lang="id-ID" dirty="0"/>
              <a:t>News.</a:t>
            </a:r>
          </a:p>
          <a:p>
            <a:r>
              <a:rPr lang="id-ID" dirty="0"/>
              <a:t>Etc.. Etc..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BAC8E-E99D-4A2E-97D7-262B005F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1696853"/>
            <a:ext cx="929640" cy="929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4950C-883F-43D4-AC6E-8D806056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2957830"/>
            <a:ext cx="2244090" cy="2244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8D33-4406-4177-853E-CB5268127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84551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538CD-A494-4932-AEA1-57B02175C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987" y="4064717"/>
            <a:ext cx="2419773" cy="1814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8DA6CF-3DDA-4DDE-B0A9-1E4069867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200" y="1794061"/>
            <a:ext cx="1433830" cy="1433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B7D7A0-F8A8-45E3-B36A-0A5DFB834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222" y="4898026"/>
            <a:ext cx="2375628" cy="1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d-ID" sz="5200" b="1" dirty="0"/>
              <a:t>The </a:t>
            </a:r>
            <a:r>
              <a:rPr lang="id-ID" sz="5200" b="1" dirty="0" err="1"/>
              <a:t>Role</a:t>
            </a:r>
            <a:r>
              <a:rPr lang="id-ID" sz="5200" b="1" dirty="0"/>
              <a:t> </a:t>
            </a:r>
            <a:r>
              <a:rPr lang="id-ID" sz="5200" b="1" dirty="0" err="1"/>
              <a:t>of</a:t>
            </a:r>
            <a:r>
              <a:rPr lang="id-ID" sz="5200" b="1" dirty="0"/>
              <a:t> Mobile </a:t>
            </a:r>
            <a:r>
              <a:rPr lang="id-ID" sz="5200" b="1" dirty="0" err="1"/>
              <a:t>Devices</a:t>
            </a:r>
            <a:endParaRPr lang="en" sz="5200" b="1" dirty="0"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Component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Digital </a:t>
            </a:r>
            <a:r>
              <a:rPr lang="id-ID" dirty="0" err="1"/>
              <a:t>Society</a:t>
            </a:r>
            <a:r>
              <a:rPr lang="id-ID" dirty="0"/>
              <a:t> in </a:t>
            </a:r>
            <a:r>
              <a:rPr lang="id-ID" dirty="0" err="1"/>
              <a:t>Consumers</a:t>
            </a:r>
            <a:r>
              <a:rPr lang="id-ID" dirty="0"/>
              <a:t> </a:t>
            </a:r>
            <a:r>
              <a:rPr lang="id-ID" dirty="0" err="1"/>
              <a:t>End</a:t>
            </a:r>
            <a:r>
              <a:rPr lang="id-ID" dirty="0"/>
              <a:t>.</a:t>
            </a:r>
            <a:endParaRPr lang="en" dirty="0"/>
          </a:p>
        </p:txBody>
      </p:sp>
      <p:cxnSp>
        <p:nvCxnSpPr>
          <p:cNvPr id="106" name="Shape 106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80FF2-16A6-4E46-8B6E-CAC7CFEB4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50" y="3953675"/>
            <a:ext cx="3371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9269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463</Words>
  <Application>Microsoft Office PowerPoint</Application>
  <PresentationFormat>On-screen Show (4:3)</PresentationFormat>
  <Paragraphs>104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Roboto Slab</vt:lpstr>
      <vt:lpstr>Source Sans Pro</vt:lpstr>
      <vt:lpstr>Wingdings</vt:lpstr>
      <vt:lpstr>Cordelia template</vt:lpstr>
      <vt:lpstr>Android Security</vt:lpstr>
      <vt:lpstr>Hi!</vt:lpstr>
      <vt:lpstr>1. Define Security!</vt:lpstr>
      <vt:lpstr>PowerPoint Presentation</vt:lpstr>
      <vt:lpstr>PowerPoint Presentation</vt:lpstr>
      <vt:lpstr>PowerPoint Presentation</vt:lpstr>
      <vt:lpstr>Cyberspace Around You</vt:lpstr>
      <vt:lpstr>Your Dependency to Digital Technology</vt:lpstr>
      <vt:lpstr>The Role of Mobile Devices</vt:lpstr>
      <vt:lpstr>PowerPoint Presentation</vt:lpstr>
      <vt:lpstr>PowerPoint Presentation</vt:lpstr>
      <vt:lpstr>Android Getting More Dominant</vt:lpstr>
      <vt:lpstr>The Threats</vt:lpstr>
      <vt:lpstr>PowerPoint Presentation</vt:lpstr>
      <vt:lpstr>PowerPoint Presentation</vt:lpstr>
      <vt:lpstr>Incidents Drived by Motives</vt:lpstr>
      <vt:lpstr>PowerPoint Presentation</vt:lpstr>
      <vt:lpstr>PowerPoint Presentation</vt:lpstr>
      <vt:lpstr>2. Android Hacking</vt:lpstr>
      <vt:lpstr>PowerPoint Presentation</vt:lpstr>
      <vt:lpstr>PowerPoint Presentation</vt:lpstr>
      <vt:lpstr>Demo 1:  Android RAT</vt:lpstr>
      <vt:lpstr>PowerPoint Presentation</vt:lpstr>
      <vt:lpstr>3. Exploiting Android Application</vt:lpstr>
      <vt:lpstr>The Joy of Android Apps Exploitation</vt:lpstr>
      <vt:lpstr>Our Goal (Mostly)</vt:lpstr>
      <vt:lpstr>Exploitation is not always about taking over mobile devices!</vt:lpstr>
      <vt:lpstr>Analysis Lab</vt:lpstr>
      <vt:lpstr>Set Up Tools and Environment </vt:lpstr>
      <vt:lpstr>Analysis Technique</vt:lpstr>
      <vt:lpstr>PowerPoint Presentation</vt:lpstr>
      <vt:lpstr>Vulnerable Point</vt:lpstr>
      <vt:lpstr>Demo 2:  Exploiting Vulnerable Apps</vt:lpstr>
      <vt:lpstr>4. Real Life Cyber Security Activity</vt:lpstr>
      <vt:lpstr>Android Application is not Stand Alone!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xathrya</dc:creator>
  <cp:lastModifiedBy>Satria Ady Pradana</cp:lastModifiedBy>
  <cp:revision>75</cp:revision>
  <dcterms:modified xsi:type="dcterms:W3CDTF">2018-01-19T18:27:05Z</dcterms:modified>
</cp:coreProperties>
</file>