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1"/>
  </p:notesMasterIdLst>
  <p:handoutMasterIdLst>
    <p:handoutMasterId r:id="rId22"/>
  </p:handoutMasterIdLst>
  <p:sldIdLst>
    <p:sldId id="256" r:id="rId5"/>
    <p:sldId id="294" r:id="rId6"/>
    <p:sldId id="317" r:id="rId7"/>
    <p:sldId id="318" r:id="rId8"/>
    <p:sldId id="335" r:id="rId9"/>
    <p:sldId id="328" r:id="rId10"/>
    <p:sldId id="327" r:id="rId11"/>
    <p:sldId id="332" r:id="rId12"/>
    <p:sldId id="336" r:id="rId13"/>
    <p:sldId id="333" r:id="rId14"/>
    <p:sldId id="334" r:id="rId15"/>
    <p:sldId id="329" r:id="rId16"/>
    <p:sldId id="330" r:id="rId17"/>
    <p:sldId id="331" r:id="rId18"/>
    <p:sldId id="325" r:id="rId19"/>
    <p:sldId id="31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A0D66C-5601-4901-9C20-D10DEB52F0A0}">
          <p14:sldIdLst>
            <p14:sldId id="256"/>
            <p14:sldId id="294"/>
          </p14:sldIdLst>
        </p14:section>
        <p14:section name="Become Professional" id="{7BD027BC-9B1B-483A-A5DD-EF0FFC8B9A1F}">
          <p14:sldIdLst>
            <p14:sldId id="317"/>
            <p14:sldId id="318"/>
            <p14:sldId id="335"/>
            <p14:sldId id="328"/>
            <p14:sldId id="327"/>
            <p14:sldId id="332"/>
            <p14:sldId id="336"/>
          </p14:sldIdLst>
        </p14:section>
        <p14:section name="Getting Started" id="{FE00A49D-8FD3-4670-B931-96D4EB117EC2}">
          <p14:sldIdLst>
            <p14:sldId id="333"/>
            <p14:sldId id="334"/>
            <p14:sldId id="329"/>
            <p14:sldId id="330"/>
            <p14:sldId id="331"/>
          </p14:sldIdLst>
        </p14:section>
        <p14:section name="Question" id="{6FE070C1-AA46-4CB0-A604-ED05C5F5C73D}">
          <p14:sldIdLst>
            <p14:sldId id="325"/>
          </p14:sldIdLst>
        </p14:section>
        <p14:section name="Thanks" id="{BA8F6FAA-4DFE-4251-8A4A-16343E78B46F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60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lab.pentestit.ru/" TargetMode="External"/><Relationship Id="rId3" Type="http://schemas.openxmlformats.org/officeDocument/2006/relationships/hyperlink" Target="https://github.com/vulhub/vulhub" TargetMode="External"/><Relationship Id="rId7" Type="http://schemas.openxmlformats.org/officeDocument/2006/relationships/hyperlink" Target="https://tryhackme.com/" TargetMode="External"/><Relationship Id="rId2" Type="http://schemas.openxmlformats.org/officeDocument/2006/relationships/hyperlink" Target="https://www.vulnhub.com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hackthebox.eu/" TargetMode="External"/><Relationship Id="rId5" Type="http://schemas.openxmlformats.org/officeDocument/2006/relationships/hyperlink" Target="https://www.amanhardikar.com/mindmaps/Practice.html" TargetMode="External"/><Relationship Id="rId4" Type="http://schemas.openxmlformats.org/officeDocument/2006/relationships/hyperlink" Target="https://medium.com/mii-cybersec/improving-pentesting-skill-with-intentionally-vulnerable-apps-ece1cdf3dc63" TargetMode="External"/><Relationship Id="rId9" Type="http://schemas.openxmlformats.org/officeDocument/2006/relationships/hyperlink" Target="https://attackdefense.pentesteracademy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 err="1"/>
              <a:t>Berkarir</a:t>
            </a:r>
            <a:r>
              <a:rPr lang="en-US" dirty="0"/>
              <a:t> di </a:t>
            </a:r>
            <a:br>
              <a:rPr lang="en-US" dirty="0"/>
            </a:br>
            <a:r>
              <a:rPr lang="en-US" dirty="0"/>
              <a:t>Cyber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Satria Ady Pradana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CAFD24-283C-47AA-9E2C-BDE55ED64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127" y="67112"/>
            <a:ext cx="1549414" cy="137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4D5336-20A4-49B2-8561-A99298B9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as red team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F170199-6CBA-4FCE-9972-47DA63C3D2E4}"/>
              </a:ext>
            </a:extLst>
          </p:cNvPr>
          <p:cNvSpPr txBox="1">
            <a:spLocks/>
          </p:cNvSpPr>
          <p:nvPr/>
        </p:nvSpPr>
        <p:spPr>
          <a:xfrm>
            <a:off x="838200" y="1922798"/>
            <a:ext cx="10515600" cy="42541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Preparation?</a:t>
            </a:r>
            <a:endParaRPr lang="en-US" dirty="0"/>
          </a:p>
          <a:p>
            <a:r>
              <a:rPr lang="en-US" sz="2400" dirty="0"/>
              <a:t>Lab &amp; Exercise?</a:t>
            </a:r>
          </a:p>
          <a:p>
            <a:r>
              <a:rPr lang="en-US" sz="2400" dirty="0"/>
              <a:t>Community?</a:t>
            </a:r>
          </a:p>
          <a:p>
            <a:r>
              <a:rPr lang="en-US" sz="2400" dirty="0"/>
              <a:t>Certification?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4377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4D5336-20A4-49B2-8561-A99298B90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7235"/>
            <a:ext cx="4701330" cy="1325563"/>
          </a:xfrm>
        </p:spPr>
        <p:txBody>
          <a:bodyPr/>
          <a:lstStyle/>
          <a:p>
            <a:r>
              <a:rPr lang="en-US" dirty="0"/>
              <a:t>Skill set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F170199-6CBA-4FCE-9972-47DA63C3D2E4}"/>
              </a:ext>
            </a:extLst>
          </p:cNvPr>
          <p:cNvSpPr txBox="1">
            <a:spLocks/>
          </p:cNvSpPr>
          <p:nvPr/>
        </p:nvSpPr>
        <p:spPr>
          <a:xfrm>
            <a:off x="1577131" y="1922798"/>
            <a:ext cx="4518870" cy="42541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Computing</a:t>
            </a:r>
          </a:p>
          <a:p>
            <a:pPr lvl="1"/>
            <a:r>
              <a:rPr lang="en-US" sz="1800" dirty="0"/>
              <a:t>Operating system</a:t>
            </a:r>
          </a:p>
          <a:p>
            <a:pPr lvl="1"/>
            <a:r>
              <a:rPr lang="en-US" sz="1800" dirty="0"/>
              <a:t>Virtual Machine</a:t>
            </a:r>
          </a:p>
          <a:p>
            <a:pPr lvl="1"/>
            <a:r>
              <a:rPr lang="en-US" sz="1800" dirty="0"/>
              <a:t>Containers</a:t>
            </a:r>
          </a:p>
          <a:p>
            <a:pPr lvl="1"/>
            <a:endParaRPr lang="en-US" sz="1800" dirty="0"/>
          </a:p>
          <a:p>
            <a:r>
              <a:rPr lang="en-US" sz="2200" dirty="0"/>
              <a:t>Networking</a:t>
            </a:r>
          </a:p>
          <a:p>
            <a:pPr lvl="1"/>
            <a:r>
              <a:rPr lang="en-US" sz="1800" dirty="0"/>
              <a:t>Client-Server Model</a:t>
            </a:r>
          </a:p>
          <a:p>
            <a:pPr lvl="1"/>
            <a:r>
              <a:rPr lang="en-US" sz="1800" dirty="0"/>
              <a:t>TCP/IP</a:t>
            </a:r>
          </a:p>
          <a:p>
            <a:pPr lvl="1"/>
            <a:r>
              <a:rPr lang="en-US" sz="1800" dirty="0"/>
              <a:t>Network Segment</a:t>
            </a:r>
          </a:p>
          <a:p>
            <a:pPr lvl="1"/>
            <a:r>
              <a:rPr lang="en-US" sz="1800" dirty="0"/>
              <a:t>Firewall</a:t>
            </a:r>
          </a:p>
          <a:p>
            <a:pPr lvl="1"/>
            <a:r>
              <a:rPr lang="en-US" sz="1800" dirty="0"/>
              <a:t>VPN</a:t>
            </a:r>
          </a:p>
          <a:p>
            <a:pPr lvl="1"/>
            <a:endParaRPr lang="en-US" sz="1800" dirty="0"/>
          </a:p>
          <a:p>
            <a:endParaRPr lang="en-US" sz="2200" dirty="0"/>
          </a:p>
          <a:p>
            <a:pPr lvl="1"/>
            <a:endParaRPr lang="en-US" sz="1800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030CD164-29C2-4BB3-897F-0D54A465F66D}"/>
              </a:ext>
            </a:extLst>
          </p:cNvPr>
          <p:cNvSpPr txBox="1">
            <a:spLocks/>
          </p:cNvSpPr>
          <p:nvPr/>
        </p:nvSpPr>
        <p:spPr>
          <a:xfrm>
            <a:off x="6278461" y="1922798"/>
            <a:ext cx="4518870" cy="42541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Web Technology</a:t>
            </a:r>
          </a:p>
          <a:p>
            <a:pPr lvl="1"/>
            <a:r>
              <a:rPr lang="en-US" sz="1800" dirty="0"/>
              <a:t>Request &amp; Response</a:t>
            </a:r>
          </a:p>
          <a:p>
            <a:pPr lvl="1"/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200" dirty="0"/>
              <a:t>Programming</a:t>
            </a:r>
          </a:p>
          <a:p>
            <a:pPr lvl="1"/>
            <a:r>
              <a:rPr lang="en-US" sz="1800" dirty="0"/>
              <a:t>Algorithm</a:t>
            </a:r>
          </a:p>
          <a:p>
            <a:pPr lvl="1"/>
            <a:r>
              <a:rPr lang="en-US" sz="1800" dirty="0"/>
              <a:t>Problem Solving</a:t>
            </a:r>
            <a:endParaRPr lang="en-US" sz="2200" dirty="0"/>
          </a:p>
          <a:p>
            <a:pPr lvl="1"/>
            <a:r>
              <a:rPr lang="en-US" sz="1800" dirty="0"/>
              <a:t>Storage &amp; Database</a:t>
            </a:r>
          </a:p>
        </p:txBody>
      </p:sp>
    </p:spTree>
    <p:extLst>
      <p:ext uri="{BB962C8B-B14F-4D97-AF65-F5344CB8AC3E}">
        <p14:creationId xmlns:p14="http://schemas.microsoft.com/office/powerpoint/2010/main" val="131221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4D5336-20A4-49B2-8561-A99298B9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&amp; exercise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F170199-6CBA-4FCE-9972-47DA63C3D2E4}"/>
              </a:ext>
            </a:extLst>
          </p:cNvPr>
          <p:cNvSpPr txBox="1">
            <a:spLocks/>
          </p:cNvSpPr>
          <p:nvPr/>
        </p:nvSpPr>
        <p:spPr>
          <a:xfrm>
            <a:off x="838200" y="1922798"/>
            <a:ext cx="10515600" cy="425416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Pentest Lab</a:t>
            </a:r>
          </a:p>
          <a:p>
            <a:r>
              <a:rPr lang="en-US" sz="2400" dirty="0" err="1"/>
              <a:t>Vulnhub</a:t>
            </a:r>
            <a:r>
              <a:rPr lang="en-US" sz="2400" dirty="0"/>
              <a:t> (</a:t>
            </a:r>
            <a:r>
              <a:rPr lang="en-US" sz="2400" dirty="0">
                <a:hlinkClick r:id="rId2"/>
              </a:rPr>
              <a:t>https://www.vulnhub.com</a:t>
            </a:r>
            <a:r>
              <a:rPr lang="en-US" sz="2400" dirty="0"/>
              <a:t>) </a:t>
            </a:r>
          </a:p>
          <a:p>
            <a:r>
              <a:rPr lang="en-US" sz="2400" dirty="0" err="1"/>
              <a:t>Vulhub</a:t>
            </a:r>
            <a:r>
              <a:rPr lang="en-US" sz="2400" dirty="0"/>
              <a:t> (</a:t>
            </a:r>
            <a:r>
              <a:rPr lang="en-US" sz="2400" dirty="0">
                <a:hlinkClick r:id="rId3"/>
              </a:rPr>
              <a:t>https://github.com/vulhub/vulhub</a:t>
            </a:r>
            <a:r>
              <a:rPr lang="en-US" sz="2400" dirty="0"/>
              <a:t>) </a:t>
            </a:r>
          </a:p>
          <a:p>
            <a:r>
              <a:rPr lang="en-US" sz="2200" dirty="0">
                <a:hlinkClick r:id="rId4"/>
              </a:rPr>
              <a:t>https://medium.com/mii-cybersec/improving-pentesting-skill-with-intentionally-vulnerable-apps-ece1cdf3dc63</a:t>
            </a:r>
            <a:r>
              <a:rPr lang="en-US" sz="2400" dirty="0"/>
              <a:t> </a:t>
            </a:r>
          </a:p>
          <a:p>
            <a:r>
              <a:rPr lang="en-US" sz="2400" dirty="0">
                <a:hlinkClick r:id="rId5"/>
              </a:rPr>
              <a:t>https://www.amanhardikar.com/mindmaps/Practice.html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Challenges &amp; CTF Lab</a:t>
            </a:r>
          </a:p>
          <a:p>
            <a:r>
              <a:rPr lang="en-US" sz="2200" dirty="0"/>
              <a:t>HackTheBox (</a:t>
            </a:r>
            <a:r>
              <a:rPr lang="en-US" sz="2200" dirty="0">
                <a:hlinkClick r:id="rId6"/>
              </a:rPr>
              <a:t>https://hackthebox.eu</a:t>
            </a:r>
            <a:r>
              <a:rPr lang="en-US" sz="2200" dirty="0"/>
              <a:t>) </a:t>
            </a:r>
          </a:p>
          <a:p>
            <a:r>
              <a:rPr lang="en-US" sz="2200" dirty="0"/>
              <a:t>TryHackMe (</a:t>
            </a:r>
            <a:r>
              <a:rPr lang="en-US" sz="2200" dirty="0">
                <a:hlinkClick r:id="rId7"/>
              </a:rPr>
              <a:t>https://tryhackme.com</a:t>
            </a:r>
            <a:r>
              <a:rPr lang="en-US" sz="2200" dirty="0"/>
              <a:t>) </a:t>
            </a:r>
          </a:p>
          <a:p>
            <a:r>
              <a:rPr lang="en-US" sz="2200" dirty="0"/>
              <a:t>Pentestit.ru (</a:t>
            </a:r>
            <a:r>
              <a:rPr lang="en-US" sz="2200" dirty="0">
                <a:hlinkClick r:id="rId8"/>
              </a:rPr>
              <a:t>https://lab.pentestit.ru</a:t>
            </a:r>
            <a:r>
              <a:rPr lang="en-US" sz="2200" dirty="0"/>
              <a:t>) </a:t>
            </a:r>
          </a:p>
          <a:p>
            <a:r>
              <a:rPr lang="en-US" sz="2200" dirty="0" err="1"/>
              <a:t>AttackDefense</a:t>
            </a:r>
            <a:r>
              <a:rPr lang="en-US" sz="2200" dirty="0"/>
              <a:t> (</a:t>
            </a:r>
            <a:r>
              <a:rPr lang="en-US" sz="2200" dirty="0">
                <a:hlinkClick r:id="rId9"/>
              </a:rPr>
              <a:t>https://attackdefense.pentesteracademy.com</a:t>
            </a:r>
            <a:r>
              <a:rPr lang="en-US" sz="2200" dirty="0"/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2278270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4D5336-20A4-49B2-8561-A99298B9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F170199-6CBA-4FCE-9972-47DA63C3D2E4}"/>
              </a:ext>
            </a:extLst>
          </p:cNvPr>
          <p:cNvSpPr txBox="1">
            <a:spLocks/>
          </p:cNvSpPr>
          <p:nvPr/>
        </p:nvSpPr>
        <p:spPr>
          <a:xfrm>
            <a:off x="838200" y="1922798"/>
            <a:ext cx="10515600" cy="42541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Join community (telegram / </a:t>
            </a:r>
            <a:r>
              <a:rPr lang="en-US" sz="2400" dirty="0" err="1"/>
              <a:t>whatsapp</a:t>
            </a:r>
            <a:r>
              <a:rPr lang="en-US" sz="2400" dirty="0"/>
              <a:t> / slack)</a:t>
            </a:r>
          </a:p>
          <a:p>
            <a:pPr lvl="1"/>
            <a:r>
              <a:rPr lang="en-US" sz="2000" dirty="0"/>
              <a:t>Pentester ID (telegram)</a:t>
            </a:r>
          </a:p>
          <a:p>
            <a:pPr lvl="1"/>
            <a:r>
              <a:rPr lang="en-US" sz="2000" dirty="0"/>
              <a:t>ECHO (telegram)</a:t>
            </a:r>
          </a:p>
          <a:p>
            <a:pPr lvl="1"/>
            <a:r>
              <a:rPr lang="en-US" sz="2000" dirty="0" err="1"/>
              <a:t>Jasakom</a:t>
            </a:r>
            <a:r>
              <a:rPr lang="en-US" sz="2000" dirty="0"/>
              <a:t> </a:t>
            </a:r>
            <a:r>
              <a:rPr lang="en-US" sz="2000" dirty="0" err="1"/>
              <a:t>Perjuangan</a:t>
            </a:r>
            <a:r>
              <a:rPr lang="en-US" sz="2000" dirty="0"/>
              <a:t> (telegram)</a:t>
            </a:r>
          </a:p>
          <a:p>
            <a:pPr lvl="1"/>
            <a:r>
              <a:rPr lang="en-US" sz="2000" dirty="0"/>
              <a:t>Cyber Army (telegram)</a:t>
            </a:r>
          </a:p>
          <a:p>
            <a:r>
              <a:rPr lang="en-US" sz="2200" dirty="0"/>
              <a:t>Join Bug Hunting Platform: Cyber Army, Red Storm, </a:t>
            </a:r>
            <a:r>
              <a:rPr lang="en-US" sz="2200" dirty="0" err="1"/>
              <a:t>HackerOne</a:t>
            </a:r>
            <a:r>
              <a:rPr lang="en-US" sz="2200" dirty="0"/>
              <a:t>, </a:t>
            </a:r>
            <a:r>
              <a:rPr lang="en-US" sz="2200" dirty="0" err="1"/>
              <a:t>BugCrowd</a:t>
            </a:r>
            <a:r>
              <a:rPr lang="en-US" sz="2200" dirty="0"/>
              <a:t>, </a:t>
            </a:r>
            <a:r>
              <a:rPr lang="en-US" sz="2200" dirty="0" err="1"/>
              <a:t>Synack</a:t>
            </a:r>
            <a:r>
              <a:rPr lang="en-US" sz="2200" dirty="0"/>
              <a:t>,</a:t>
            </a:r>
          </a:p>
          <a:p>
            <a:r>
              <a:rPr lang="en-US" sz="2200" dirty="0"/>
              <a:t>Write and publish research as blog post, paper, article, etc.</a:t>
            </a:r>
          </a:p>
          <a:p>
            <a:r>
              <a:rPr lang="en-US" sz="2200" dirty="0"/>
              <a:t>Attending conference, seminar, workshop, training in cyber security.</a:t>
            </a:r>
          </a:p>
        </p:txBody>
      </p:sp>
    </p:spTree>
    <p:extLst>
      <p:ext uri="{BB962C8B-B14F-4D97-AF65-F5344CB8AC3E}">
        <p14:creationId xmlns:p14="http://schemas.microsoft.com/office/powerpoint/2010/main" val="998909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4D5336-20A4-49B2-8561-A99298B9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I Certified?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F170199-6CBA-4FCE-9972-47DA63C3D2E4}"/>
              </a:ext>
            </a:extLst>
          </p:cNvPr>
          <p:cNvSpPr txBox="1">
            <a:spLocks/>
          </p:cNvSpPr>
          <p:nvPr/>
        </p:nvSpPr>
        <p:spPr>
          <a:xfrm>
            <a:off x="838200" y="1922798"/>
            <a:ext cx="10515600" cy="42541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Benefit</a:t>
            </a:r>
          </a:p>
          <a:p>
            <a:pPr lvl="1"/>
            <a:r>
              <a:rPr lang="en-US" sz="1800" dirty="0"/>
              <a:t>Help employers evaluate potential new hires.</a:t>
            </a:r>
          </a:p>
          <a:p>
            <a:pPr lvl="1"/>
            <a:r>
              <a:rPr lang="en-US" sz="1800" dirty="0"/>
              <a:t>Recognition of competency.</a:t>
            </a:r>
          </a:p>
          <a:p>
            <a:r>
              <a:rPr lang="en-US" sz="2200" dirty="0"/>
              <a:t>Recommendation:</a:t>
            </a:r>
          </a:p>
          <a:p>
            <a:pPr lvl="1"/>
            <a:r>
              <a:rPr lang="en-US" sz="1800" dirty="0"/>
              <a:t>OSCP (Offensive Security Certified Professional)</a:t>
            </a:r>
          </a:p>
          <a:p>
            <a:pPr lvl="1"/>
            <a:r>
              <a:rPr lang="en-US" sz="1800" dirty="0" err="1"/>
              <a:t>eJPT</a:t>
            </a:r>
            <a:r>
              <a:rPr lang="en-US" sz="1800" dirty="0"/>
              <a:t> (</a:t>
            </a:r>
            <a:r>
              <a:rPr lang="en-US" sz="1800" dirty="0" err="1"/>
              <a:t>eLearnSecurity</a:t>
            </a:r>
            <a:r>
              <a:rPr lang="en-US" sz="1800" dirty="0"/>
              <a:t> Junior Penetration Tester)</a:t>
            </a:r>
          </a:p>
          <a:p>
            <a:pPr lvl="1"/>
            <a:r>
              <a:rPr lang="en-US" sz="1800" dirty="0"/>
              <a:t>CEH (Certified Ethical Hacker)</a:t>
            </a:r>
          </a:p>
          <a:p>
            <a:pPr lvl="1"/>
            <a:r>
              <a:rPr lang="en-US" sz="1800" dirty="0"/>
              <a:t>PNPT (Practical </a:t>
            </a:r>
            <a:r>
              <a:rPr lang="en-US" sz="1800"/>
              <a:t>Network Penetration Tester)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34403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E437-03A2-485A-B1F6-2D0D5B86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8E6AD-D73B-4C05-9657-F0B0962A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64AB8-67F4-400E-9C7C-F195ECA5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PyCon ID (Security)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632B-35EF-4E0D-B099-FB607141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B398A5-66D7-4961-AD67-68087D621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1468"/>
            <a:ext cx="7874455" cy="467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91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56A948-6A0B-45D5-B1A1-CF6460039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42CB2ED-319F-4D41-9C2D-9F7479600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Satria Ady Pradana</a:t>
            </a:r>
          </a:p>
          <a:p>
            <a:r>
              <a:rPr lang="en-US" dirty="0" err="1"/>
              <a:t>spradana</a:t>
            </a:r>
            <a:r>
              <a:rPr lang="en-US" dirty="0"/>
              <a:t> [at] archonlabs.id</a:t>
            </a:r>
          </a:p>
          <a:p>
            <a:r>
              <a:rPr lang="en-US" dirty="0"/>
              <a:t>@xathrya (telegram)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422FB-DD85-43C3-BAFE-8D3ED585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CyberFest</a:t>
            </a:r>
            <a:r>
              <a:rPr lang="en-US" dirty="0"/>
              <a:t>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C8DD4-93E7-47B5-B6B7-ECB6D4FF3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8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en-ZA" dirty="0"/>
              <a:t>Who?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716673" cy="251936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Satria</a:t>
            </a:r>
            <a:r>
              <a:rPr lang="en-US" sz="1800" dirty="0"/>
              <a:t> Ady Pradana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Cyber Security Consultant </a:t>
            </a:r>
            <a:r>
              <a:rPr lang="en-US" dirty="0"/>
              <a:t>at Mitra Integrasi </a:t>
            </a:r>
            <a:r>
              <a:rPr lang="en-US" dirty="0" err="1"/>
              <a:t>Informatika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Co-Founder </a:t>
            </a:r>
            <a:r>
              <a:rPr lang="en-US" dirty="0"/>
              <a:t>of Archonlabs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Penetration Tester, Red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Community Leader of Reversing.ID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ZA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84E18-A9A4-4888-BEFC-F536FA1929BD}"/>
              </a:ext>
            </a:extLst>
          </p:cNvPr>
          <p:cNvSpPr txBox="1"/>
          <p:nvPr/>
        </p:nvSpPr>
        <p:spPr>
          <a:xfrm>
            <a:off x="1333499" y="5837555"/>
            <a:ext cx="1044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id-ID" sz="1600" dirty="0">
                <a:solidFill>
                  <a:schemeClr val="bg1"/>
                </a:solidFill>
                <a:ea typeface="+mn-ea"/>
              </a:rPr>
              <a:t>@xathrya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1A70D0-E9AF-429E-9820-D1592D49C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57" y="5841367"/>
            <a:ext cx="334742" cy="3347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D62C2C-B9D8-4ED8-B2A5-316E9037A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886" y="5837555"/>
            <a:ext cx="365125" cy="3651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5899CD-8920-4426-B710-2BE979D49207}"/>
              </a:ext>
            </a:extLst>
          </p:cNvPr>
          <p:cNvSpPr txBox="1"/>
          <p:nvPr/>
        </p:nvSpPr>
        <p:spPr>
          <a:xfrm>
            <a:off x="3045028" y="5850840"/>
            <a:ext cx="857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id-ID" sz="1600" dirty="0">
                <a:solidFill>
                  <a:schemeClr val="bg1"/>
                </a:solidFill>
                <a:ea typeface="+mn-ea"/>
              </a:rPr>
              <a:t>xathrya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B32E20-6D6B-48CE-A8DE-5AAA6FDBD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534" y="5765603"/>
            <a:ext cx="513912" cy="5139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5D491B-7F48-45CD-8CFD-DC419805119C}"/>
              </a:ext>
            </a:extLst>
          </p:cNvPr>
          <p:cNvSpPr txBox="1"/>
          <p:nvPr/>
        </p:nvSpPr>
        <p:spPr>
          <a:xfrm>
            <a:off x="4657005" y="5837555"/>
            <a:ext cx="970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600" dirty="0">
                <a:solidFill>
                  <a:schemeClr val="bg1"/>
                </a:solidFill>
                <a:ea typeface="+mn-ea"/>
              </a:rPr>
              <a:t>x</a:t>
            </a:r>
            <a:r>
              <a:rPr lang="id-ID" sz="1600" dirty="0" err="1">
                <a:solidFill>
                  <a:schemeClr val="bg1"/>
                </a:solidFill>
                <a:ea typeface="+mn-ea"/>
              </a:rPr>
              <a:t>athrya</a:t>
            </a:r>
            <a:r>
              <a:rPr lang="en-US" sz="1600" dirty="0">
                <a:solidFill>
                  <a:schemeClr val="bg1"/>
                </a:solidFill>
                <a:ea typeface="+mn-ea"/>
              </a:rPr>
              <a:t>_</a:t>
            </a:r>
            <a:endParaRPr lang="id-ID" sz="1600" dirty="0">
              <a:solidFill>
                <a:schemeClr val="bg1"/>
              </a:solidFill>
              <a:ea typeface="+mn-ea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956A476-5D50-4106-9D5B-58212EA24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5422" y="1473941"/>
            <a:ext cx="2595708" cy="4376899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401402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EAA4370-85C5-4CEA-BAC9-19F648525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Become</a:t>
            </a:r>
            <a:br>
              <a:rPr lang="en-US" dirty="0"/>
            </a:br>
            <a:r>
              <a:rPr lang="en-US" dirty="0"/>
              <a:t>professional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80C8E-014D-48BC-81FF-1E5DEAA0296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30551-CDB8-4E08-9D73-B0566084DF8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/>
              <a:t>Cyber Fest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A4B92-3988-4592-9DA2-CA27D365908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D62FA8-E238-4E9F-B80E-9E0224840CCF}"/>
              </a:ext>
            </a:extLst>
          </p:cNvPr>
          <p:cNvSpPr txBox="1"/>
          <p:nvPr/>
        </p:nvSpPr>
        <p:spPr>
          <a:xfrm>
            <a:off x="6991350" y="4286766"/>
            <a:ext cx="1528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Red Team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AD2D79-8D82-45F1-A304-8CF29D795E96}"/>
              </a:ext>
            </a:extLst>
          </p:cNvPr>
          <p:cNvCxnSpPr/>
          <p:nvPr/>
        </p:nvCxnSpPr>
        <p:spPr>
          <a:xfrm>
            <a:off x="6811861" y="4077050"/>
            <a:ext cx="4479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90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4D5336-20A4-49B2-8561-A99298B9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(Cyber) security professional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F170199-6CBA-4FCE-9972-47DA63C3D2E4}"/>
              </a:ext>
            </a:extLst>
          </p:cNvPr>
          <p:cNvSpPr txBox="1">
            <a:spLocks/>
          </p:cNvSpPr>
          <p:nvPr/>
        </p:nvSpPr>
        <p:spPr>
          <a:xfrm>
            <a:off x="838200" y="1922798"/>
            <a:ext cx="10515600" cy="42541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(n) </a:t>
            </a:r>
            <a:r>
              <a:rPr lang="en-US" sz="2400" dirty="0">
                <a:solidFill>
                  <a:srgbClr val="FF0000"/>
                </a:solidFill>
              </a:rPr>
              <a:t>Professional</a:t>
            </a:r>
            <a:r>
              <a:rPr lang="en-US" sz="2400" dirty="0"/>
              <a:t> who is hired to keep online information of all sorts </a:t>
            </a:r>
            <a:r>
              <a:rPr lang="en-US" sz="2400" dirty="0">
                <a:solidFill>
                  <a:srgbClr val="00B0F0"/>
                </a:solidFill>
              </a:rPr>
              <a:t>protected</a:t>
            </a:r>
            <a:r>
              <a:rPr lang="en-US" sz="2400" dirty="0"/>
              <a:t> from cyber attacks and other malevolent threats.</a:t>
            </a:r>
          </a:p>
          <a:p>
            <a:endParaRPr lang="en-US" sz="2200" dirty="0"/>
          </a:p>
          <a:p>
            <a:r>
              <a:rPr lang="en-US" sz="2400" dirty="0">
                <a:solidFill>
                  <a:srgbClr val="FF0000"/>
                </a:solidFill>
              </a:rPr>
              <a:t>Security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is hot field in Indonesia.</a:t>
            </a:r>
          </a:p>
          <a:p>
            <a:pPr lvl="1"/>
            <a:r>
              <a:rPr lang="en-US" sz="2200" dirty="0"/>
              <a:t>Rapidly growing in demand for qualified people.</a:t>
            </a:r>
          </a:p>
        </p:txBody>
      </p:sp>
    </p:spTree>
    <p:extLst>
      <p:ext uri="{BB962C8B-B14F-4D97-AF65-F5344CB8AC3E}">
        <p14:creationId xmlns:p14="http://schemas.microsoft.com/office/powerpoint/2010/main" val="296773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4D5336-20A4-49B2-8561-A99298B9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RED TEAM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F170199-6CBA-4FCE-9972-47DA63C3D2E4}"/>
              </a:ext>
            </a:extLst>
          </p:cNvPr>
          <p:cNvSpPr txBox="1">
            <a:spLocks/>
          </p:cNvSpPr>
          <p:nvPr/>
        </p:nvSpPr>
        <p:spPr>
          <a:xfrm>
            <a:off x="838200" y="1922798"/>
            <a:ext cx="10515600" cy="42541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Red Team: Offensive, Attack, Pillage</a:t>
            </a:r>
          </a:p>
          <a:p>
            <a:r>
              <a:rPr lang="en-US" sz="2400" dirty="0"/>
              <a:t>Ensuring the security by </a:t>
            </a:r>
            <a:r>
              <a:rPr lang="en-US" sz="2400" strike="sngStrike" dirty="0"/>
              <a:t>attacking</a:t>
            </a:r>
            <a:r>
              <a:rPr lang="en-US" sz="2400" dirty="0"/>
              <a:t> assessing it.</a:t>
            </a:r>
          </a:p>
          <a:p>
            <a:pPr lvl="1"/>
            <a:r>
              <a:rPr lang="en-US" sz="2000" dirty="0"/>
              <a:t>Proving the system is secure/insecure</a:t>
            </a:r>
          </a:p>
          <a:p>
            <a:r>
              <a:rPr lang="en-US" sz="2400" dirty="0"/>
              <a:t>In general, they do:</a:t>
            </a:r>
          </a:p>
          <a:p>
            <a:pPr lvl="1"/>
            <a:r>
              <a:rPr lang="en-US" sz="2200" dirty="0"/>
              <a:t>Discover vulnerabilities of the system.</a:t>
            </a:r>
          </a:p>
          <a:p>
            <a:pPr lvl="1"/>
            <a:r>
              <a:rPr lang="en-US" sz="2200" dirty="0"/>
              <a:t>Planning and executing attack.</a:t>
            </a:r>
          </a:p>
          <a:p>
            <a:pPr lvl="1"/>
            <a:r>
              <a:rPr lang="en-US" sz="2200" dirty="0"/>
              <a:t>Create proof of concept.</a:t>
            </a:r>
          </a:p>
          <a:p>
            <a:pPr lvl="1"/>
            <a:r>
              <a:rPr lang="en-US" sz="2200" dirty="0"/>
              <a:t>Create mitigation/fixing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345230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4D5336-20A4-49B2-8561-A99298B9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 of security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95ABA6-78CA-455C-B041-5555084C9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042" y="2770910"/>
            <a:ext cx="2606227" cy="21302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556484-B69C-47EA-9676-CFA6646C897F}"/>
              </a:ext>
            </a:extLst>
          </p:cNvPr>
          <p:cNvSpPr txBox="1"/>
          <p:nvPr/>
        </p:nvSpPr>
        <p:spPr>
          <a:xfrm>
            <a:off x="2082387" y="4901114"/>
            <a:ext cx="2143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 / Program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E82924-CFB8-43BF-AD1B-CB14C882B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698" y="2364509"/>
            <a:ext cx="2536604" cy="25366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0FB486-E818-48AE-AD17-9E775F0A9E2D}"/>
              </a:ext>
            </a:extLst>
          </p:cNvPr>
          <p:cNvSpPr txBox="1"/>
          <p:nvPr/>
        </p:nvSpPr>
        <p:spPr>
          <a:xfrm>
            <a:off x="5308349" y="4901114"/>
            <a:ext cx="1979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Infrastructure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6ED5D2-119C-4D6B-9523-21EF68FF6185}"/>
              </a:ext>
            </a:extLst>
          </p:cNvPr>
          <p:cNvSpPr txBox="1"/>
          <p:nvPr/>
        </p:nvSpPr>
        <p:spPr>
          <a:xfrm>
            <a:off x="9023927" y="2364509"/>
            <a:ext cx="15359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Designing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1D7E29-08B1-496F-8CD1-7DADDA1DDBCF}"/>
              </a:ext>
            </a:extLst>
          </p:cNvPr>
          <p:cNvSpPr txBox="1"/>
          <p:nvPr/>
        </p:nvSpPr>
        <p:spPr>
          <a:xfrm>
            <a:off x="9023927" y="3309081"/>
            <a:ext cx="12187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Testing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E3DAF5-3205-4235-A604-48CBB249D930}"/>
              </a:ext>
            </a:extLst>
          </p:cNvPr>
          <p:cNvSpPr txBox="1"/>
          <p:nvPr/>
        </p:nvSpPr>
        <p:spPr>
          <a:xfrm>
            <a:off x="9023927" y="4253653"/>
            <a:ext cx="17646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70C0"/>
                </a:solidFill>
              </a:rPr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1831103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4D5336-20A4-49B2-8561-A99298B9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jobs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7AA20-4841-465F-971F-E5F6D2A79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878" y="2878123"/>
            <a:ext cx="2176244" cy="2176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22FDF9-0512-4B05-BFE6-A33BB5C47685}"/>
              </a:ext>
            </a:extLst>
          </p:cNvPr>
          <p:cNvSpPr txBox="1"/>
          <p:nvPr/>
        </p:nvSpPr>
        <p:spPr>
          <a:xfrm>
            <a:off x="2567031" y="2693457"/>
            <a:ext cx="210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Penetration 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3B3F68-03C1-4403-A689-5EE4A2A42F24}"/>
              </a:ext>
            </a:extLst>
          </p:cNvPr>
          <p:cNvSpPr txBox="1"/>
          <p:nvPr/>
        </p:nvSpPr>
        <p:spPr>
          <a:xfrm>
            <a:off x="1879135" y="4335577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Vulnerability Assessment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5520C-B781-4FEF-A03D-5D57F34744A7}"/>
              </a:ext>
            </a:extLst>
          </p:cNvPr>
          <p:cNvSpPr txBox="1"/>
          <p:nvPr/>
        </p:nvSpPr>
        <p:spPr>
          <a:xfrm>
            <a:off x="7583000" y="4335577"/>
            <a:ext cx="338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Adversary Simulation/Emulation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BC4B8-CE79-4297-8537-FF6A3C344629}"/>
              </a:ext>
            </a:extLst>
          </p:cNvPr>
          <p:cNvSpPr txBox="1"/>
          <p:nvPr/>
        </p:nvSpPr>
        <p:spPr>
          <a:xfrm>
            <a:off x="7583000" y="2643800"/>
            <a:ext cx="1832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Exploit Research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B66199-3B89-4C92-8FEE-53C1EC8E3D84}"/>
              </a:ext>
            </a:extLst>
          </p:cNvPr>
          <p:cNvSpPr txBox="1"/>
          <p:nvPr/>
        </p:nvSpPr>
        <p:spPr>
          <a:xfrm>
            <a:off x="10000428" y="6123543"/>
            <a:ext cx="18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 DoS or DDoS!</a:t>
            </a:r>
          </a:p>
        </p:txBody>
      </p:sp>
    </p:spTree>
    <p:extLst>
      <p:ext uri="{BB962C8B-B14F-4D97-AF65-F5344CB8AC3E}">
        <p14:creationId xmlns:p14="http://schemas.microsoft.com/office/powerpoint/2010/main" val="3241972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4D5336-20A4-49B2-8561-A99298B9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F170199-6CBA-4FCE-9972-47DA63C3D2E4}"/>
              </a:ext>
            </a:extLst>
          </p:cNvPr>
          <p:cNvSpPr txBox="1">
            <a:spLocks/>
          </p:cNvSpPr>
          <p:nvPr/>
        </p:nvSpPr>
        <p:spPr>
          <a:xfrm>
            <a:off x="838200" y="1922798"/>
            <a:ext cx="10515600" cy="42541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Must follow security trends, discoveries, and techniques.</a:t>
            </a:r>
          </a:p>
          <a:p>
            <a:pPr lvl="1"/>
            <a:r>
              <a:rPr lang="en-US" sz="1800" dirty="0"/>
              <a:t>CVEs</a:t>
            </a:r>
          </a:p>
          <a:p>
            <a:pPr lvl="1"/>
            <a:r>
              <a:rPr lang="en-US" sz="1800" dirty="0"/>
              <a:t>Security bulletins</a:t>
            </a:r>
          </a:p>
          <a:p>
            <a:pPr lvl="1"/>
            <a:r>
              <a:rPr lang="en-US" sz="1800" dirty="0"/>
              <a:t>Security incidents</a:t>
            </a:r>
          </a:p>
          <a:p>
            <a:r>
              <a:rPr lang="en-US" sz="2200" dirty="0"/>
              <a:t>Specialization</a:t>
            </a:r>
          </a:p>
          <a:p>
            <a:r>
              <a:rPr lang="en-US" sz="2200" dirty="0"/>
              <a:t>Simplify the problem so even non-technical people understand.</a:t>
            </a:r>
          </a:p>
        </p:txBody>
      </p:sp>
    </p:spTree>
    <p:extLst>
      <p:ext uri="{BB962C8B-B14F-4D97-AF65-F5344CB8AC3E}">
        <p14:creationId xmlns:p14="http://schemas.microsoft.com/office/powerpoint/2010/main" val="304618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4D5336-20A4-49B2-8561-A99298B9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 (Topics)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91B26-3904-44D4-9D7C-C5CD81D8EBCB}"/>
              </a:ext>
            </a:extLst>
          </p:cNvPr>
          <p:cNvSpPr txBox="1"/>
          <p:nvPr/>
        </p:nvSpPr>
        <p:spPr>
          <a:xfrm>
            <a:off x="3547904" y="2010449"/>
            <a:ext cx="1079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Web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8FB413-74B7-4D30-9C5B-9C86DC202D3E}"/>
              </a:ext>
            </a:extLst>
          </p:cNvPr>
          <p:cNvSpPr txBox="1"/>
          <p:nvPr/>
        </p:nvSpPr>
        <p:spPr>
          <a:xfrm>
            <a:off x="7137661" y="2313622"/>
            <a:ext cx="1563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Mobile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BDD53A-9095-44E3-BEEC-9D004064FEEB}"/>
              </a:ext>
            </a:extLst>
          </p:cNvPr>
          <p:cNvSpPr txBox="1"/>
          <p:nvPr/>
        </p:nvSpPr>
        <p:spPr>
          <a:xfrm>
            <a:off x="4627367" y="3136612"/>
            <a:ext cx="2622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Infrastructure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EA8B20-104D-4907-9649-194C03CAC0EF}"/>
              </a:ext>
            </a:extLst>
          </p:cNvPr>
          <p:cNvSpPr txBox="1"/>
          <p:nvPr/>
        </p:nvSpPr>
        <p:spPr>
          <a:xfrm>
            <a:off x="7995759" y="3986374"/>
            <a:ext cx="779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IoT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BE7F10-DD4C-4930-8D12-69221E3AEB0F}"/>
              </a:ext>
            </a:extLst>
          </p:cNvPr>
          <p:cNvSpPr txBox="1"/>
          <p:nvPr/>
        </p:nvSpPr>
        <p:spPr>
          <a:xfrm>
            <a:off x="3416618" y="4632705"/>
            <a:ext cx="1342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Cloud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FC2EFF-8F26-468F-BB76-2A01F19BA230}"/>
              </a:ext>
            </a:extLst>
          </p:cNvPr>
          <p:cNvSpPr txBox="1"/>
          <p:nvPr/>
        </p:nvSpPr>
        <p:spPr>
          <a:xfrm>
            <a:off x="5620587" y="5112425"/>
            <a:ext cx="3259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Smart Contract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4D321F-D0C4-4F25-AA6D-92192AA1FBB6}"/>
              </a:ext>
            </a:extLst>
          </p:cNvPr>
          <p:cNvSpPr txBox="1"/>
          <p:nvPr/>
        </p:nvSpPr>
        <p:spPr>
          <a:xfrm>
            <a:off x="2287051" y="1700487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Application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17DA83-FEFC-4A8B-A501-38CF659D3F59}"/>
              </a:ext>
            </a:extLst>
          </p:cNvPr>
          <p:cNvSpPr txBox="1"/>
          <p:nvPr/>
        </p:nvSpPr>
        <p:spPr>
          <a:xfrm>
            <a:off x="2585718" y="245212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Service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5E0D50-5AD4-48A9-A4F5-6EB0137FE1A7}"/>
              </a:ext>
            </a:extLst>
          </p:cNvPr>
          <p:cNvSpPr txBox="1"/>
          <p:nvPr/>
        </p:nvSpPr>
        <p:spPr>
          <a:xfrm>
            <a:off x="8385673" y="1978031"/>
            <a:ext cx="96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Android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199E0F-FF1E-4EF4-A2C6-EFBA3229913C}"/>
              </a:ext>
            </a:extLst>
          </p:cNvPr>
          <p:cNvSpPr txBox="1"/>
          <p:nvPr/>
        </p:nvSpPr>
        <p:spPr>
          <a:xfrm>
            <a:off x="8766493" y="265798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ECEF80-544E-4AAC-9E12-0CE88E192E1D}"/>
              </a:ext>
            </a:extLst>
          </p:cNvPr>
          <p:cNvSpPr txBox="1"/>
          <p:nvPr/>
        </p:nvSpPr>
        <p:spPr>
          <a:xfrm>
            <a:off x="5102143" y="2814373"/>
            <a:ext cx="175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Active Directory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B78B11-8297-46E8-ABE4-D69E74391DB4}"/>
              </a:ext>
            </a:extLst>
          </p:cNvPr>
          <p:cNvSpPr txBox="1"/>
          <p:nvPr/>
        </p:nvSpPr>
        <p:spPr>
          <a:xfrm>
            <a:off x="4441545" y="3652501"/>
            <a:ext cx="114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Container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A954DD-6149-4813-9717-399699616539}"/>
              </a:ext>
            </a:extLst>
          </p:cNvPr>
          <p:cNvSpPr txBox="1"/>
          <p:nvPr/>
        </p:nvSpPr>
        <p:spPr>
          <a:xfrm>
            <a:off x="6194269" y="3663425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Network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BCA953-E050-44B4-B608-1128172C1183}"/>
              </a:ext>
            </a:extLst>
          </p:cNvPr>
          <p:cNvSpPr txBox="1"/>
          <p:nvPr/>
        </p:nvSpPr>
        <p:spPr>
          <a:xfrm>
            <a:off x="3350025" y="4309539"/>
            <a:ext cx="64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AWS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CB3ED-E21C-4572-A04D-8BB3510CCF32}"/>
              </a:ext>
            </a:extLst>
          </p:cNvPr>
          <p:cNvSpPr txBox="1"/>
          <p:nvPr/>
        </p:nvSpPr>
        <p:spPr>
          <a:xfrm>
            <a:off x="2720091" y="467887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GCP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43A6BB-D951-4AB5-AE7E-F2EE0B87E5DA}"/>
              </a:ext>
            </a:extLst>
          </p:cNvPr>
          <p:cNvSpPr txBox="1"/>
          <p:nvPr/>
        </p:nvSpPr>
        <p:spPr>
          <a:xfrm>
            <a:off x="2868877" y="5232870"/>
            <a:ext cx="73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030460390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2142</TotalTime>
  <Words>507</Words>
  <Application>Microsoft Office PowerPoint</Application>
  <PresentationFormat>Widescreen</PresentationFormat>
  <Paragraphs>135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Tenorite</vt:lpstr>
      <vt:lpstr>Monoline</vt:lpstr>
      <vt:lpstr>Berkarir di  Cyber security</vt:lpstr>
      <vt:lpstr>Who?</vt:lpstr>
      <vt:lpstr>Become professional</vt:lpstr>
      <vt:lpstr>(Cyber) security professional</vt:lpstr>
      <vt:lpstr>AS RED TEAM</vt:lpstr>
      <vt:lpstr>Concern of security</vt:lpstr>
      <vt:lpstr>Exploring the jobs</vt:lpstr>
      <vt:lpstr>Challenges</vt:lpstr>
      <vt:lpstr>SPECIALIZATION (Topics)</vt:lpstr>
      <vt:lpstr>Getting started as red team</vt:lpstr>
      <vt:lpstr>Skill set</vt:lpstr>
      <vt:lpstr>Lab &amp; exercise</vt:lpstr>
      <vt:lpstr>Associate</vt:lpstr>
      <vt:lpstr>Should I Certified?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Berkarir di  Cyber security</dc:title>
  <dc:creator>Satria Ady Pradana</dc:creator>
  <cp:lastModifiedBy>Satria Ady Pradana</cp:lastModifiedBy>
  <cp:revision>23</cp:revision>
  <dcterms:created xsi:type="dcterms:W3CDTF">2021-12-22T10:15:29Z</dcterms:created>
  <dcterms:modified xsi:type="dcterms:W3CDTF">2022-01-08T05:34:31Z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