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8"/>
  </p:notesMasterIdLst>
  <p:handoutMasterIdLst>
    <p:handoutMasterId r:id="rId19"/>
  </p:handoutMasterIdLst>
  <p:sldIdLst>
    <p:sldId id="256" r:id="rId5"/>
    <p:sldId id="294" r:id="rId6"/>
    <p:sldId id="317" r:id="rId7"/>
    <p:sldId id="345" r:id="rId8"/>
    <p:sldId id="318" r:id="rId9"/>
    <p:sldId id="329" r:id="rId10"/>
    <p:sldId id="330" r:id="rId11"/>
    <p:sldId id="340" r:id="rId12"/>
    <p:sldId id="341" r:id="rId13"/>
    <p:sldId id="328" r:id="rId14"/>
    <p:sldId id="344" r:id="rId15"/>
    <p:sldId id="325" r:id="rId16"/>
    <p:sldId id="31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A0D66C-5601-4901-9C20-D10DEB52F0A0}">
          <p14:sldIdLst>
            <p14:sldId id="256"/>
            <p14:sldId id="294"/>
            <p14:sldId id="317"/>
            <p14:sldId id="345"/>
            <p14:sldId id="318"/>
            <p14:sldId id="329"/>
            <p14:sldId id="330"/>
            <p14:sldId id="340"/>
            <p14:sldId id="341"/>
            <p14:sldId id="328"/>
            <p14:sldId id="344"/>
          </p14:sldIdLst>
        </p14:section>
        <p14:section name="Question" id="{6FE070C1-AA46-4CB0-A604-ED05C5F5C73D}">
          <p14:sldIdLst>
            <p14:sldId id="325"/>
          </p14:sldIdLst>
        </p14:section>
        <p14:section name="Thanks" id="{BA8F6FAA-4DFE-4251-8A4A-16343E78B46F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1/31/2022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THE ART OF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Satria Ady Pradana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CAFD24-283C-47AA-9E2C-BDE55ED64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127" y="67112"/>
            <a:ext cx="1549414" cy="137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4D5336-20A4-49B2-8561-A99298B9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CHARACTERISTIC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F170199-6CBA-4FCE-9972-47DA63C3D2E4}"/>
              </a:ext>
            </a:extLst>
          </p:cNvPr>
          <p:cNvSpPr txBox="1">
            <a:spLocks/>
          </p:cNvSpPr>
          <p:nvPr/>
        </p:nvSpPr>
        <p:spPr>
          <a:xfrm>
            <a:off x="838200" y="1922798"/>
            <a:ext cx="10515600" cy="42541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Every language is unique.</a:t>
            </a:r>
          </a:p>
          <a:p>
            <a:pPr lvl="1"/>
            <a:r>
              <a:rPr lang="en-US" sz="2000" dirty="0"/>
              <a:t>Syntax</a:t>
            </a:r>
          </a:p>
          <a:p>
            <a:pPr lvl="1"/>
            <a:r>
              <a:rPr lang="en-US" sz="2000" dirty="0"/>
              <a:t>Paradigm</a:t>
            </a:r>
          </a:p>
          <a:p>
            <a:pPr lvl="1"/>
            <a:r>
              <a:rPr lang="en-US" sz="2000" dirty="0"/>
              <a:t>Features</a:t>
            </a:r>
          </a:p>
          <a:p>
            <a:endParaRPr lang="en-US" sz="2400" dirty="0"/>
          </a:p>
          <a:p>
            <a:r>
              <a:rPr lang="en-US" sz="2400" dirty="0"/>
              <a:t>Which programming language is suitable for me (making tools)?</a:t>
            </a:r>
          </a:p>
          <a:p>
            <a:pPr lvl="1"/>
            <a:r>
              <a:rPr lang="en-US" sz="2000" dirty="0"/>
              <a:t>Depend on cases</a:t>
            </a:r>
          </a:p>
        </p:txBody>
      </p:sp>
    </p:spTree>
    <p:extLst>
      <p:ext uri="{BB962C8B-B14F-4D97-AF65-F5344CB8AC3E}">
        <p14:creationId xmlns:p14="http://schemas.microsoft.com/office/powerpoint/2010/main" val="111635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4D5336-20A4-49B2-8561-A99298B9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new language?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F170199-6CBA-4FCE-9972-47DA63C3D2E4}"/>
              </a:ext>
            </a:extLst>
          </p:cNvPr>
          <p:cNvSpPr txBox="1">
            <a:spLocks/>
          </p:cNvSpPr>
          <p:nvPr/>
        </p:nvSpPr>
        <p:spPr>
          <a:xfrm>
            <a:off x="838200" y="1922798"/>
            <a:ext cx="10515600" cy="42541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Master the fundamental of programming language:</a:t>
            </a:r>
          </a:p>
          <a:p>
            <a:pPr lvl="1"/>
            <a:r>
              <a:rPr lang="en-US" sz="2000" dirty="0"/>
              <a:t>Decision making (if, else, switch, </a:t>
            </a:r>
            <a:r>
              <a:rPr lang="en-US" sz="2000" dirty="0" err="1"/>
              <a:t>etc</a:t>
            </a:r>
            <a:r>
              <a:rPr lang="en-US" sz="2000" dirty="0"/>
              <a:t>).</a:t>
            </a:r>
          </a:p>
          <a:p>
            <a:pPr lvl="1"/>
            <a:r>
              <a:rPr lang="en-US" sz="2000" dirty="0"/>
              <a:t>Loop</a:t>
            </a:r>
          </a:p>
          <a:p>
            <a:pPr lvl="1"/>
            <a:r>
              <a:rPr lang="en-US" sz="2000" dirty="0"/>
              <a:t>Function</a:t>
            </a:r>
          </a:p>
          <a:p>
            <a:r>
              <a:rPr lang="en-US" sz="2400" dirty="0"/>
              <a:t>Learn the characteristic of the language.</a:t>
            </a:r>
          </a:p>
        </p:txBody>
      </p:sp>
    </p:spTree>
    <p:extLst>
      <p:ext uri="{BB962C8B-B14F-4D97-AF65-F5344CB8AC3E}">
        <p14:creationId xmlns:p14="http://schemas.microsoft.com/office/powerpoint/2010/main" val="1767953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E437-03A2-485A-B1F6-2D0D5B86B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8E6AD-D73B-4C05-9657-F0B0962A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64AB8-67F4-400E-9C7C-F195ECA5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PyCon ID (Security)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632B-35EF-4E0D-B099-FB607141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B398A5-66D7-4961-AD67-68087D621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1468"/>
            <a:ext cx="7874455" cy="467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91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56A948-6A0B-45D5-B1A1-CF6460039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42CB2ED-319F-4D41-9C2D-9F7479600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Satria Ady Pradana</a:t>
            </a:r>
          </a:p>
          <a:p>
            <a:r>
              <a:rPr lang="en-US" dirty="0" err="1"/>
              <a:t>spradana</a:t>
            </a:r>
            <a:r>
              <a:rPr lang="en-US" dirty="0"/>
              <a:t> [at] archonlabs.id</a:t>
            </a:r>
          </a:p>
          <a:p>
            <a:r>
              <a:rPr lang="en-US" dirty="0"/>
              <a:t>@xathrya (telegram)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422FB-DD85-43C3-BAFE-8D3ED585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CyberFest</a:t>
            </a:r>
            <a:r>
              <a:rPr lang="en-US" dirty="0"/>
              <a:t>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C8DD4-93E7-47B5-B6B7-ECB6D4FF3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8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r>
              <a:rPr lang="en-ZA" dirty="0"/>
              <a:t>Who?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716673" cy="251936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Satria</a:t>
            </a:r>
            <a:r>
              <a:rPr lang="en-US" sz="1800" dirty="0"/>
              <a:t> Ady Pradana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Cyber Security Consultant </a:t>
            </a:r>
            <a:r>
              <a:rPr lang="en-US" dirty="0"/>
              <a:t>at Mitra Integrasi </a:t>
            </a:r>
            <a:r>
              <a:rPr lang="en-US" dirty="0" err="1"/>
              <a:t>Informatika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Co-Founder </a:t>
            </a:r>
            <a:r>
              <a:rPr lang="en-US" dirty="0"/>
              <a:t>of Archonlabs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Penetration Tester, Red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Community Leader of Reversing.ID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ZA" dirty="0" err="1"/>
              <a:t>CyberFest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484E18-A9A4-4888-BEFC-F536FA1929BD}"/>
              </a:ext>
            </a:extLst>
          </p:cNvPr>
          <p:cNvSpPr txBox="1"/>
          <p:nvPr/>
        </p:nvSpPr>
        <p:spPr>
          <a:xfrm>
            <a:off x="1333499" y="5837555"/>
            <a:ext cx="1044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id-ID" sz="1600" dirty="0">
                <a:solidFill>
                  <a:schemeClr val="bg1"/>
                </a:solidFill>
                <a:ea typeface="+mn-ea"/>
              </a:rPr>
              <a:t>@xathrya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1A70D0-E9AF-429E-9820-D1592D49C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57" y="5841367"/>
            <a:ext cx="334742" cy="3347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D62C2C-B9D8-4ED8-B2A5-316E9037A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886" y="5837555"/>
            <a:ext cx="365125" cy="3651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75899CD-8920-4426-B710-2BE979D49207}"/>
              </a:ext>
            </a:extLst>
          </p:cNvPr>
          <p:cNvSpPr txBox="1"/>
          <p:nvPr/>
        </p:nvSpPr>
        <p:spPr>
          <a:xfrm>
            <a:off x="3045028" y="5850840"/>
            <a:ext cx="857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id-ID" sz="1600" dirty="0">
                <a:solidFill>
                  <a:schemeClr val="bg1"/>
                </a:solidFill>
                <a:ea typeface="+mn-ea"/>
              </a:rPr>
              <a:t>xathrya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B32E20-6D6B-48CE-A8DE-5AAA6FDBD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534" y="5765603"/>
            <a:ext cx="513912" cy="51391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5D491B-7F48-45CD-8CFD-DC419805119C}"/>
              </a:ext>
            </a:extLst>
          </p:cNvPr>
          <p:cNvSpPr txBox="1"/>
          <p:nvPr/>
        </p:nvSpPr>
        <p:spPr>
          <a:xfrm>
            <a:off x="4657005" y="5837555"/>
            <a:ext cx="970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1600" dirty="0">
                <a:solidFill>
                  <a:schemeClr val="bg1"/>
                </a:solidFill>
                <a:ea typeface="+mn-ea"/>
              </a:rPr>
              <a:t>x</a:t>
            </a:r>
            <a:r>
              <a:rPr lang="id-ID" sz="1600" dirty="0" err="1">
                <a:solidFill>
                  <a:schemeClr val="bg1"/>
                </a:solidFill>
                <a:ea typeface="+mn-ea"/>
              </a:rPr>
              <a:t>athrya</a:t>
            </a:r>
            <a:r>
              <a:rPr lang="en-US" sz="1600" dirty="0">
                <a:solidFill>
                  <a:schemeClr val="bg1"/>
                </a:solidFill>
                <a:ea typeface="+mn-ea"/>
              </a:rPr>
              <a:t>_</a:t>
            </a:r>
            <a:endParaRPr lang="id-ID" sz="1600" dirty="0">
              <a:solidFill>
                <a:schemeClr val="bg1"/>
              </a:solidFill>
              <a:ea typeface="+mn-ea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956A476-5D50-4106-9D5B-58212EA24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5422" y="1473941"/>
            <a:ext cx="2595708" cy="4376899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401402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EAA4370-85C5-4CEA-BAC9-19F648525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CODe</a:t>
            </a:r>
            <a:r>
              <a:rPr lang="en-US" dirty="0"/>
              <a:t> &amp; programming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80C8E-014D-48BC-81FF-1E5DEAA0296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30551-CDB8-4E08-9D73-B0566084DF8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dirty="0"/>
              <a:t>Cyber Fest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A4B92-3988-4592-9DA2-CA27D365908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AD2D79-8D82-45F1-A304-8CF29D795E96}"/>
              </a:ext>
            </a:extLst>
          </p:cNvPr>
          <p:cNvCxnSpPr/>
          <p:nvPr/>
        </p:nvCxnSpPr>
        <p:spPr>
          <a:xfrm>
            <a:off x="6811861" y="4077050"/>
            <a:ext cx="4479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2E6799-7804-4EC8-99F3-0D50E3D9A8ED}"/>
              </a:ext>
            </a:extLst>
          </p:cNvPr>
          <p:cNvSpPr txBox="1"/>
          <p:nvPr/>
        </p:nvSpPr>
        <p:spPr>
          <a:xfrm>
            <a:off x="6991350" y="4286766"/>
            <a:ext cx="3889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Relevance in Cyber Security</a:t>
            </a:r>
          </a:p>
        </p:txBody>
      </p:sp>
    </p:spTree>
    <p:extLst>
      <p:ext uri="{BB962C8B-B14F-4D97-AF65-F5344CB8AC3E}">
        <p14:creationId xmlns:p14="http://schemas.microsoft.com/office/powerpoint/2010/main" val="147290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0634-3E09-4793-8BE9-78A7D0A15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CAD68-99C3-4FD2-884B-9409F93F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7004C-D36F-4299-BCFE-9AA006D1B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852317-5269-4D8F-A323-0A9F1713814A}"/>
              </a:ext>
            </a:extLst>
          </p:cNvPr>
          <p:cNvSpPr txBox="1"/>
          <p:nvPr/>
        </p:nvSpPr>
        <p:spPr>
          <a:xfrm>
            <a:off x="3628938" y="2640242"/>
            <a:ext cx="47268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b="1" dirty="0"/>
              <a:t>Cyber Security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42353D-0D3F-455D-B245-5B6E401F96DE}"/>
              </a:ext>
            </a:extLst>
          </p:cNvPr>
          <p:cNvSpPr txBox="1"/>
          <p:nvPr/>
        </p:nvSpPr>
        <p:spPr>
          <a:xfrm>
            <a:off x="4048284" y="2299376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packet crafting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0E3D09-36A2-4E17-AD77-2DE7F939A9F3}"/>
              </a:ext>
            </a:extLst>
          </p:cNvPr>
          <p:cNvSpPr txBox="1"/>
          <p:nvPr/>
        </p:nvSpPr>
        <p:spPr>
          <a:xfrm>
            <a:off x="3939390" y="340968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reverse engineering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5D46E7-C56F-4401-BA2D-CC321801CCC9}"/>
              </a:ext>
            </a:extLst>
          </p:cNvPr>
          <p:cNvSpPr txBox="1"/>
          <p:nvPr/>
        </p:nvSpPr>
        <p:spPr>
          <a:xfrm>
            <a:off x="7021485" y="2163188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penetration testing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FCD122-D751-4152-82E7-63F67727936B}"/>
              </a:ext>
            </a:extLst>
          </p:cNvPr>
          <p:cNvSpPr txBox="1"/>
          <p:nvPr/>
        </p:nvSpPr>
        <p:spPr>
          <a:xfrm>
            <a:off x="2125567" y="311729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forensic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BCB826-1279-4C20-B7F7-798E2BAB034D}"/>
              </a:ext>
            </a:extLst>
          </p:cNvPr>
          <p:cNvSpPr txBox="1"/>
          <p:nvPr/>
        </p:nvSpPr>
        <p:spPr>
          <a:xfrm>
            <a:off x="6131371" y="4363790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exploit development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94F293-7D0E-449A-A8EC-B94B34586C9B}"/>
              </a:ext>
            </a:extLst>
          </p:cNvPr>
          <p:cNvSpPr txBox="1"/>
          <p:nvPr/>
        </p:nvSpPr>
        <p:spPr>
          <a:xfrm>
            <a:off x="2621857" y="254971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fuzzing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45800B-4A48-4742-924A-BAB827562CA7}"/>
              </a:ext>
            </a:extLst>
          </p:cNvPr>
          <p:cNvSpPr txBox="1"/>
          <p:nvPr/>
        </p:nvSpPr>
        <p:spPr>
          <a:xfrm>
            <a:off x="7267226" y="3702071"/>
            <a:ext cx="159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web scraping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70A95C-E6DD-4043-8752-3FB56A34854D}"/>
              </a:ext>
            </a:extLst>
          </p:cNvPr>
          <p:cNvSpPr txBox="1"/>
          <p:nvPr/>
        </p:nvSpPr>
        <p:spPr>
          <a:xfrm>
            <a:off x="2610621" y="3774811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16054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4D5336-20A4-49B2-8561-A99298B9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F170199-6CBA-4FCE-9972-47DA63C3D2E4}"/>
              </a:ext>
            </a:extLst>
          </p:cNvPr>
          <p:cNvSpPr txBox="1">
            <a:spLocks/>
          </p:cNvSpPr>
          <p:nvPr/>
        </p:nvSpPr>
        <p:spPr>
          <a:xfrm>
            <a:off x="838200" y="1922798"/>
            <a:ext cx="10515600" cy="42541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Process of creating </a:t>
            </a:r>
            <a:r>
              <a:rPr lang="en-US" sz="2400" dirty="0">
                <a:solidFill>
                  <a:srgbClr val="FF0000"/>
                </a:solidFill>
              </a:rPr>
              <a:t>computer program</a:t>
            </a:r>
            <a:r>
              <a:rPr lang="en-US" sz="2400" dirty="0"/>
              <a:t>.</a:t>
            </a:r>
          </a:p>
          <a:p>
            <a:r>
              <a:rPr lang="en-US" sz="2200" dirty="0"/>
              <a:t>Using </a:t>
            </a:r>
            <a:r>
              <a:rPr lang="en-US" sz="2200" dirty="0">
                <a:solidFill>
                  <a:srgbClr val="FF0000"/>
                </a:solidFill>
              </a:rPr>
              <a:t>language</a:t>
            </a:r>
            <a:r>
              <a:rPr lang="en-US" sz="2200" dirty="0"/>
              <a:t> that machine can understand in order to get it to perform various tasks.</a:t>
            </a:r>
          </a:p>
          <a:p>
            <a:r>
              <a:rPr lang="en-US" sz="2200" dirty="0"/>
              <a:t>Computer program is running on top of a </a:t>
            </a:r>
            <a:r>
              <a:rPr lang="en-US" sz="2200" dirty="0">
                <a:solidFill>
                  <a:srgbClr val="FF0000"/>
                </a:solidFill>
              </a:rPr>
              <a:t>platform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Native</a:t>
            </a:r>
            <a:r>
              <a:rPr lang="en-US" sz="1800" dirty="0"/>
              <a:t>: same instructions provided by hardware/processor.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Interpreted</a:t>
            </a:r>
            <a:r>
              <a:rPr lang="en-US" sz="1800" dirty="0"/>
              <a:t>: translated by runtime environment.</a:t>
            </a:r>
            <a:endParaRPr lang="en-US" sz="2200" dirty="0"/>
          </a:p>
          <a:p>
            <a:r>
              <a:rPr lang="en-US" sz="2200" dirty="0"/>
              <a:t>Computer program is a group of </a:t>
            </a:r>
            <a:r>
              <a:rPr lang="en-US" sz="2200" dirty="0">
                <a:solidFill>
                  <a:srgbClr val="FF0000"/>
                </a:solidFill>
              </a:rPr>
              <a:t>logical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0000"/>
                </a:solidFill>
              </a:rPr>
              <a:t>mathematical</a:t>
            </a:r>
            <a:r>
              <a:rPr lang="en-US" sz="2200" dirty="0"/>
              <a:t>, and </a:t>
            </a:r>
            <a:r>
              <a:rPr lang="en-US" sz="2200" dirty="0">
                <a:solidFill>
                  <a:srgbClr val="FF0000"/>
                </a:solidFill>
              </a:rPr>
              <a:t>sequential functions</a:t>
            </a:r>
            <a:r>
              <a:rPr lang="en-US" sz="2200" dirty="0"/>
              <a:t>.</a:t>
            </a:r>
          </a:p>
          <a:p>
            <a:pPr lvl="1"/>
            <a:r>
              <a:rPr lang="en-US" sz="1800" dirty="0"/>
              <a:t>When grouped, these functions perform a task.</a:t>
            </a:r>
          </a:p>
          <a:p>
            <a:pPr lvl="1"/>
            <a:r>
              <a:rPr lang="en-US" sz="1800" dirty="0"/>
              <a:t>Often have data to be processed.</a:t>
            </a:r>
          </a:p>
          <a:p>
            <a:r>
              <a:rPr lang="en-US" sz="2000" dirty="0"/>
              <a:t>Each programming language has its own </a:t>
            </a:r>
            <a:r>
              <a:rPr lang="en-US" sz="2000" dirty="0">
                <a:solidFill>
                  <a:srgbClr val="FF0000"/>
                </a:solidFill>
              </a:rPr>
              <a:t>characteristics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738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4D5336-20A4-49B2-8561-A99298B9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Important?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F170199-6CBA-4FCE-9972-47DA63C3D2E4}"/>
              </a:ext>
            </a:extLst>
          </p:cNvPr>
          <p:cNvSpPr txBox="1">
            <a:spLocks/>
          </p:cNvSpPr>
          <p:nvPr/>
        </p:nvSpPr>
        <p:spPr>
          <a:xfrm>
            <a:off x="838200" y="1922798"/>
            <a:ext cx="10515600" cy="42541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Many aspect of our life interact with product of digital technology.</a:t>
            </a:r>
          </a:p>
          <a:p>
            <a:pPr lvl="1"/>
            <a:r>
              <a:rPr lang="en-US" sz="2000" dirty="0"/>
              <a:t>Integral role in our world.</a:t>
            </a:r>
          </a:p>
          <a:p>
            <a:pPr lvl="1"/>
            <a:r>
              <a:rPr lang="en-US" sz="2000" dirty="0"/>
              <a:t>World is now technology-driven.</a:t>
            </a:r>
          </a:p>
          <a:p>
            <a:pPr lvl="1"/>
            <a:r>
              <a:rPr lang="en-US" sz="2000" dirty="0"/>
              <a:t>Even more impactful in the future.</a:t>
            </a:r>
          </a:p>
          <a:p>
            <a:r>
              <a:rPr lang="en-US" sz="2400" dirty="0"/>
              <a:t>Programming means as a problem solving medium.</a:t>
            </a:r>
          </a:p>
          <a:p>
            <a:pPr lvl="1"/>
            <a:r>
              <a:rPr lang="en-US" sz="2000" dirty="0"/>
              <a:t>Automate repetitive tasks.</a:t>
            </a:r>
          </a:p>
          <a:p>
            <a:pPr lvl="1"/>
            <a:r>
              <a:rPr lang="en-US" sz="2000" dirty="0"/>
              <a:t>Build and adjust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317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4D5336-20A4-49B2-8561-A99298B9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&amp; Cyber Security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F170199-6CBA-4FCE-9972-47DA63C3D2E4}"/>
              </a:ext>
            </a:extLst>
          </p:cNvPr>
          <p:cNvSpPr txBox="1">
            <a:spLocks/>
          </p:cNvSpPr>
          <p:nvPr/>
        </p:nvSpPr>
        <p:spPr>
          <a:xfrm>
            <a:off x="838200" y="1922798"/>
            <a:ext cx="10515600" cy="42541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What can you do?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Create or adjust tools</a:t>
            </a:r>
          </a:p>
          <a:p>
            <a:pPr lvl="1"/>
            <a:r>
              <a:rPr lang="en-US" sz="2000" dirty="0"/>
              <a:t>Plugins/extensions</a:t>
            </a:r>
          </a:p>
          <a:p>
            <a:r>
              <a:rPr lang="en-US" sz="2400" dirty="0"/>
              <a:t>Create bot</a:t>
            </a:r>
            <a:endParaRPr lang="en-US" sz="2000" dirty="0"/>
          </a:p>
          <a:p>
            <a:r>
              <a:rPr lang="en-US" sz="2400" dirty="0"/>
              <a:t>Audit source code</a:t>
            </a:r>
          </a:p>
          <a:p>
            <a:pPr lvl="1"/>
            <a:r>
              <a:rPr lang="en-US" sz="2000" dirty="0"/>
              <a:t>Finding bug</a:t>
            </a:r>
          </a:p>
          <a:p>
            <a:pPr lvl="1"/>
            <a:r>
              <a:rPr lang="en-US" sz="2000" dirty="0"/>
              <a:t>Reverse engineering</a:t>
            </a:r>
          </a:p>
          <a:p>
            <a:endParaRPr lang="en-US" sz="2400" dirty="0"/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89EA27F0-C638-4340-9106-00988628C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7997" y="2469208"/>
            <a:ext cx="2609850" cy="2609850"/>
          </a:xfrm>
          <a:prstGeom prst="rect">
            <a:avLst/>
          </a:prstGeo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44BCD2E8-AB09-426C-B098-DE774DD20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415" y="1690688"/>
            <a:ext cx="2576886" cy="36884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00866E-3E6D-4A19-8754-196B0F2F5581}"/>
              </a:ext>
            </a:extLst>
          </p:cNvPr>
          <p:cNvSpPr txBox="1"/>
          <p:nvPr/>
        </p:nvSpPr>
        <p:spPr>
          <a:xfrm>
            <a:off x="5181861" y="5311168"/>
            <a:ext cx="3238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Offensive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Red Team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D6A42-A1FC-404B-9CCF-06F682E741B3}"/>
              </a:ext>
            </a:extLst>
          </p:cNvPr>
          <p:cNvSpPr txBox="1"/>
          <p:nvPr/>
        </p:nvSpPr>
        <p:spPr>
          <a:xfrm>
            <a:off x="8604002" y="5311168"/>
            <a:ext cx="3366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Defensive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Blue Team</a:t>
            </a:r>
          </a:p>
        </p:txBody>
      </p:sp>
    </p:spTree>
    <p:extLst>
      <p:ext uri="{BB962C8B-B14F-4D97-AF65-F5344CB8AC3E}">
        <p14:creationId xmlns:p14="http://schemas.microsoft.com/office/powerpoint/2010/main" val="346602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4D5336-20A4-49B2-8561-A99298B9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Offensive Operation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F170199-6CBA-4FCE-9972-47DA63C3D2E4}"/>
              </a:ext>
            </a:extLst>
          </p:cNvPr>
          <p:cNvSpPr txBox="1">
            <a:spLocks/>
          </p:cNvSpPr>
          <p:nvPr/>
        </p:nvSpPr>
        <p:spPr>
          <a:xfrm>
            <a:off x="838200" y="1922798"/>
            <a:ext cx="10515600" cy="42541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Engagement in before, during, and after exploitation.</a:t>
            </a:r>
          </a:p>
          <a:p>
            <a:r>
              <a:rPr lang="en-US" sz="2400" dirty="0"/>
              <a:t>Interact with target (host, service).</a:t>
            </a:r>
          </a:p>
          <a:p>
            <a:r>
              <a:rPr lang="en-US" sz="2400" dirty="0"/>
              <a:t>Setting up infrastructure.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31512E73-56F4-48B5-852A-E6ECC0764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114" y="3091650"/>
            <a:ext cx="2576886" cy="368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18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4D5336-20A4-49B2-8561-A99298B9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Defensive Operation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F170199-6CBA-4FCE-9972-47DA63C3D2E4}"/>
              </a:ext>
            </a:extLst>
          </p:cNvPr>
          <p:cNvSpPr txBox="1">
            <a:spLocks/>
          </p:cNvSpPr>
          <p:nvPr/>
        </p:nvSpPr>
        <p:spPr>
          <a:xfrm>
            <a:off x="838200" y="1922798"/>
            <a:ext cx="10515600" cy="42541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Detecting and hunting anomality.</a:t>
            </a:r>
          </a:p>
          <a:p>
            <a:r>
              <a:rPr lang="en-US" sz="2400" dirty="0"/>
              <a:t>Collect and parsing logs.</a:t>
            </a:r>
          </a:p>
          <a:p>
            <a:pPr lvl="1"/>
            <a:r>
              <a:rPr lang="en-US" sz="2000" dirty="0"/>
              <a:t>Query</a:t>
            </a:r>
          </a:p>
          <a:p>
            <a:r>
              <a:rPr lang="en-US" sz="2400" dirty="0"/>
              <a:t>Setting up infrastructure.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A69535EA-15BD-40C4-9864-3D6991B0F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150" y="4248150"/>
            <a:ext cx="26098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81557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5150</TotalTime>
  <Words>362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Monoline</vt:lpstr>
      <vt:lpstr>THE ART OF CODE</vt:lpstr>
      <vt:lpstr>Who?</vt:lpstr>
      <vt:lpstr>CODe &amp; programming</vt:lpstr>
      <vt:lpstr>PowerPoint Presentation</vt:lpstr>
      <vt:lpstr>Programming</vt:lpstr>
      <vt:lpstr>Why Important?</vt:lpstr>
      <vt:lpstr>Programming &amp; Cyber Security</vt:lpstr>
      <vt:lpstr>Offensive Operation</vt:lpstr>
      <vt:lpstr>Defensive Operation</vt:lpstr>
      <vt:lpstr>LANGUAGE CHARACTERISTIC</vt:lpstr>
      <vt:lpstr>Learn new language?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Berkarir di  Cyber security</dc:title>
  <dc:creator>Satria Ady Pradana</dc:creator>
  <cp:lastModifiedBy>Satria Ady Pradana</cp:lastModifiedBy>
  <cp:revision>46</cp:revision>
  <dcterms:created xsi:type="dcterms:W3CDTF">2021-12-22T10:15:29Z</dcterms:created>
  <dcterms:modified xsi:type="dcterms:W3CDTF">2022-02-01T05:38:58Z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