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58" r:id="rId4"/>
    <p:sldId id="260" r:id="rId5"/>
    <p:sldId id="268" r:id="rId6"/>
    <p:sldId id="259" r:id="rId7"/>
    <p:sldId id="264" r:id="rId8"/>
    <p:sldId id="266" r:id="rId9"/>
    <p:sldId id="269" r:id="rId10"/>
    <p:sldId id="280" r:id="rId11"/>
    <p:sldId id="281" r:id="rId12"/>
    <p:sldId id="279" r:id="rId13"/>
    <p:sldId id="274" r:id="rId14"/>
    <p:sldId id="275" r:id="rId15"/>
    <p:sldId id="288" r:id="rId16"/>
    <p:sldId id="276" r:id="rId17"/>
    <p:sldId id="303" r:id="rId18"/>
    <p:sldId id="283" r:id="rId19"/>
    <p:sldId id="277" r:id="rId20"/>
    <p:sldId id="282" r:id="rId21"/>
    <p:sldId id="278" r:id="rId22"/>
    <p:sldId id="289" r:id="rId23"/>
    <p:sldId id="284" r:id="rId24"/>
    <p:sldId id="290" r:id="rId25"/>
    <p:sldId id="285" r:id="rId26"/>
    <p:sldId id="291" r:id="rId27"/>
    <p:sldId id="304" r:id="rId28"/>
    <p:sldId id="305" r:id="rId29"/>
    <p:sldId id="286" r:id="rId30"/>
    <p:sldId id="292" r:id="rId31"/>
    <p:sldId id="293" r:id="rId32"/>
    <p:sldId id="287" r:id="rId33"/>
    <p:sldId id="295" r:id="rId34"/>
    <p:sldId id="267" r:id="rId35"/>
    <p:sldId id="271" r:id="rId36"/>
    <p:sldId id="272" r:id="rId37"/>
    <p:sldId id="296" r:id="rId38"/>
    <p:sldId id="297" r:id="rId39"/>
    <p:sldId id="298" r:id="rId40"/>
    <p:sldId id="270" r:id="rId41"/>
    <p:sldId id="273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602F-339E-4896-B485-917D756E423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7ADD6-C0DB-41DB-BC8B-9ED70177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E531-2634-46F1-87B7-37217CB37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auli.ne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Path</a:t>
            </a:r>
            <a:r>
              <a:rPr lang="en-US" dirty="0" smtClean="0">
                <a:solidFill>
                  <a:schemeClr val="bg1"/>
                </a:solidFill>
              </a:rPr>
              <a:t> of Cyber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 err="1" smtClean="0"/>
              <a:t>Satria</a:t>
            </a:r>
            <a:r>
              <a:rPr lang="en-US" dirty="0" smtClean="0"/>
              <a:t> </a:t>
            </a:r>
            <a:r>
              <a:rPr lang="en-US" dirty="0" err="1" smtClean="0"/>
              <a:t>Ady</a:t>
            </a:r>
            <a:r>
              <a:rPr lang="en-US" dirty="0" smtClean="0"/>
              <a:t> </a:t>
            </a:r>
            <a:r>
              <a:rPr lang="en-US" dirty="0" err="1" smtClean="0"/>
              <a:t>Pradana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774700" cy="54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Be Defender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Know </a:t>
            </a:r>
            <a:r>
              <a:rPr lang="en-US" dirty="0">
                <a:solidFill>
                  <a:srgbClr val="00B0F0"/>
                </a:solidFill>
              </a:rPr>
              <a:t>why </a:t>
            </a:r>
            <a:r>
              <a:rPr lang="en-US" dirty="0">
                <a:solidFill>
                  <a:schemeClr val="bg1"/>
                </a:solidFill>
              </a:rPr>
              <a:t>you do this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Know how </a:t>
            </a:r>
            <a:r>
              <a:rPr lang="en-US" dirty="0" smtClean="0">
                <a:solidFill>
                  <a:schemeClr val="bg1"/>
                </a:solidFill>
              </a:rPr>
              <a:t>attacker (might) </a:t>
            </a:r>
            <a:r>
              <a:rPr lang="en-US" dirty="0">
                <a:solidFill>
                  <a:srgbClr val="00B0F0"/>
                </a:solidFill>
              </a:rPr>
              <a:t>attacks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Know how to defend </a:t>
            </a:r>
            <a:r>
              <a:rPr lang="en-US" dirty="0" smtClean="0">
                <a:solidFill>
                  <a:srgbClr val="00B0F0"/>
                </a:solidFill>
              </a:rPr>
              <a:t>yourself</a:t>
            </a:r>
            <a:r>
              <a:rPr lang="en-US" dirty="0" smtClean="0">
                <a:solidFill>
                  <a:schemeClr val="bg1"/>
                </a:solidFill>
              </a:rPr>
              <a:t>, your </a:t>
            </a:r>
            <a:r>
              <a:rPr lang="en-US" dirty="0" smtClean="0">
                <a:solidFill>
                  <a:srgbClr val="00B0F0"/>
                </a:solidFill>
              </a:rPr>
              <a:t>assets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Know what to </a:t>
            </a:r>
            <a:r>
              <a:rPr lang="en-US" dirty="0" smtClean="0">
                <a:solidFill>
                  <a:srgbClr val="00B0F0"/>
                </a:solidFill>
              </a:rPr>
              <a:t>do</a:t>
            </a:r>
            <a:r>
              <a:rPr lang="en-US" dirty="0" smtClean="0">
                <a:solidFill>
                  <a:schemeClr val="bg1"/>
                </a:solidFill>
              </a:rPr>
              <a:t> when something happen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Know </a:t>
            </a:r>
            <a:r>
              <a:rPr lang="en-US" dirty="0" smtClean="0">
                <a:solidFill>
                  <a:srgbClr val="00B0F0"/>
                </a:solidFill>
              </a:rPr>
              <a:t>why </a:t>
            </a:r>
            <a:r>
              <a:rPr lang="en-US" dirty="0" smtClean="0">
                <a:solidFill>
                  <a:schemeClr val="bg1"/>
                </a:solidFill>
              </a:rPr>
              <a:t>it can be like this.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(If you are screwed, at least you know why)</a:t>
            </a: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Be Attacker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Know </a:t>
            </a:r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 smtClean="0">
                <a:solidFill>
                  <a:schemeClr val="bg1"/>
                </a:solidFill>
              </a:rPr>
              <a:t>target </a:t>
            </a:r>
            <a:r>
              <a:rPr lang="en-US" dirty="0" smtClean="0">
                <a:solidFill>
                  <a:srgbClr val="FF0000"/>
                </a:solidFill>
              </a:rPr>
              <a:t>organized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Know how target </a:t>
            </a:r>
            <a:r>
              <a:rPr lang="en-US" dirty="0" smtClean="0">
                <a:solidFill>
                  <a:srgbClr val="FF0000"/>
                </a:solidFill>
              </a:rPr>
              <a:t>reacts</a:t>
            </a:r>
            <a:r>
              <a:rPr lang="en-US" dirty="0" smtClean="0">
                <a:solidFill>
                  <a:schemeClr val="bg1"/>
                </a:solidFill>
              </a:rPr>
              <a:t> to certain event.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Have vast </a:t>
            </a:r>
            <a:r>
              <a:rPr lang="en-US" dirty="0" smtClean="0">
                <a:solidFill>
                  <a:srgbClr val="FF0000"/>
                </a:solidFill>
              </a:rPr>
              <a:t>knowledge</a:t>
            </a:r>
            <a:r>
              <a:rPr lang="en-US" dirty="0" smtClean="0">
                <a:solidFill>
                  <a:schemeClr val="bg1"/>
                </a:solidFill>
              </a:rPr>
              <a:t> about system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Know how to be “</a:t>
            </a:r>
            <a:r>
              <a:rPr lang="en-US" dirty="0" smtClean="0">
                <a:solidFill>
                  <a:srgbClr val="FF0000"/>
                </a:solidFill>
              </a:rPr>
              <a:t>evil</a:t>
            </a:r>
            <a:r>
              <a:rPr lang="en-US" dirty="0" smtClean="0">
                <a:solidFill>
                  <a:schemeClr val="bg1"/>
                </a:solidFill>
              </a:rPr>
              <a:t>” (not necessary to be one)</a:t>
            </a: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835" y="76200"/>
            <a:ext cx="668655" cy="42291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But I bet you attend this meeting to be </a:t>
            </a:r>
            <a:r>
              <a:rPr lang="en-US" dirty="0" smtClean="0">
                <a:solidFill>
                  <a:srgbClr val="FF0000"/>
                </a:solidFill>
              </a:rPr>
              <a:t>attacker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12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Hacking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call it </a:t>
            </a:r>
            <a:r>
              <a:rPr lang="en-US" dirty="0" smtClean="0">
                <a:solidFill>
                  <a:srgbClr val="FF0000"/>
                </a:solidFill>
              </a:rPr>
              <a:t>penetration testing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8060402020202020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Reconnaissance &amp; Analysis</a:t>
            </a:r>
          </a:p>
          <a:p>
            <a:pPr>
              <a:buFont typeface="Arial" panose="0208060402020202020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Vulnerability Mapping</a:t>
            </a:r>
          </a:p>
          <a:p>
            <a:pPr>
              <a:buFont typeface="Arial" panose="0208060402020202020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Gaining Access</a:t>
            </a:r>
          </a:p>
          <a:p>
            <a:pPr>
              <a:buFont typeface="Arial" panose="0208060402020202020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Privilege Escalation</a:t>
            </a:r>
          </a:p>
          <a:p>
            <a:pPr>
              <a:buFont typeface="Arial" panose="0208060402020202020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Maintaining Access</a:t>
            </a:r>
          </a:p>
          <a:p>
            <a:pPr>
              <a:buFont typeface="Arial" panose="0208060402020202020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Covering Tracks</a:t>
            </a: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Stage 1: </a:t>
            </a:r>
            <a:r>
              <a:rPr lang="en-US" dirty="0">
                <a:solidFill>
                  <a:schemeClr val="bg1"/>
                </a:solidFill>
              </a:rPr>
              <a:t>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Gathering information, search for valuable information related to our target. Analyze and extract knowledge if appropriate.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Basically: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Footprinting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OSINT</a:t>
            </a:r>
            <a:r>
              <a:rPr lang="en-US" dirty="0" smtClean="0">
                <a:solidFill>
                  <a:schemeClr val="bg1"/>
                </a:solidFill>
              </a:rPr>
              <a:t> (Open-Source </a:t>
            </a:r>
            <a:r>
              <a:rPr lang="en-US" dirty="0" err="1" smtClean="0">
                <a:solidFill>
                  <a:schemeClr val="bg1"/>
                </a:solidFill>
              </a:rPr>
              <a:t>INTelligence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Goal!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Obtain information as much as possible.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15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Reconnaissance is about intelligence gathering.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Gaining facts, inferring something, relating back to target.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Direct and indirect relevance might be helpful in later stage.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more useful information you get, the better chance you have to compromise.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16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Footprinting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Gather information about node, machine, system, infrastructure used. Grasping the environment before execution.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Publicly </a:t>
            </a:r>
            <a:r>
              <a:rPr lang="en-US" dirty="0">
                <a:solidFill>
                  <a:srgbClr val="FF0000"/>
                </a:solidFill>
              </a:rPr>
              <a:t>exposed machine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(which one we available to us)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Open port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(available door to us in)</a:t>
            </a:r>
          </a:p>
          <a:p>
            <a:r>
              <a:rPr lang="en-US" dirty="0">
                <a:solidFill>
                  <a:srgbClr val="FF0000"/>
                </a:solidFill>
              </a:rPr>
              <a:t>Network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(relation of other systems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Application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(ex: version)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Server </a:t>
            </a:r>
            <a:r>
              <a:rPr lang="en-US" dirty="0" err="1">
                <a:solidFill>
                  <a:srgbClr val="FF0000"/>
                </a:solidFill>
              </a:rPr>
              <a:t>spesifics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(OS, kernel, important drivers, existing services,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32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OSINT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Source </a:t>
            </a:r>
            <a:r>
              <a:rPr lang="en-US" dirty="0" err="1" smtClean="0">
                <a:solidFill>
                  <a:schemeClr val="bg1"/>
                </a:solidFill>
              </a:rPr>
              <a:t>INTelligence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Open = overt, publicly available 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 about Open-Source Software.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Try to </a:t>
            </a:r>
            <a:r>
              <a:rPr lang="en-US" dirty="0" err="1" smtClean="0">
                <a:solidFill>
                  <a:srgbClr val="FF0000"/>
                </a:solidFill>
              </a:rPr>
              <a:t>google</a:t>
            </a:r>
            <a:r>
              <a:rPr lang="en-US" dirty="0" smtClean="0">
                <a:solidFill>
                  <a:schemeClr val="bg1"/>
                </a:solidFill>
              </a:rPr>
              <a:t> yourself, did you find something useful?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18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Can You Get?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8" y="1447801"/>
            <a:ext cx="7899817" cy="4724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19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083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x-none" altLang="en-US" dirty="0" smtClean="0">
                <a:solidFill>
                  <a:schemeClr val="bg1"/>
                </a:solidFill>
              </a:rPr>
              <a:t>Whoami?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Satria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Pradana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Teknik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Informatika</a:t>
            </a:r>
            <a:r>
              <a:rPr lang="en-US" dirty="0" smtClean="0">
                <a:solidFill>
                  <a:schemeClr val="bg1"/>
                </a:solidFill>
              </a:rPr>
              <a:t> ITB 2010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Software Engineer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DracOS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Dev</a:t>
            </a:r>
            <a:r>
              <a:rPr lang="en-US" dirty="0" smtClean="0">
                <a:solidFill>
                  <a:schemeClr val="bg1"/>
                </a:solidFill>
              </a:rPr>
              <a:t> Team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Interest in low level stuffs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Contact me: </a:t>
            </a:r>
            <a:r>
              <a:rPr lang="en-US" dirty="0" smtClean="0">
                <a:solidFill>
                  <a:srgbClr val="FF0000"/>
                </a:solidFill>
              </a:rPr>
              <a:t>xathrya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smtClean="0">
                <a:solidFill>
                  <a:srgbClr val="FF0000"/>
                </a:solidFill>
              </a:rPr>
              <a:t>dracos-linux.org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400800"/>
            <a:ext cx="2895600" cy="365125"/>
          </a:xfrm>
        </p:spPr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apply the same principle to target in cyberspace.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20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Stage 2: Vulnerability Mapping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Mapping </a:t>
            </a:r>
            <a:r>
              <a:rPr lang="en-US" dirty="0" smtClean="0">
                <a:solidFill>
                  <a:srgbClr val="FF0000"/>
                </a:solidFill>
              </a:rPr>
              <a:t>threats</a:t>
            </a:r>
            <a:r>
              <a:rPr lang="en-US" dirty="0" smtClean="0">
                <a:solidFill>
                  <a:schemeClr val="bg1"/>
                </a:solidFill>
              </a:rPr>
              <a:t> and potential breach to information found.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Based on the system we found, what </a:t>
            </a:r>
            <a:r>
              <a:rPr lang="en-US" dirty="0" smtClean="0">
                <a:solidFill>
                  <a:srgbClr val="FF0000"/>
                </a:solidFill>
              </a:rPr>
              <a:t>threat</a:t>
            </a:r>
            <a:r>
              <a:rPr lang="en-US" dirty="0" smtClean="0">
                <a:solidFill>
                  <a:schemeClr val="bg1"/>
                </a:solidFill>
              </a:rPr>
              <a:t> available?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we can conduct attack?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 </a:t>
            </a:r>
            <a:r>
              <a:rPr lang="en-US" dirty="0" smtClean="0">
                <a:solidFill>
                  <a:srgbClr val="FF0000"/>
                </a:solidFill>
              </a:rPr>
              <a:t>priority</a:t>
            </a:r>
            <a:r>
              <a:rPr lang="en-US" dirty="0" smtClean="0">
                <a:solidFill>
                  <a:schemeClr val="bg1"/>
                </a:solidFill>
              </a:rPr>
              <a:t> from the list, decide which one give </a:t>
            </a:r>
            <a:r>
              <a:rPr lang="en-US" dirty="0" smtClean="0">
                <a:solidFill>
                  <a:srgbClr val="FF0000"/>
                </a:solidFill>
              </a:rPr>
              <a:t>greater chance of success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Simulate scenarios </a:t>
            </a:r>
            <a:r>
              <a:rPr lang="en-US" dirty="0" smtClean="0">
                <a:solidFill>
                  <a:schemeClr val="bg1"/>
                </a:solidFill>
              </a:rPr>
              <a:t>to break in before we get to the next stage.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Goal!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Find possible paths to penetrate target.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Creating Threat Model is helpful.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22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Stage 3: Gaining Access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actual penetrating phase. Our purpose is to break in, using the vulnerabilities found in previous steps.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Or we might gain something when we are in this process. Just populate the list.</a:t>
            </a: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Goal!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Break in / </a:t>
            </a:r>
            <a:r>
              <a:rPr lang="en-US" dirty="0" smtClean="0">
                <a:solidFill>
                  <a:srgbClr val="FF0000"/>
                </a:solidFill>
              </a:rPr>
              <a:t>compromise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a connection (</a:t>
            </a:r>
            <a:r>
              <a:rPr lang="en-US" dirty="0" smtClean="0">
                <a:solidFill>
                  <a:srgbClr val="FF0000"/>
                </a:solidFill>
              </a:rPr>
              <a:t>persistent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smtClean="0">
                <a:solidFill>
                  <a:srgbClr val="FF0000"/>
                </a:solidFill>
              </a:rPr>
              <a:t>non persistent</a:t>
            </a:r>
            <a:r>
              <a:rPr lang="en-US" dirty="0" smtClean="0">
                <a:solidFill>
                  <a:schemeClr val="bg1"/>
                </a:solidFill>
              </a:rPr>
              <a:t>) between target and us. Mostly </a:t>
            </a:r>
            <a:r>
              <a:rPr lang="en-US" dirty="0" smtClean="0">
                <a:solidFill>
                  <a:srgbClr val="FF0000"/>
                </a:solidFill>
              </a:rPr>
              <a:t>reverse connection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Setup listener to receive callback.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Plant backdoor.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 something in target.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Ex: Create new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24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Stage 4: Privilege Escalation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When we break in, we might not have enough privilege to take over. Therefore, we need to exploit other thing to take higher privilege.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Goal!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Acquire highest or enough privilege to do something.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26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Stage </a:t>
            </a:r>
            <a:r>
              <a:rPr lang="en-US" dirty="0" smtClean="0">
                <a:solidFill>
                  <a:schemeClr val="bg1"/>
                </a:solidFill>
              </a:rPr>
              <a:t>5: Maintaining Access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we want to do a long-time campaign, we need to keep the access to compromised host available.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Corporating</a:t>
            </a:r>
            <a:r>
              <a:rPr lang="en-US" dirty="0" smtClean="0">
                <a:solidFill>
                  <a:schemeClr val="bg1"/>
                </a:solidFill>
              </a:rPr>
              <a:t> malware is one of preferred way.</a:t>
            </a: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50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Goal!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Keep access to yourself or your team.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28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860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Stage </a:t>
            </a:r>
            <a:r>
              <a:rPr lang="en-US" dirty="0" smtClean="0">
                <a:solidFill>
                  <a:schemeClr val="bg1"/>
                </a:solidFill>
              </a:rPr>
              <a:t>6: </a:t>
            </a:r>
            <a:r>
              <a:rPr lang="en-US" dirty="0" smtClean="0">
                <a:solidFill>
                  <a:schemeClr val="bg1"/>
                </a:solidFill>
              </a:rPr>
              <a:t>Covering Tracks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Don’t let any trace left.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Delete logs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Fabricate logs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(smarter yet trickier way)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Create fake evidence (might be predefined)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Memory and Pool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</a:t>
            </a: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Provided Material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Playground</a:t>
            </a:r>
            <a:r>
              <a:rPr lang="en-US" dirty="0" smtClean="0">
                <a:solidFill>
                  <a:schemeClr val="bg1"/>
                </a:solidFill>
              </a:rPr>
              <a:t>” VM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bWapp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Certain boot2root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Distributed for free, ask official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Bonus Stage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Basically do your mission or fulfill the objective.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Dump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Maintain persistent access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Harvest credentials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Pivoting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Proxying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 looks interesting and amusing, so how can I be </a:t>
            </a:r>
            <a:r>
              <a:rPr lang="en-US" dirty="0" smtClean="0">
                <a:solidFill>
                  <a:srgbClr val="FF0000"/>
                </a:solidFill>
              </a:rPr>
              <a:t>hacker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31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Could I be the One?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Starting Path: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Networking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Programming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Security is another application of </a:t>
            </a:r>
            <a:r>
              <a:rPr lang="en-US" dirty="0" smtClean="0">
                <a:solidFill>
                  <a:srgbClr val="FF0000"/>
                </a:solidFill>
              </a:rPr>
              <a:t>computer science</a:t>
            </a:r>
            <a:r>
              <a:rPr lang="en-US" dirty="0" smtClean="0">
                <a:solidFill>
                  <a:schemeClr val="bg1"/>
                </a:solidFill>
              </a:rPr>
              <a:t>, with several </a:t>
            </a:r>
            <a:r>
              <a:rPr lang="en-US" dirty="0" smtClean="0">
                <a:solidFill>
                  <a:srgbClr val="FF0000"/>
                </a:solidFill>
              </a:rPr>
              <a:t>extras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Deep understanding </a:t>
            </a:r>
            <a:r>
              <a:rPr lang="en-US" dirty="0" smtClean="0">
                <a:solidFill>
                  <a:schemeClr val="bg1"/>
                </a:solidFill>
              </a:rPr>
              <a:t>of subjects give better result.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Extra communication skills is better.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32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Area of Expertise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Some of fields (not all):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Network Security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Web Security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Mobile Security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IoT</a:t>
            </a:r>
            <a:r>
              <a:rPr lang="en-US" dirty="0" smtClean="0">
                <a:solidFill>
                  <a:schemeClr val="bg1"/>
                </a:solidFill>
              </a:rPr>
              <a:t> &amp; Embedded System Security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Pick one and dive to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33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Exploits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>
                <a:solidFill>
                  <a:schemeClr val="bg1"/>
                </a:solidFill>
              </a:rPr>
              <a:t> is it?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Why it is </a:t>
            </a:r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to </a:t>
            </a:r>
            <a:r>
              <a:rPr lang="en-US" dirty="0" smtClean="0">
                <a:solidFill>
                  <a:srgbClr val="FF0000"/>
                </a:solidFill>
              </a:rPr>
              <a:t>develop</a:t>
            </a:r>
            <a:r>
              <a:rPr lang="en-US" dirty="0" smtClean="0">
                <a:solidFill>
                  <a:schemeClr val="bg1"/>
                </a:solidFill>
              </a:rPr>
              <a:t> one?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Exploit is specific to certain product or family of product, having same / similar vulnerability.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34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bg1"/>
                </a:solidFill>
              </a:rPr>
              <a:t>, find </a:t>
            </a:r>
            <a:r>
              <a:rPr lang="en-US" dirty="0" smtClean="0">
                <a:solidFill>
                  <a:srgbClr val="FF0000"/>
                </a:solidFill>
              </a:rPr>
              <a:t>bugs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  <a:r>
              <a:rPr lang="en-US" dirty="0" smtClean="0">
                <a:solidFill>
                  <a:srgbClr val="FF0000"/>
                </a:solidFill>
              </a:rPr>
              <a:t>bugs</a:t>
            </a:r>
            <a:r>
              <a:rPr lang="en-US" dirty="0" smtClean="0">
                <a:solidFill>
                  <a:schemeClr val="bg1"/>
                </a:solidFill>
              </a:rPr>
              <a:t>, how to coerce them into an </a:t>
            </a:r>
            <a:r>
              <a:rPr lang="en-US" dirty="0" smtClean="0">
                <a:solidFill>
                  <a:srgbClr val="FF0000"/>
                </a:solidFill>
              </a:rPr>
              <a:t>exploit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  <a:r>
              <a:rPr lang="en-US" dirty="0" smtClean="0">
                <a:solidFill>
                  <a:srgbClr val="FF0000"/>
                </a:solidFill>
              </a:rPr>
              <a:t>exploit</a:t>
            </a:r>
            <a:r>
              <a:rPr lang="en-US" dirty="0" smtClean="0">
                <a:solidFill>
                  <a:schemeClr val="bg1"/>
                </a:solidFill>
              </a:rPr>
              <a:t>, how do you </a:t>
            </a:r>
            <a:r>
              <a:rPr lang="en-US" dirty="0" smtClean="0">
                <a:solidFill>
                  <a:srgbClr val="FF0000"/>
                </a:solidFill>
              </a:rPr>
              <a:t>deploy</a:t>
            </a:r>
            <a:r>
              <a:rPr lang="en-US" dirty="0" smtClean="0">
                <a:solidFill>
                  <a:schemeClr val="bg1"/>
                </a:solidFill>
              </a:rPr>
              <a:t> it?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Given </a:t>
            </a:r>
            <a:r>
              <a:rPr lang="en-US" dirty="0" err="1" smtClean="0">
                <a:solidFill>
                  <a:srgbClr val="FF0000"/>
                </a:solidFill>
              </a:rPr>
              <a:t>pwned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system, how do you </a:t>
            </a:r>
            <a:r>
              <a:rPr lang="en-US" dirty="0" smtClean="0">
                <a:solidFill>
                  <a:srgbClr val="FF0000"/>
                </a:solidFill>
              </a:rPr>
              <a:t>hide</a:t>
            </a:r>
            <a:r>
              <a:rPr lang="en-US" dirty="0" smtClean="0">
                <a:solidFill>
                  <a:schemeClr val="bg1"/>
                </a:solidFill>
              </a:rPr>
              <a:t> yourself?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35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Enough chat, gives me </a:t>
            </a:r>
            <a:r>
              <a:rPr lang="en-US" dirty="0" smtClean="0">
                <a:solidFill>
                  <a:srgbClr val="FF0000"/>
                </a:solidFill>
              </a:rPr>
              <a:t>demos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36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1 (</a:t>
            </a:r>
            <a:r>
              <a:rPr lang="en-US" dirty="0" smtClean="0">
                <a:solidFill>
                  <a:srgbClr val="FF0000"/>
                </a:solidFill>
              </a:rPr>
              <a:t>Web Security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Turn </a:t>
            </a:r>
            <a:r>
              <a:rPr lang="en-US" dirty="0" err="1" smtClean="0">
                <a:solidFill>
                  <a:schemeClr val="bg1"/>
                </a:solidFill>
              </a:rPr>
              <a:t>Virtualbox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err="1" smtClean="0">
                <a:solidFill>
                  <a:schemeClr val="bg1"/>
                </a:solidFill>
              </a:rPr>
              <a:t>Vmware</a:t>
            </a:r>
            <a:r>
              <a:rPr lang="en-US" dirty="0" smtClean="0">
                <a:solidFill>
                  <a:schemeClr val="bg1"/>
                </a:solidFill>
              </a:rPr>
              <a:t> on!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bWapp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37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Certain boot2root </a:t>
            </a:r>
            <a:r>
              <a:rPr lang="en-US" dirty="0" smtClean="0">
                <a:solidFill>
                  <a:schemeClr val="bg1"/>
                </a:solidFill>
              </a:rPr>
              <a:t>VM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Get </a:t>
            </a:r>
            <a:r>
              <a:rPr lang="en-US" smtClean="0">
                <a:solidFill>
                  <a:schemeClr val="bg1"/>
                </a:solidFill>
              </a:rPr>
              <a:t>the write-up </a:t>
            </a:r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 err="1" smtClean="0">
                <a:solidFill>
                  <a:schemeClr val="bg1"/>
                </a:solidFill>
              </a:rPr>
              <a:t>DracOS</a:t>
            </a:r>
            <a:r>
              <a:rPr lang="en-US" dirty="0" smtClean="0">
                <a:solidFill>
                  <a:schemeClr val="bg1"/>
                </a:solidFill>
              </a:rPr>
              <a:t> repository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38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Okay, so where we can REALLY start learning?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Assuming you want to be expert)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Take course on </a:t>
            </a:r>
            <a:r>
              <a:rPr lang="en-US" dirty="0" smtClean="0">
                <a:solidFill>
                  <a:srgbClr val="FF0000"/>
                </a:solidFill>
              </a:rPr>
              <a:t>computer science</a:t>
            </a:r>
            <a:r>
              <a:rPr lang="en-US" dirty="0" smtClean="0">
                <a:solidFill>
                  <a:schemeClr val="bg1"/>
                </a:solidFill>
              </a:rPr>
              <a:t> (seriously)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Participate in </a:t>
            </a:r>
            <a:r>
              <a:rPr lang="en-US" dirty="0" smtClean="0">
                <a:solidFill>
                  <a:srgbClr val="FF0000"/>
                </a:solidFill>
              </a:rPr>
              <a:t>competitions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CTF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Wargame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Create </a:t>
            </a:r>
            <a:r>
              <a:rPr lang="en-US" dirty="0" smtClean="0">
                <a:solidFill>
                  <a:srgbClr val="FF0000"/>
                </a:solidFill>
              </a:rPr>
              <a:t>practice 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39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Lot of people want to be hacker.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Are you sure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CTF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environment to learn.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Normal security professional would do day to day… on easy mode.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40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Competition (</a:t>
            </a:r>
            <a:r>
              <a:rPr lang="en-US" dirty="0" smtClean="0">
                <a:solidFill>
                  <a:srgbClr val="FF0000"/>
                </a:solidFill>
              </a:rPr>
              <a:t>Recommended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IDSecconf</a:t>
            </a:r>
            <a:r>
              <a:rPr lang="en-US" dirty="0" smtClean="0">
                <a:solidFill>
                  <a:schemeClr val="bg1"/>
                </a:solidFill>
              </a:rPr>
              <a:t> CTF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Cyber Defense Challenge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Indonesia Cyber Army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41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Building lab is tedious.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try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http://gauli.net/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42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Advance Stuffs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Researching and discover vulnerability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Creating toolkit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Building tradecraft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Deploying “assets” in the wild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Creating forest to hide.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43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advice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 </a:t>
            </a:r>
            <a:r>
              <a:rPr lang="en-US" dirty="0" smtClean="0">
                <a:solidFill>
                  <a:srgbClr val="FF0000"/>
                </a:solidFill>
              </a:rPr>
              <a:t>Evil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</a:p>
          <a:p>
            <a:r>
              <a:rPr lang="en-US" smtClean="0">
                <a:solidFill>
                  <a:schemeClr val="bg1"/>
                </a:solidFill>
              </a:rPr>
              <a:t>Have fun!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44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pic>
        <p:nvPicPr>
          <p:cNvPr id="249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 you </a:t>
            </a:r>
            <a:r>
              <a:rPr lang="en-US" dirty="0" err="1" smtClean="0">
                <a:solidFill>
                  <a:schemeClr val="bg1"/>
                </a:solidFill>
              </a:rPr>
              <a:t>wanna</a:t>
            </a:r>
            <a:r>
              <a:rPr lang="en-US" dirty="0" smtClean="0">
                <a:solidFill>
                  <a:schemeClr val="bg1"/>
                </a:solidFill>
              </a:rPr>
              <a:t> be a Hacker?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5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254000"/>
            <a:ext cx="8831580" cy="606298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95"/>
            <a:ext cx="8229600" cy="96266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We Have So Many</a:t>
            </a:r>
            <a:r>
              <a:rPr lang="en-US" dirty="0" smtClean="0">
                <a:solidFill>
                  <a:srgbClr val="FF0000"/>
                </a:solidFill>
              </a:rPr>
              <a:t>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White 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Gray 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Black 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Red 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Blue 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Hat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7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83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Essence of Hacking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and using other people’s computers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(without getting caught)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Defeat protection to attain some goals.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Exploiting something and gaining profit.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have fun.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8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But my talk wont cover hacking as crime.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Refine word “</a:t>
            </a:r>
            <a:r>
              <a:rPr lang="en-US" dirty="0" smtClean="0">
                <a:solidFill>
                  <a:srgbClr val="FF0000"/>
                </a:solidFill>
              </a:rPr>
              <a:t>hacker</a:t>
            </a:r>
            <a:r>
              <a:rPr lang="en-US" dirty="0" smtClean="0">
                <a:solidFill>
                  <a:schemeClr val="bg1"/>
                </a:solidFill>
              </a:rPr>
              <a:t>” to be “</a:t>
            </a:r>
            <a:r>
              <a:rPr lang="en-US" dirty="0" smtClean="0">
                <a:solidFill>
                  <a:srgbClr val="FF0000"/>
                </a:solidFill>
              </a:rPr>
              <a:t>security professional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have two sides: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Attacker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Defender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9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1137</Words>
  <Application>Microsoft Office PowerPoint</Application>
  <PresentationFormat>On-screen Show (4:3)</PresentationFormat>
  <Paragraphs>273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Path of Cyber Security</vt:lpstr>
      <vt:lpstr># Whoami?</vt:lpstr>
      <vt:lpstr>Provided Material</vt:lpstr>
      <vt:lpstr>PowerPoint Presentation</vt:lpstr>
      <vt:lpstr>PowerPoint Presentation</vt:lpstr>
      <vt:lpstr>PowerPoint Presentation</vt:lpstr>
      <vt:lpstr>We Have So Many Colors</vt:lpstr>
      <vt:lpstr>The Essence of Hacking</vt:lpstr>
      <vt:lpstr>PowerPoint Presentation</vt:lpstr>
      <vt:lpstr>Be Defender</vt:lpstr>
      <vt:lpstr>Be Attacker</vt:lpstr>
      <vt:lpstr>PowerPoint Presentation</vt:lpstr>
      <vt:lpstr>Hacking Steps</vt:lpstr>
      <vt:lpstr>Stage 1: Reconnaissance</vt:lpstr>
      <vt:lpstr>Your Goal!</vt:lpstr>
      <vt:lpstr>PowerPoint Presentation</vt:lpstr>
      <vt:lpstr>Footprinting</vt:lpstr>
      <vt:lpstr>OSINT</vt:lpstr>
      <vt:lpstr>What Can You Get?</vt:lpstr>
      <vt:lpstr>PowerPoint Presentation</vt:lpstr>
      <vt:lpstr>Stage 2: Vulnerability Mapping</vt:lpstr>
      <vt:lpstr>Your Goal!</vt:lpstr>
      <vt:lpstr>Stage 3: Gaining Access</vt:lpstr>
      <vt:lpstr>Your Goal!</vt:lpstr>
      <vt:lpstr>Stage 4: Privilege Escalation</vt:lpstr>
      <vt:lpstr>Your Goal!</vt:lpstr>
      <vt:lpstr>Stage 5: Maintaining Access</vt:lpstr>
      <vt:lpstr>Your Goal!</vt:lpstr>
      <vt:lpstr>Stage 6: Covering Tracks</vt:lpstr>
      <vt:lpstr>Bonus Stage</vt:lpstr>
      <vt:lpstr>PowerPoint Presentation</vt:lpstr>
      <vt:lpstr>How Could I be the One?</vt:lpstr>
      <vt:lpstr>Area of Expertise</vt:lpstr>
      <vt:lpstr>Exploits</vt:lpstr>
      <vt:lpstr>PowerPoint Presentation</vt:lpstr>
      <vt:lpstr>PowerPoint Presentation</vt:lpstr>
      <vt:lpstr>Demo 1 (Web Security)</vt:lpstr>
      <vt:lpstr>Demo 2</vt:lpstr>
      <vt:lpstr>PowerPoint Presentation</vt:lpstr>
      <vt:lpstr>CTF</vt:lpstr>
      <vt:lpstr>Competition (Recommended)</vt:lpstr>
      <vt:lpstr>Lab</vt:lpstr>
      <vt:lpstr>Advance Stuffs</vt:lpstr>
      <vt:lpstr>Final advice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of Cyber Security</dc:title>
  <dc:creator>Satria Ady Pradana</dc:creator>
  <cp:lastModifiedBy>Satria Pradana</cp:lastModifiedBy>
  <cp:revision>46</cp:revision>
  <dcterms:created xsi:type="dcterms:W3CDTF">2016-11-23T14:03:47Z</dcterms:created>
  <dcterms:modified xsi:type="dcterms:W3CDTF">2016-11-28T03:10:14Z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