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69" r:id="rId4"/>
    <p:sldId id="307" r:id="rId5"/>
    <p:sldId id="264" r:id="rId6"/>
    <p:sldId id="266" r:id="rId7"/>
    <p:sldId id="306" r:id="rId8"/>
    <p:sldId id="308" r:id="rId9"/>
    <p:sldId id="309" r:id="rId10"/>
    <p:sldId id="312" r:id="rId11"/>
    <p:sldId id="313" r:id="rId12"/>
    <p:sldId id="310" r:id="rId13"/>
    <p:sldId id="315" r:id="rId14"/>
    <p:sldId id="316" r:id="rId15"/>
    <p:sldId id="319" r:id="rId16"/>
    <p:sldId id="317" r:id="rId17"/>
    <p:sldId id="314" r:id="rId18"/>
    <p:sldId id="320" r:id="rId19"/>
    <p:sldId id="321" r:id="rId20"/>
    <p:sldId id="322" r:id="rId21"/>
    <p:sldId id="323" r:id="rId22"/>
    <p:sldId id="333" r:id="rId23"/>
    <p:sldId id="334" r:id="rId24"/>
    <p:sldId id="326" r:id="rId25"/>
    <p:sldId id="329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27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30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602F-339E-4896-B485-917D756E423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7ADD6-C0DB-41DB-BC8B-9ED70177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E531-2634-46F1-87B7-37217CB37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dracOs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Forensic Flavor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 err="1" smtClean="0"/>
              <a:t>Satria</a:t>
            </a:r>
            <a:r>
              <a:rPr lang="en-US" dirty="0" smtClean="0"/>
              <a:t> </a:t>
            </a:r>
            <a:r>
              <a:rPr lang="en-US" dirty="0" err="1" smtClean="0"/>
              <a:t>Ady</a:t>
            </a:r>
            <a:r>
              <a:rPr lang="en-US" dirty="0" smtClean="0"/>
              <a:t> </a:t>
            </a:r>
            <a:r>
              <a:rPr lang="en-US" dirty="0" err="1" smtClean="0"/>
              <a:t>Pradana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74700" cy="54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Some Question to Address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What files / </a:t>
            </a:r>
            <a:r>
              <a:rPr lang="id-ID" dirty="0" smtClean="0">
                <a:solidFill>
                  <a:srgbClr val="FFFF00"/>
                </a:solidFill>
              </a:rPr>
              <a:t>artefacts </a:t>
            </a:r>
            <a:r>
              <a:rPr lang="id-ID" dirty="0" smtClean="0">
                <a:solidFill>
                  <a:schemeClr val="bg1"/>
                </a:solidFill>
              </a:rPr>
              <a:t>have been </a:t>
            </a:r>
            <a:r>
              <a:rPr lang="id-ID" dirty="0" smtClean="0">
                <a:solidFill>
                  <a:srgbClr val="FFFF00"/>
                </a:solidFill>
              </a:rPr>
              <a:t>deleted </a:t>
            </a:r>
            <a:r>
              <a:rPr lang="id-ID" dirty="0" smtClean="0">
                <a:solidFill>
                  <a:schemeClr val="bg1"/>
                </a:solidFill>
              </a:rPr>
              <a:t>from digital device?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What other digital devices has been </a:t>
            </a:r>
            <a:r>
              <a:rPr lang="id-ID" dirty="0" smtClean="0">
                <a:solidFill>
                  <a:srgbClr val="FFFF00"/>
                </a:solidFill>
              </a:rPr>
              <a:t>connected </a:t>
            </a:r>
            <a:r>
              <a:rPr lang="id-ID" dirty="0" smtClean="0">
                <a:solidFill>
                  <a:schemeClr val="bg1"/>
                </a:solidFill>
              </a:rPr>
              <a:t>to this system?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Was this system </a:t>
            </a:r>
            <a:r>
              <a:rPr lang="id-ID" dirty="0" smtClean="0">
                <a:solidFill>
                  <a:srgbClr val="FFFF00"/>
                </a:solidFill>
              </a:rPr>
              <a:t>attacked </a:t>
            </a:r>
            <a:r>
              <a:rPr lang="id-ID" dirty="0" smtClean="0">
                <a:solidFill>
                  <a:schemeClr val="bg1"/>
                </a:solidFill>
              </a:rPr>
              <a:t>or </a:t>
            </a:r>
            <a:r>
              <a:rPr lang="id-ID" dirty="0" smtClean="0">
                <a:solidFill>
                  <a:srgbClr val="FFFF00"/>
                </a:solidFill>
              </a:rPr>
              <a:t>modified </a:t>
            </a:r>
            <a:r>
              <a:rPr lang="id-ID" dirty="0" smtClean="0">
                <a:solidFill>
                  <a:schemeClr val="bg1"/>
                </a:solidFill>
              </a:rPr>
              <a:t>by someone over the network?</a:t>
            </a:r>
          </a:p>
          <a:p>
            <a:r>
              <a:rPr lang="id-ID" dirty="0">
                <a:solidFill>
                  <a:schemeClr val="bg1"/>
                </a:solidFill>
              </a:rPr>
              <a:t>Can we know </a:t>
            </a:r>
            <a:r>
              <a:rPr lang="id-ID" dirty="0">
                <a:solidFill>
                  <a:srgbClr val="FFFF00"/>
                </a:solidFill>
              </a:rPr>
              <a:t>how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the </a:t>
            </a:r>
            <a:r>
              <a:rPr lang="id-ID" dirty="0">
                <a:solidFill>
                  <a:schemeClr val="bg1"/>
                </a:solidFill>
              </a:rPr>
              <a:t>breach happen?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a remote system or user be </a:t>
            </a:r>
            <a:r>
              <a:rPr lang="id-ID" dirty="0" smtClean="0">
                <a:solidFill>
                  <a:srgbClr val="FFFF00"/>
                </a:solidFill>
              </a:rPr>
              <a:t>located </a:t>
            </a:r>
            <a:r>
              <a:rPr lang="id-ID" dirty="0" smtClean="0">
                <a:solidFill>
                  <a:schemeClr val="bg1"/>
                </a:solidFill>
              </a:rPr>
              <a:t>or </a:t>
            </a:r>
            <a:r>
              <a:rPr lang="id-ID" dirty="0" smtClean="0">
                <a:solidFill>
                  <a:srgbClr val="FFFF00"/>
                </a:solidFill>
              </a:rPr>
              <a:t>identified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What sites on internet were </a:t>
            </a:r>
            <a:r>
              <a:rPr lang="id-ID" dirty="0" smtClean="0">
                <a:solidFill>
                  <a:srgbClr val="FFFF00"/>
                </a:solidFill>
              </a:rPr>
              <a:t>visited </a:t>
            </a:r>
            <a:r>
              <a:rPr lang="id-ID" dirty="0" smtClean="0">
                <a:solidFill>
                  <a:schemeClr val="bg1"/>
                </a:solidFill>
              </a:rPr>
              <a:t>by this system?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Was this audio-recording </a:t>
            </a:r>
            <a:r>
              <a:rPr lang="id-ID" dirty="0" smtClean="0">
                <a:solidFill>
                  <a:srgbClr val="FFFF00"/>
                </a:solidFill>
              </a:rPr>
              <a:t>altered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>
                <a:solidFill>
                  <a:schemeClr val="bg1"/>
                </a:solidFill>
              </a:rPr>
              <a:t>Was this image </a:t>
            </a:r>
            <a:r>
              <a:rPr lang="id-ID" dirty="0">
                <a:solidFill>
                  <a:srgbClr val="FFFF00"/>
                </a:solidFill>
              </a:rPr>
              <a:t>counterfeit</a:t>
            </a:r>
            <a:r>
              <a:rPr lang="id-ID" dirty="0">
                <a:solidFill>
                  <a:schemeClr val="bg1"/>
                </a:solidFill>
              </a:rPr>
              <a:t>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this image / video-recording be enhanced to help </a:t>
            </a:r>
            <a:r>
              <a:rPr lang="id-ID" dirty="0" smtClean="0">
                <a:solidFill>
                  <a:srgbClr val="FFFF00"/>
                </a:solidFill>
              </a:rPr>
              <a:t>identify </a:t>
            </a:r>
            <a:r>
              <a:rPr lang="id-ID" dirty="0" smtClean="0">
                <a:solidFill>
                  <a:schemeClr val="bg1"/>
                </a:solidFill>
              </a:rPr>
              <a:t>someone?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the physical characteristics of an object in photograph be </a:t>
            </a:r>
            <a:r>
              <a:rPr lang="id-ID" dirty="0" smtClean="0">
                <a:solidFill>
                  <a:srgbClr val="FFFF00"/>
                </a:solidFill>
              </a:rPr>
              <a:t>determined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individuals be </a:t>
            </a:r>
            <a:r>
              <a:rPr lang="id-ID" dirty="0" smtClean="0">
                <a:solidFill>
                  <a:srgbClr val="FFFF00"/>
                </a:solidFill>
              </a:rPr>
              <a:t>determined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unknown victims be located or </a:t>
            </a:r>
            <a:r>
              <a:rPr lang="id-ID" dirty="0" smtClean="0">
                <a:solidFill>
                  <a:srgbClr val="FFFF00"/>
                </a:solidFill>
              </a:rPr>
              <a:t>identified </a:t>
            </a:r>
            <a:r>
              <a:rPr lang="id-ID" dirty="0" smtClean="0">
                <a:solidFill>
                  <a:schemeClr val="bg1"/>
                </a:solidFill>
              </a:rPr>
              <a:t>based on phone number, email, etc?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pattern of offender activity related to the investigation be </a:t>
            </a:r>
            <a:r>
              <a:rPr lang="id-ID" dirty="0" smtClean="0">
                <a:solidFill>
                  <a:srgbClr val="FFFF00"/>
                </a:solidFill>
              </a:rPr>
              <a:t>reconstructed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etc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Analysis Category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At </a:t>
            </a:r>
            <a:r>
              <a:rPr lang="id-ID" dirty="0" smtClean="0">
                <a:solidFill>
                  <a:srgbClr val="FFFF00"/>
                </a:solidFill>
              </a:rPr>
              <a:t>dracOs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research, we divide the fields of techniques and analysis to several categories:</a:t>
            </a:r>
          </a:p>
          <a:p>
            <a:pPr marL="0" indent="0">
              <a:buNone/>
            </a:pP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By device type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By volatility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By format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By Device Type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Computer </a:t>
            </a:r>
            <a:r>
              <a:rPr lang="id-ID" dirty="0" smtClean="0">
                <a:solidFill>
                  <a:schemeClr val="bg1"/>
                </a:solidFill>
              </a:rPr>
              <a:t>(desktop, laptop)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Mobile device </a:t>
            </a:r>
            <a:r>
              <a:rPr lang="id-ID" dirty="0" smtClean="0">
                <a:solidFill>
                  <a:schemeClr val="bg1"/>
                </a:solidFill>
              </a:rPr>
              <a:t>(cell phone, tablet, PDAs)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Embedded</a:t>
            </a:r>
            <a:r>
              <a:rPr lang="id-ID" dirty="0" smtClean="0">
                <a:solidFill>
                  <a:schemeClr val="bg1"/>
                </a:solidFill>
              </a:rPr>
              <a:t> &amp; </a:t>
            </a:r>
            <a:r>
              <a:rPr lang="id-ID" dirty="0" smtClean="0">
                <a:solidFill>
                  <a:srgbClr val="FFFF00"/>
                </a:solidFill>
              </a:rPr>
              <a:t>IoT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By Volatility of Source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Memory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Disk </a:t>
            </a:r>
            <a:r>
              <a:rPr lang="id-ID" dirty="0" smtClean="0">
                <a:solidFill>
                  <a:schemeClr val="bg1"/>
                </a:solidFill>
              </a:rPr>
              <a:t>(HDD, SSD, SD card, ...)</a:t>
            </a:r>
          </a:p>
          <a:p>
            <a:pPr lvl="1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By Format Type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Network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(traffic and activity on network)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Logs </a:t>
            </a:r>
            <a:r>
              <a:rPr lang="id-ID" dirty="0" smtClean="0">
                <a:solidFill>
                  <a:schemeClr val="bg1"/>
                </a:solidFill>
              </a:rPr>
              <a:t>(server log, event log, ...)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Database </a:t>
            </a:r>
            <a:r>
              <a:rPr lang="id-ID" dirty="0" smtClean="0">
                <a:solidFill>
                  <a:schemeClr val="bg1"/>
                </a:solidFill>
              </a:rPr>
              <a:t>(database and related metadata)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Document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Image </a:t>
            </a:r>
            <a:r>
              <a:rPr lang="id-ID" dirty="0" smtClean="0">
                <a:solidFill>
                  <a:schemeClr val="bg1"/>
                </a:solidFill>
              </a:rPr>
              <a:t>forensic (digital picture analysis)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Video </a:t>
            </a:r>
            <a:r>
              <a:rPr lang="id-ID" dirty="0" smtClean="0">
                <a:solidFill>
                  <a:schemeClr val="bg1"/>
                </a:solidFill>
              </a:rPr>
              <a:t>forensic (digital video analysis)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Audio </a:t>
            </a:r>
            <a:r>
              <a:rPr lang="id-ID" dirty="0" smtClean="0">
                <a:solidFill>
                  <a:schemeClr val="bg1"/>
                </a:solidFill>
              </a:rPr>
              <a:t>forensic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Anti-Forensic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Data hiding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Artefact wiping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Trail obfuscation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Attack against Forensic Process or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Role of Linux &amp; FOSS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Open Source bring openness to the idea and knowledge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id-ID" dirty="0" smtClean="0">
                <a:solidFill>
                  <a:srgbClr val="FFFF00"/>
                </a:solidFill>
              </a:rPr>
              <a:t>Transparency</a:t>
            </a:r>
            <a:r>
              <a:rPr lang="id-ID" dirty="0" smtClean="0">
                <a:solidFill>
                  <a:schemeClr val="bg1"/>
                </a:solidFill>
              </a:rPr>
              <a:t>, all source code can be reviewed and openly validated.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Knowledge not depends on </a:t>
            </a:r>
            <a:r>
              <a:rPr lang="id-ID" dirty="0" smtClean="0">
                <a:solidFill>
                  <a:srgbClr val="FFFF00"/>
                </a:solidFill>
              </a:rPr>
              <a:t>region</a:t>
            </a:r>
            <a:r>
              <a:rPr lang="id-ID" dirty="0" smtClean="0">
                <a:solidFill>
                  <a:schemeClr val="bg1"/>
                </a:solidFill>
              </a:rPr>
              <a:t>, </a:t>
            </a:r>
            <a:r>
              <a:rPr lang="id-ID" dirty="0" smtClean="0">
                <a:solidFill>
                  <a:srgbClr val="FFFF00"/>
                </a:solidFill>
              </a:rPr>
              <a:t>funding</a:t>
            </a:r>
            <a:r>
              <a:rPr lang="id-ID" dirty="0" smtClean="0">
                <a:solidFill>
                  <a:schemeClr val="bg1"/>
                </a:solidFill>
              </a:rPr>
              <a:t>, and level of country </a:t>
            </a:r>
            <a:r>
              <a:rPr lang="id-ID" dirty="0" smtClean="0">
                <a:solidFill>
                  <a:srgbClr val="FFFF00"/>
                </a:solidFill>
              </a:rPr>
              <a:t>development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Encourage </a:t>
            </a:r>
            <a:r>
              <a:rPr lang="id-ID" dirty="0" smtClean="0">
                <a:solidFill>
                  <a:srgbClr val="FFFF00"/>
                </a:solidFill>
              </a:rPr>
              <a:t>collaborative </a:t>
            </a:r>
            <a:r>
              <a:rPr lang="id-ID" dirty="0" smtClean="0">
                <a:solidFill>
                  <a:schemeClr val="bg1"/>
                </a:solidFill>
              </a:rPr>
              <a:t>moves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endParaRPr lang="id-ID" dirty="0" smtClean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Perception of Linux by Gov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Linux is HARD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CLI stuffs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Too many commands, hard to </a:t>
            </a:r>
            <a:r>
              <a:rPr lang="id-ID" dirty="0" smtClean="0">
                <a:solidFill>
                  <a:schemeClr val="bg1"/>
                </a:solidFill>
              </a:rPr>
              <a:t>remember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Not easy to get started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Not many professional (and easy) tools available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 smtClean="0">
                <a:solidFill>
                  <a:schemeClr val="bg1"/>
                </a:solidFill>
              </a:rPr>
              <a:t>Is it?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d</a:t>
            </a:r>
            <a:r>
              <a:rPr lang="id-ID" dirty="0" smtClean="0">
                <a:solidFill>
                  <a:srgbClr val="FFFF00"/>
                </a:solidFill>
              </a:rPr>
              <a:t>rac0s </a:t>
            </a:r>
            <a:r>
              <a:rPr lang="id-ID" dirty="0" smtClean="0">
                <a:solidFill>
                  <a:schemeClr val="bg1"/>
                </a:solidFill>
              </a:rPr>
              <a:t>offers?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Arsenal of open source tools, for acquisition and analysis.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The power of open source and linux with DIY flavor.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083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x-none" altLang="en-US" dirty="0" smtClean="0">
                <a:solidFill>
                  <a:schemeClr val="bg1"/>
                </a:solidFill>
              </a:rPr>
              <a:t>whoami?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Satria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Ady</a:t>
            </a:r>
            <a:r>
              <a:rPr lang="en-US" dirty="0">
                <a:solidFill>
                  <a:schemeClr val="bg1"/>
                </a:solidFill>
              </a:rPr>
              <a:t> Pradana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id-ID" dirty="0">
                <a:solidFill>
                  <a:schemeClr val="bg1"/>
                </a:solidFill>
              </a:rPr>
              <a:t>unior Security Analyst at MII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Researcher at </a:t>
            </a:r>
            <a:r>
              <a:rPr lang="id-ID" dirty="0" smtClean="0">
                <a:solidFill>
                  <a:srgbClr val="FFFF00"/>
                </a:solidFill>
              </a:rPr>
              <a:t>dr</a:t>
            </a:r>
            <a:r>
              <a:rPr lang="en-US" dirty="0" err="1" smtClean="0">
                <a:solidFill>
                  <a:srgbClr val="FFFF00"/>
                </a:solidFill>
              </a:rPr>
              <a:t>acOS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</a:t>
            </a:r>
            <a:r>
              <a:rPr lang="en-US" dirty="0">
                <a:solidFill>
                  <a:schemeClr val="bg1"/>
                </a:solidFill>
              </a:rPr>
              <a:t> Team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Interest in low level stuff</a:t>
            </a:r>
            <a:r>
              <a:rPr lang="id-ID" dirty="0" smtClean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400800"/>
            <a:ext cx="2895600" cy="365125"/>
          </a:xfrm>
        </p:spPr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Tools </a:t>
            </a:r>
            <a:r>
              <a:rPr lang="id-ID" dirty="0" smtClean="0">
                <a:solidFill>
                  <a:schemeClr val="bg1"/>
                </a:solidFill>
              </a:rPr>
              <a:t>Category (</a:t>
            </a:r>
            <a:r>
              <a:rPr lang="id-ID" dirty="0" smtClean="0">
                <a:solidFill>
                  <a:srgbClr val="FFFF00"/>
                </a:solidFill>
              </a:rPr>
              <a:t>so far</a:t>
            </a:r>
            <a:r>
              <a:rPr lang="id-ID" dirty="0" smtClean="0">
                <a:solidFill>
                  <a:schemeClr val="bg1"/>
                </a:solidFill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Disk Imaging &amp; Hashing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Data Carving &amp; Extraction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File Analysis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Antimalware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Document Metadata Extraction</a:t>
            </a:r>
          </a:p>
          <a:p>
            <a:r>
              <a:rPr lang="id-ID" dirty="0">
                <a:solidFill>
                  <a:schemeClr val="bg1"/>
                </a:solidFill>
              </a:rPr>
              <a:t>Memory Analysis</a:t>
            </a:r>
          </a:p>
          <a:p>
            <a:r>
              <a:rPr lang="id-ID" dirty="0">
                <a:solidFill>
                  <a:schemeClr val="bg1"/>
                </a:solidFill>
              </a:rPr>
              <a:t>Network Forensic</a:t>
            </a:r>
          </a:p>
          <a:p>
            <a:r>
              <a:rPr lang="id-ID" dirty="0">
                <a:solidFill>
                  <a:schemeClr val="bg1"/>
                </a:solidFill>
              </a:rPr>
              <a:t>Mobile </a:t>
            </a:r>
            <a:r>
              <a:rPr lang="id-ID" dirty="0" smtClean="0">
                <a:solidFill>
                  <a:schemeClr val="bg1"/>
                </a:solidFill>
              </a:rPr>
              <a:t>Forensic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In current state, most tools are </a:t>
            </a:r>
            <a:r>
              <a:rPr lang="id-ID" dirty="0" smtClean="0">
                <a:solidFill>
                  <a:srgbClr val="FFFF00"/>
                </a:solidFill>
              </a:rPr>
              <a:t>analysis </a:t>
            </a:r>
            <a:r>
              <a:rPr lang="id-ID" dirty="0" smtClean="0">
                <a:solidFill>
                  <a:schemeClr val="bg1"/>
                </a:solidFill>
              </a:rPr>
              <a:t>tools. We are working for </a:t>
            </a:r>
            <a:r>
              <a:rPr lang="id-ID" dirty="0" smtClean="0">
                <a:solidFill>
                  <a:srgbClr val="FFFF00"/>
                </a:solidFill>
              </a:rPr>
              <a:t>acquisition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id-ID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Some tools might not be mentioned due to limited time.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We mention only most interesting project for each category.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Disk Imaging &amp; Hashing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 acquire disk image and verify the integrity.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Also to mount the image for analysis if necessary.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Challenges: multiple kind of media.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Some tools of trade: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dd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Ewfacquire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ssdeep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File Carving &amp; Extraction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 extract data from image, hidden or not.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Challenges: multiple possible format.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Some tools: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Foremost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Bulk_Extractor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foremost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19" y="1295400"/>
            <a:ext cx="6665761" cy="48323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Bulk Extractor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718519" cy="4125899"/>
          </a:xfrm>
        </p:spPr>
      </p:pic>
    </p:spTree>
    <p:extLst>
      <p:ext uri="{BB962C8B-B14F-4D97-AF65-F5344CB8AC3E}">
        <p14:creationId xmlns:p14="http://schemas.microsoft.com/office/powerpoint/2010/main" val="40739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File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Analyze a single file and determine what it is.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Binary, document, link,photo, video, email,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Anti Malware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Check whether system is infected by malware.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Some tools: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rkhunter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Document Metadata Extraction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Has special purpose to analyze document and metadata extraction.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At this stage, only PDF and photo (EXIF) available.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Memory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Analyze memory dump and determine various state an operating system in.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Some tools: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Volatility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Here Comes, </a:t>
            </a:r>
            <a:r>
              <a:rPr lang="id-ID" dirty="0" smtClean="0">
                <a:solidFill>
                  <a:srgbClr val="FFFF00"/>
                </a:solidFill>
              </a:rPr>
              <a:t>dracOs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A lightweight and powerful linux distribution.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Built from scratch.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 research for all.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 linux not only for penetration testing but </a:t>
            </a:r>
            <a:r>
              <a:rPr lang="id-ID" dirty="0" smtClean="0">
                <a:solidFill>
                  <a:srgbClr val="FFFF00"/>
                </a:solidFill>
              </a:rPr>
              <a:t>cyber-security </a:t>
            </a:r>
            <a:r>
              <a:rPr lang="id-ID" dirty="0" smtClean="0">
                <a:solidFill>
                  <a:schemeClr val="bg1"/>
                </a:solidFill>
              </a:rPr>
              <a:t>related activity, including </a:t>
            </a:r>
            <a:r>
              <a:rPr lang="id-ID" dirty="0" smtClean="0">
                <a:solidFill>
                  <a:srgbClr val="FFFF00"/>
                </a:solidFill>
              </a:rPr>
              <a:t>digital forensic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Network Forensic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Analyze network traffic and draw conclusion about what happen in network from log (mainly).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Some tools: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Tshark (from Wireshark suite).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Xplico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Mobile Forensics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Acquire and analysis artefact from mobile phone.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Log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Analyze various logs produced by system.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In this stage, only Windows Event Log tools included.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Some Tools:</a:t>
            </a:r>
          </a:p>
          <a:p>
            <a:pPr lvl="1"/>
            <a:r>
              <a:rPr lang="id-ID" smtClean="0">
                <a:solidFill>
                  <a:schemeClr val="bg1"/>
                </a:solidFill>
              </a:rPr>
              <a:t>evtkit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Password Recovery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Obtain password from locked system / archive.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Might need table to do so.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How to Contribute?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dracOs is </a:t>
            </a:r>
            <a:r>
              <a:rPr lang="id-ID" dirty="0" smtClean="0">
                <a:solidFill>
                  <a:srgbClr val="FFFF00"/>
                </a:solidFill>
              </a:rPr>
              <a:t>open source </a:t>
            </a:r>
            <a:r>
              <a:rPr lang="id-ID" dirty="0" smtClean="0">
                <a:solidFill>
                  <a:schemeClr val="bg1"/>
                </a:solidFill>
              </a:rPr>
              <a:t>project.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Still </a:t>
            </a:r>
            <a:r>
              <a:rPr lang="id-ID" dirty="0" smtClean="0">
                <a:solidFill>
                  <a:srgbClr val="FFFF00"/>
                </a:solidFill>
              </a:rPr>
              <a:t>far</a:t>
            </a:r>
            <a:r>
              <a:rPr lang="id-ID" dirty="0" smtClean="0">
                <a:solidFill>
                  <a:schemeClr val="bg1"/>
                </a:solidFill>
              </a:rPr>
              <a:t> from perfect.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Anyone can contribute.</a:t>
            </a:r>
          </a:p>
          <a:p>
            <a:pPr lvl="1"/>
            <a:r>
              <a:rPr lang="id-ID" dirty="0" smtClean="0">
                <a:solidFill>
                  <a:srgbClr val="FFFF00"/>
                </a:solidFill>
              </a:rPr>
              <a:t>Report</a:t>
            </a:r>
            <a:r>
              <a:rPr lang="id-ID" dirty="0" smtClean="0">
                <a:solidFill>
                  <a:schemeClr val="bg1"/>
                </a:solidFill>
              </a:rPr>
              <a:t> bug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Give </a:t>
            </a:r>
            <a:r>
              <a:rPr lang="id-ID" dirty="0" smtClean="0">
                <a:solidFill>
                  <a:srgbClr val="FFFF00"/>
                </a:solidFill>
              </a:rPr>
              <a:t>suggestion</a:t>
            </a:r>
            <a:r>
              <a:rPr lang="id-ID" dirty="0" smtClean="0">
                <a:solidFill>
                  <a:schemeClr val="bg1"/>
                </a:solidFill>
              </a:rPr>
              <a:t> for what should be included (and why this awesome tools are needed).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Test </a:t>
            </a:r>
            <a:r>
              <a:rPr lang="id-ID" dirty="0" smtClean="0">
                <a:solidFill>
                  <a:srgbClr val="FFFF00"/>
                </a:solidFill>
              </a:rPr>
              <a:t>installation</a:t>
            </a:r>
            <a:r>
              <a:rPr lang="id-ID" dirty="0" smtClean="0">
                <a:solidFill>
                  <a:schemeClr val="bg1"/>
                </a:solidFill>
              </a:rPr>
              <a:t> of a software on dracOs.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Be a </a:t>
            </a:r>
            <a:r>
              <a:rPr lang="id-ID" dirty="0" smtClean="0">
                <a:solidFill>
                  <a:srgbClr val="FFFF00"/>
                </a:solidFill>
              </a:rPr>
              <a:t>package maintainer</a:t>
            </a:r>
            <a:r>
              <a:rPr lang="id-ID" dirty="0" smtClean="0">
                <a:solidFill>
                  <a:schemeClr val="bg1"/>
                </a:solidFill>
              </a:rPr>
              <a:t> for dracOs ecosystem.</a:t>
            </a:r>
          </a:p>
          <a:p>
            <a:pPr lvl="1"/>
            <a:r>
              <a:rPr lang="id-ID" dirty="0" smtClean="0">
                <a:solidFill>
                  <a:srgbClr val="FFFF00"/>
                </a:solidFill>
              </a:rPr>
              <a:t>Use</a:t>
            </a:r>
            <a:r>
              <a:rPr lang="id-ID" dirty="0" smtClean="0">
                <a:solidFill>
                  <a:schemeClr val="bg1"/>
                </a:solidFill>
              </a:rPr>
              <a:t> dracOs for forensic and let us know.</a:t>
            </a:r>
          </a:p>
          <a:p>
            <a:pPr lvl="1"/>
            <a:r>
              <a:rPr lang="id-ID" dirty="0" smtClean="0">
                <a:solidFill>
                  <a:srgbClr val="FFFF00"/>
                </a:solidFill>
              </a:rPr>
              <a:t>Spread</a:t>
            </a:r>
            <a:r>
              <a:rPr lang="id-ID" dirty="0" smtClean="0">
                <a:solidFill>
                  <a:schemeClr val="bg1"/>
                </a:solidFill>
              </a:rPr>
              <a:t> the word!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The State of Forensic in </a:t>
            </a:r>
            <a:r>
              <a:rPr lang="id-ID" dirty="0" smtClean="0">
                <a:solidFill>
                  <a:srgbClr val="FFFF00"/>
                </a:solidFill>
              </a:rPr>
              <a:t>dracOs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Current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Integrating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modern open-source forensics tools to dracOs.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Creating guide and “how to” for using dracOs and its tools.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Next plan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Live CD for forensic acquisition and analysis.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Develop tools for forensic.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Open research discussion.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95"/>
            <a:ext cx="8229600" cy="962660"/>
          </a:xfrm>
        </p:spPr>
        <p:txBody>
          <a:bodyPr/>
          <a:lstStyle/>
          <a:p>
            <a:pPr algn="l"/>
            <a:r>
              <a:rPr lang="id-ID" dirty="0" smtClean="0">
                <a:solidFill>
                  <a:schemeClr val="bg1"/>
                </a:solidFill>
              </a:rPr>
              <a:t>What 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Digital Forensic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Forensic </a:t>
            </a:r>
            <a:r>
              <a:rPr lang="id-ID" dirty="0" smtClean="0">
                <a:solidFill>
                  <a:schemeClr val="bg1"/>
                </a:solidFill>
              </a:rPr>
              <a:t>– scientific process in collecting, preserving, analyzing evidence during the course of an investigation.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Digital Forensic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– branch of forensic where the object of investigation is electronic especially digital data.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Preservation, identification, extraction, interpretation, and documentation of digital evidence which can be used in the court of law.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5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83"/>
            <a:ext cx="8229600" cy="1143000"/>
          </a:xfrm>
        </p:spPr>
        <p:txBody>
          <a:bodyPr/>
          <a:lstStyle/>
          <a:p>
            <a:pPr algn="l"/>
            <a:r>
              <a:rPr lang="id-ID" dirty="0" smtClean="0">
                <a:solidFill>
                  <a:schemeClr val="bg1"/>
                </a:solidFill>
              </a:rPr>
              <a:t>The Essence of Digital Forensic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Solving </a:t>
            </a:r>
            <a:r>
              <a:rPr lang="id-ID" dirty="0" smtClean="0">
                <a:solidFill>
                  <a:schemeClr val="bg1"/>
                </a:solidFill>
              </a:rPr>
              <a:t>a puzzle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rgbClr val="FFFF00"/>
                </a:solidFill>
              </a:rPr>
              <a:t>Reconstruct </a:t>
            </a:r>
            <a:r>
              <a:rPr lang="id-ID" dirty="0" smtClean="0">
                <a:solidFill>
                  <a:schemeClr val="bg1"/>
                </a:solidFill>
              </a:rPr>
              <a:t>an event or </a:t>
            </a:r>
            <a:r>
              <a:rPr lang="id-ID" dirty="0" smtClean="0">
                <a:solidFill>
                  <a:srgbClr val="FFFF00"/>
                </a:solidFill>
              </a:rPr>
              <a:t>draw </a:t>
            </a:r>
            <a:r>
              <a:rPr lang="id-ID" dirty="0" smtClean="0">
                <a:solidFill>
                  <a:schemeClr val="bg1"/>
                </a:solidFill>
              </a:rPr>
              <a:t>a conclusion from evidence.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Financial fraud.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Hacking / security breach.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Crimes using electronic / cyber.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6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Forensic Stages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Commonly consists of </a:t>
            </a:r>
            <a:r>
              <a:rPr lang="id-ID" dirty="0" smtClean="0">
                <a:solidFill>
                  <a:srgbClr val="FFFF00"/>
                </a:solidFill>
              </a:rPr>
              <a:t>3 stages</a:t>
            </a:r>
            <a:r>
              <a:rPr lang="id-ID" dirty="0" smtClean="0">
                <a:solidFill>
                  <a:schemeClr val="bg1"/>
                </a:solidFill>
              </a:rPr>
              <a:t>: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Acquisition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Analysis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Reporting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Acquisition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Collecting </a:t>
            </a:r>
            <a:r>
              <a:rPr lang="id-ID" dirty="0" smtClean="0">
                <a:solidFill>
                  <a:schemeClr val="bg1"/>
                </a:solidFill>
              </a:rPr>
              <a:t>and </a:t>
            </a:r>
            <a:r>
              <a:rPr lang="id-ID" dirty="0" smtClean="0">
                <a:solidFill>
                  <a:srgbClr val="FFFF00"/>
                </a:solidFill>
              </a:rPr>
              <a:t>preserving </a:t>
            </a:r>
            <a:r>
              <a:rPr lang="id-ID" dirty="0" smtClean="0">
                <a:solidFill>
                  <a:schemeClr val="bg1"/>
                </a:solidFill>
              </a:rPr>
              <a:t>the evidence.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Duplicate </a:t>
            </a:r>
            <a:r>
              <a:rPr lang="id-ID" dirty="0" smtClean="0">
                <a:solidFill>
                  <a:schemeClr val="bg1"/>
                </a:solidFill>
              </a:rPr>
              <a:t>the source of evicende (ex: disk, flash drive, sd card, RAM).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Ensure </a:t>
            </a:r>
            <a:r>
              <a:rPr lang="id-ID" dirty="0" smtClean="0">
                <a:solidFill>
                  <a:srgbClr val="FFFF00"/>
                </a:solidFill>
              </a:rPr>
              <a:t>integrity </a:t>
            </a:r>
            <a:r>
              <a:rPr lang="id-ID" dirty="0" smtClean="0">
                <a:solidFill>
                  <a:schemeClr val="bg1"/>
                </a:solidFill>
              </a:rPr>
              <a:t>of data in certain level.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Examine </a:t>
            </a:r>
            <a:r>
              <a:rPr lang="id-ID" dirty="0" smtClean="0">
                <a:solidFill>
                  <a:schemeClr val="bg1"/>
                </a:solidFill>
              </a:rPr>
              <a:t>the content of source.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Identify evidence that either </a:t>
            </a:r>
            <a:r>
              <a:rPr lang="id-ID" dirty="0" smtClean="0">
                <a:solidFill>
                  <a:srgbClr val="FFFF00"/>
                </a:solidFill>
              </a:rPr>
              <a:t>supports </a:t>
            </a:r>
            <a:r>
              <a:rPr lang="id-ID" dirty="0" smtClean="0">
                <a:solidFill>
                  <a:schemeClr val="bg1"/>
                </a:solidFill>
              </a:rPr>
              <a:t>or </a:t>
            </a:r>
            <a:r>
              <a:rPr lang="id-ID" dirty="0" smtClean="0">
                <a:solidFill>
                  <a:srgbClr val="FFFF00"/>
                </a:solidFill>
              </a:rPr>
              <a:t>contradicts </a:t>
            </a:r>
            <a:r>
              <a:rPr lang="id-ID" dirty="0" smtClean="0">
                <a:solidFill>
                  <a:schemeClr val="bg1"/>
                </a:solidFill>
              </a:rPr>
              <a:t>a hypothesis or for sign of </a:t>
            </a:r>
            <a:r>
              <a:rPr lang="id-ID" dirty="0" smtClean="0">
                <a:solidFill>
                  <a:srgbClr val="FFFF00"/>
                </a:solidFill>
              </a:rPr>
              <a:t>tampering </a:t>
            </a:r>
            <a:r>
              <a:rPr lang="id-ID" dirty="0" smtClean="0">
                <a:solidFill>
                  <a:schemeClr val="bg1"/>
                </a:solidFill>
              </a:rPr>
              <a:t>(to hide data).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Should be able to be </a:t>
            </a:r>
            <a:r>
              <a:rPr lang="id-ID" dirty="0" smtClean="0">
                <a:solidFill>
                  <a:srgbClr val="FFFF00"/>
                </a:solidFill>
              </a:rPr>
              <a:t>reproduced </a:t>
            </a:r>
            <a:r>
              <a:rPr lang="id-ID" dirty="0" smtClean="0">
                <a:solidFill>
                  <a:schemeClr val="bg1"/>
                </a:solidFill>
              </a:rPr>
              <a:t>by other examiner.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1179</Words>
  <Application>Microsoft Office PowerPoint</Application>
  <PresentationFormat>On-screen Show (4:3)</PresentationFormat>
  <Paragraphs>238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dracOs Forensic Flavor</vt:lpstr>
      <vt:lpstr># whoami?</vt:lpstr>
      <vt:lpstr>Here Comes, dracOs</vt:lpstr>
      <vt:lpstr>The State of Forensic in dracOs</vt:lpstr>
      <vt:lpstr>What is Digital Forensic?</vt:lpstr>
      <vt:lpstr>The Essence of Digital Forensic</vt:lpstr>
      <vt:lpstr>Forensic Stages</vt:lpstr>
      <vt:lpstr>Acquisition</vt:lpstr>
      <vt:lpstr>Analysis</vt:lpstr>
      <vt:lpstr>Some Question to Address</vt:lpstr>
      <vt:lpstr>PowerPoint Presentation</vt:lpstr>
      <vt:lpstr>Analysis Category</vt:lpstr>
      <vt:lpstr>By Device Type</vt:lpstr>
      <vt:lpstr>By Volatility of Source</vt:lpstr>
      <vt:lpstr>By Format Type</vt:lpstr>
      <vt:lpstr>Anti-Forensic</vt:lpstr>
      <vt:lpstr>Role of Linux &amp; FOSS</vt:lpstr>
      <vt:lpstr>Perception of Linux by Gov</vt:lpstr>
      <vt:lpstr>drac0s offers?</vt:lpstr>
      <vt:lpstr>Tools Category (so far)</vt:lpstr>
      <vt:lpstr>PowerPoint Presentation</vt:lpstr>
      <vt:lpstr>Disk Imaging &amp; Hashing</vt:lpstr>
      <vt:lpstr>File Carving &amp; Extraction</vt:lpstr>
      <vt:lpstr>foremost</vt:lpstr>
      <vt:lpstr>Bulk Extractor</vt:lpstr>
      <vt:lpstr>File Analysis</vt:lpstr>
      <vt:lpstr>Anti Malware</vt:lpstr>
      <vt:lpstr>Document Metadata Extraction</vt:lpstr>
      <vt:lpstr>Memory Analysis</vt:lpstr>
      <vt:lpstr>Network Forensic</vt:lpstr>
      <vt:lpstr>Mobile Forensics</vt:lpstr>
      <vt:lpstr>Log Analysis</vt:lpstr>
      <vt:lpstr>Password Recovery</vt:lpstr>
      <vt:lpstr>How to Contribute?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of Cyber Security</dc:title>
  <dc:creator>Satria Ady Pradana</dc:creator>
  <cp:lastModifiedBy>Satria Pradana</cp:lastModifiedBy>
  <cp:revision>117</cp:revision>
  <dcterms:created xsi:type="dcterms:W3CDTF">2016-11-23T14:03:47Z</dcterms:created>
  <dcterms:modified xsi:type="dcterms:W3CDTF">2017-02-15T11:51:17Z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