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4" r:id="rId6"/>
    <p:sldId id="399" r:id="rId7"/>
    <p:sldId id="400" r:id="rId8"/>
    <p:sldId id="396" r:id="rId9"/>
    <p:sldId id="397" r:id="rId10"/>
    <p:sldId id="347" r:id="rId11"/>
    <p:sldId id="336" r:id="rId12"/>
    <p:sldId id="327" r:id="rId13"/>
    <p:sldId id="317" r:id="rId14"/>
    <p:sldId id="318" r:id="rId15"/>
    <p:sldId id="398" r:id="rId16"/>
    <p:sldId id="328" r:id="rId17"/>
    <p:sldId id="401" r:id="rId18"/>
    <p:sldId id="402" r:id="rId19"/>
    <p:sldId id="32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A613-E22D-4D9C-8640-6FF4B1F859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F7EDB7-AD55-4F42-A0D0-5ED1B3A72901}">
      <dgm:prSet phldrT="[Text]"/>
      <dgm:spPr>
        <a:solidFill>
          <a:srgbClr val="014067"/>
        </a:solidFill>
      </dgm:spPr>
      <dgm:t>
        <a:bodyPr/>
        <a:lstStyle/>
        <a:p>
          <a:r>
            <a:rPr lang="en-US" dirty="0"/>
            <a:t>Binary</a:t>
          </a:r>
          <a:endParaRPr lang="id-ID" dirty="0"/>
        </a:p>
      </dgm:t>
    </dgm:pt>
    <dgm:pt modelId="{416E20C8-B104-47FD-9AF3-F0E406D3AF88}" type="parTrans" cxnId="{D4937B0C-72D9-4EC6-9294-8211AF2886CB}">
      <dgm:prSet/>
      <dgm:spPr/>
      <dgm:t>
        <a:bodyPr/>
        <a:lstStyle/>
        <a:p>
          <a:endParaRPr lang="id-ID"/>
        </a:p>
      </dgm:t>
    </dgm:pt>
    <dgm:pt modelId="{E01B4CD6-3C99-4424-A5AE-BB3CD0C0686D}" type="sibTrans" cxnId="{D4937B0C-72D9-4EC6-9294-8211AF2886CB}">
      <dgm:prSet/>
      <dgm:spPr/>
      <dgm:t>
        <a:bodyPr/>
        <a:lstStyle/>
        <a:p>
          <a:endParaRPr lang="id-ID"/>
        </a:p>
      </dgm:t>
    </dgm:pt>
    <dgm:pt modelId="{6BA01A81-47B9-469B-B4D5-6E009C3FE3F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Assembly</a:t>
          </a:r>
          <a:endParaRPr lang="id-ID" dirty="0">
            <a:solidFill>
              <a:schemeClr val="bg1"/>
            </a:solidFill>
          </a:endParaRPr>
        </a:p>
      </dgm:t>
    </dgm:pt>
    <dgm:pt modelId="{9D8FB20A-867F-411E-B1D2-95956B3C71CD}" type="parTrans" cxnId="{6E1BC93F-5CF6-4437-8004-3B3C906D5C94}">
      <dgm:prSet/>
      <dgm:spPr/>
      <dgm:t>
        <a:bodyPr/>
        <a:lstStyle/>
        <a:p>
          <a:endParaRPr lang="id-ID"/>
        </a:p>
      </dgm:t>
    </dgm:pt>
    <dgm:pt modelId="{25865F30-614B-40B6-ADE4-7E77F01D7F31}" type="sibTrans" cxnId="{6E1BC93F-5CF6-4437-8004-3B3C906D5C94}">
      <dgm:prSet/>
      <dgm:spPr/>
      <dgm:t>
        <a:bodyPr/>
        <a:lstStyle/>
        <a:p>
          <a:endParaRPr lang="id-ID"/>
        </a:p>
      </dgm:t>
    </dgm:pt>
    <dgm:pt modelId="{4B5B5377-3E4B-438E-B375-4A6AFD697B8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Code</a:t>
          </a:r>
          <a:endParaRPr lang="id-ID" dirty="0">
            <a:solidFill>
              <a:schemeClr val="bg1"/>
            </a:solidFill>
          </a:endParaRPr>
        </a:p>
      </dgm:t>
    </dgm:pt>
    <dgm:pt modelId="{20C3D762-3D7E-4C5B-ABC5-1EBE19605C7F}" type="parTrans" cxnId="{B91B567F-8A02-4E70-9925-E44945368976}">
      <dgm:prSet/>
      <dgm:spPr/>
      <dgm:t>
        <a:bodyPr/>
        <a:lstStyle/>
        <a:p>
          <a:endParaRPr lang="id-ID"/>
        </a:p>
      </dgm:t>
    </dgm:pt>
    <dgm:pt modelId="{7BCE9B54-2840-479A-AE70-ED8CE4E07847}" type="sibTrans" cxnId="{B91B567F-8A02-4E70-9925-E44945368976}">
      <dgm:prSet/>
      <dgm:spPr/>
      <dgm:t>
        <a:bodyPr/>
        <a:lstStyle/>
        <a:p>
          <a:endParaRPr lang="id-ID"/>
        </a:p>
      </dgm:t>
    </dgm:pt>
    <dgm:pt modelId="{2D781290-AAD8-46EF-981A-19E32A8BC19E}" type="pres">
      <dgm:prSet presAssocID="{F796A613-E22D-4D9C-8640-6FF4B1F85966}" presName="Name0" presStyleCnt="0">
        <dgm:presLayoutVars>
          <dgm:dir/>
          <dgm:animLvl val="lvl"/>
          <dgm:resizeHandles val="exact"/>
        </dgm:presLayoutVars>
      </dgm:prSet>
      <dgm:spPr/>
    </dgm:pt>
    <dgm:pt modelId="{3B1D7917-789F-4637-AB49-C18BE14F02D2}" type="pres">
      <dgm:prSet presAssocID="{78F7EDB7-AD55-4F42-A0D0-5ED1B3A7290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8042A5-A39B-4DC1-B564-9E186FBA044A}" type="pres">
      <dgm:prSet presAssocID="{E01B4CD6-3C99-4424-A5AE-BB3CD0C0686D}" presName="parTxOnlySpace" presStyleCnt="0"/>
      <dgm:spPr/>
    </dgm:pt>
    <dgm:pt modelId="{5ACBAE19-0DC0-4C6E-AA4E-2010C1E58861}" type="pres">
      <dgm:prSet presAssocID="{6BA01A81-47B9-469B-B4D5-6E009C3FE3F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2FC2351-07CB-41C9-B504-C45D36B42E8E}" type="pres">
      <dgm:prSet presAssocID="{25865F30-614B-40B6-ADE4-7E77F01D7F31}" presName="parTxOnlySpace" presStyleCnt="0"/>
      <dgm:spPr/>
    </dgm:pt>
    <dgm:pt modelId="{C78B1ACD-8240-4979-B5BA-DB11913B15FF}" type="pres">
      <dgm:prSet presAssocID="{4B5B5377-3E4B-438E-B375-4A6AFD697B8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937B0C-72D9-4EC6-9294-8211AF2886CB}" srcId="{F796A613-E22D-4D9C-8640-6FF4B1F85966}" destId="{78F7EDB7-AD55-4F42-A0D0-5ED1B3A72901}" srcOrd="0" destOrd="0" parTransId="{416E20C8-B104-47FD-9AF3-F0E406D3AF88}" sibTransId="{E01B4CD6-3C99-4424-A5AE-BB3CD0C0686D}"/>
    <dgm:cxn modelId="{C1D80217-AE06-4D45-8200-2BBF8CF518E2}" type="presOf" srcId="{6BA01A81-47B9-469B-B4D5-6E009C3FE3F5}" destId="{5ACBAE19-0DC0-4C6E-AA4E-2010C1E58861}" srcOrd="0" destOrd="0" presId="urn:microsoft.com/office/officeart/2005/8/layout/chevron1"/>
    <dgm:cxn modelId="{1C1DAD3A-7C82-4B83-B5DD-024A8656522B}" type="presOf" srcId="{F796A613-E22D-4D9C-8640-6FF4B1F85966}" destId="{2D781290-AAD8-46EF-981A-19E32A8BC19E}" srcOrd="0" destOrd="0" presId="urn:microsoft.com/office/officeart/2005/8/layout/chevron1"/>
    <dgm:cxn modelId="{6E1BC93F-5CF6-4437-8004-3B3C906D5C94}" srcId="{F796A613-E22D-4D9C-8640-6FF4B1F85966}" destId="{6BA01A81-47B9-469B-B4D5-6E009C3FE3F5}" srcOrd="1" destOrd="0" parTransId="{9D8FB20A-867F-411E-B1D2-95956B3C71CD}" sibTransId="{25865F30-614B-40B6-ADE4-7E77F01D7F31}"/>
    <dgm:cxn modelId="{2E028665-2D0F-442D-B0DF-3E181E9CEF5B}" type="presOf" srcId="{78F7EDB7-AD55-4F42-A0D0-5ED1B3A72901}" destId="{3B1D7917-789F-4637-AB49-C18BE14F02D2}" srcOrd="0" destOrd="0" presId="urn:microsoft.com/office/officeart/2005/8/layout/chevron1"/>
    <dgm:cxn modelId="{B91B567F-8A02-4E70-9925-E44945368976}" srcId="{F796A613-E22D-4D9C-8640-6FF4B1F85966}" destId="{4B5B5377-3E4B-438E-B375-4A6AFD697B88}" srcOrd="2" destOrd="0" parTransId="{20C3D762-3D7E-4C5B-ABC5-1EBE19605C7F}" sibTransId="{7BCE9B54-2840-479A-AE70-ED8CE4E07847}"/>
    <dgm:cxn modelId="{51C6F8FE-A56B-49C5-AE01-253C98C6858B}" type="presOf" srcId="{4B5B5377-3E4B-438E-B375-4A6AFD697B88}" destId="{C78B1ACD-8240-4979-B5BA-DB11913B15FF}" srcOrd="0" destOrd="0" presId="urn:microsoft.com/office/officeart/2005/8/layout/chevron1"/>
    <dgm:cxn modelId="{BDA4DF0C-1933-4F78-8E13-7BF8683F8A14}" type="presParOf" srcId="{2D781290-AAD8-46EF-981A-19E32A8BC19E}" destId="{3B1D7917-789F-4637-AB49-C18BE14F02D2}" srcOrd="0" destOrd="0" presId="urn:microsoft.com/office/officeart/2005/8/layout/chevron1"/>
    <dgm:cxn modelId="{A3EDEFFE-16B7-49E3-87FB-26413CFB1AE6}" type="presParOf" srcId="{2D781290-AAD8-46EF-981A-19E32A8BC19E}" destId="{738042A5-A39B-4DC1-B564-9E186FBA044A}" srcOrd="1" destOrd="0" presId="urn:microsoft.com/office/officeart/2005/8/layout/chevron1"/>
    <dgm:cxn modelId="{111C2D3D-904E-4D11-8AF9-701EB2EC7FD0}" type="presParOf" srcId="{2D781290-AAD8-46EF-981A-19E32A8BC19E}" destId="{5ACBAE19-0DC0-4C6E-AA4E-2010C1E58861}" srcOrd="2" destOrd="0" presId="urn:microsoft.com/office/officeart/2005/8/layout/chevron1"/>
    <dgm:cxn modelId="{361FDBA0-6CDE-4F78-BEF6-70BD3FDF2CDD}" type="presParOf" srcId="{2D781290-AAD8-46EF-981A-19E32A8BC19E}" destId="{92FC2351-07CB-41C9-B504-C45D36B42E8E}" srcOrd="3" destOrd="0" presId="urn:microsoft.com/office/officeart/2005/8/layout/chevron1"/>
    <dgm:cxn modelId="{35EE656E-5CB3-4AB5-B813-90BF2B8AF596}" type="presParOf" srcId="{2D781290-AAD8-46EF-981A-19E32A8BC19E}" destId="{C78B1ACD-8240-4979-B5BA-DB11913B15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D7917-789F-4637-AB49-C18BE14F02D2}">
      <dsp:nvSpPr>
        <dsp:cNvPr id="0" name=""/>
        <dsp:cNvSpPr/>
      </dsp:nvSpPr>
      <dsp:spPr>
        <a:xfrm>
          <a:off x="3174" y="1479209"/>
          <a:ext cx="3867263" cy="1546905"/>
        </a:xfrm>
        <a:prstGeom prst="chevron">
          <a:avLst/>
        </a:prstGeom>
        <a:solidFill>
          <a:srgbClr val="0140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Binary</a:t>
          </a:r>
          <a:endParaRPr lang="id-ID" sz="4000" kern="1200" dirty="0"/>
        </a:p>
      </dsp:txBody>
      <dsp:txXfrm>
        <a:off x="776627" y="1479209"/>
        <a:ext cx="2320358" cy="1546905"/>
      </dsp:txXfrm>
    </dsp:sp>
    <dsp:sp modelId="{5ACBAE19-0DC0-4C6E-AA4E-2010C1E58861}">
      <dsp:nvSpPr>
        <dsp:cNvPr id="0" name=""/>
        <dsp:cNvSpPr/>
      </dsp:nvSpPr>
      <dsp:spPr>
        <a:xfrm>
          <a:off x="3483711" y="1479209"/>
          <a:ext cx="3867263" cy="1546905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Assembly</a:t>
          </a:r>
          <a:endParaRPr lang="id-ID" sz="4000" kern="1200" dirty="0">
            <a:solidFill>
              <a:schemeClr val="bg1"/>
            </a:solidFill>
          </a:endParaRPr>
        </a:p>
      </dsp:txBody>
      <dsp:txXfrm>
        <a:off x="4257164" y="1479209"/>
        <a:ext cx="2320358" cy="1546905"/>
      </dsp:txXfrm>
    </dsp:sp>
    <dsp:sp modelId="{C78B1ACD-8240-4979-B5BA-DB11913B15FF}">
      <dsp:nvSpPr>
        <dsp:cNvPr id="0" name=""/>
        <dsp:cNvSpPr/>
      </dsp:nvSpPr>
      <dsp:spPr>
        <a:xfrm>
          <a:off x="6964249" y="1479209"/>
          <a:ext cx="3867263" cy="1546905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Code</a:t>
          </a:r>
          <a:endParaRPr lang="id-ID" sz="4000" kern="1200" dirty="0">
            <a:solidFill>
              <a:schemeClr val="bg1"/>
            </a:solidFill>
          </a:endParaRPr>
        </a:p>
      </dsp:txBody>
      <dsp:txXfrm>
        <a:off x="7737702" y="1479209"/>
        <a:ext cx="2320358" cy="1546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versingID/Binary-Samples/tree/master/anti-analysis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393" y="4434840"/>
            <a:ext cx="6198582" cy="1122202"/>
          </a:xfrm>
        </p:spPr>
        <p:txBody>
          <a:bodyPr/>
          <a:lstStyle/>
          <a:p>
            <a:r>
              <a:rPr lang="en-US" dirty="0"/>
              <a:t>From CTF to Real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5269" y="5552183"/>
            <a:ext cx="4941770" cy="396660"/>
          </a:xfrm>
        </p:spPr>
        <p:txBody>
          <a:bodyPr/>
          <a:lstStyle/>
          <a:p>
            <a:pPr algn="r"/>
            <a:r>
              <a:rPr lang="en-US" dirty="0"/>
              <a:t>Satria Ady Pradana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FD24-283C-47AA-9E2C-BDE55ED6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27" y="67112"/>
            <a:ext cx="1549414" cy="1370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F6427-2C96-4180-B1A0-E5F7F49109EE}"/>
              </a:ext>
            </a:extLst>
          </p:cNvPr>
          <p:cNvSpPr txBox="1"/>
          <p:nvPr/>
        </p:nvSpPr>
        <p:spPr>
          <a:xfrm>
            <a:off x="8137321" y="4534276"/>
            <a:ext cx="2834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Reverse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8FB64-C751-4F5B-A1B1-726A84CB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649" y="178727"/>
            <a:ext cx="914478" cy="9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STRINGS!</a:t>
            </a:r>
            <a:br>
              <a:rPr lang="en-US" dirty="0"/>
            </a:br>
            <a:r>
              <a:rPr lang="en-US" dirty="0"/>
              <a:t>Strings!!</a:t>
            </a:r>
            <a:br>
              <a:rPr lang="en-US" dirty="0"/>
            </a:br>
            <a:r>
              <a:rPr lang="en-US" dirty="0"/>
              <a:t>Strings!!!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E6799-7804-4EC8-99F3-0D50E3D9A8ED}"/>
              </a:ext>
            </a:extLst>
          </p:cNvPr>
          <p:cNvSpPr txBox="1"/>
          <p:nvPr/>
        </p:nvSpPr>
        <p:spPr>
          <a:xfrm>
            <a:off x="6991350" y="4286766"/>
            <a:ext cx="247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And more strings</a:t>
            </a:r>
          </a:p>
        </p:txBody>
      </p:sp>
    </p:spTree>
    <p:extLst>
      <p:ext uri="{BB962C8B-B14F-4D97-AF65-F5344CB8AC3E}">
        <p14:creationId xmlns:p14="http://schemas.microsoft.com/office/powerpoint/2010/main" val="147290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Sequence of characters.</a:t>
            </a:r>
          </a:p>
          <a:p>
            <a:pPr lvl="1"/>
            <a:r>
              <a:rPr lang="en-US" sz="2000" dirty="0"/>
              <a:t>C string: terminated by null.</a:t>
            </a:r>
          </a:p>
          <a:p>
            <a:pPr lvl="1"/>
            <a:r>
              <a:rPr lang="en-US" sz="2000" dirty="0"/>
              <a:t>Pascal string: preceded by length.</a:t>
            </a:r>
          </a:p>
          <a:p>
            <a:r>
              <a:rPr lang="en-US" sz="2400" dirty="0"/>
              <a:t>Heavily used in program to deliver information.</a:t>
            </a:r>
          </a:p>
          <a:p>
            <a:pPr lvl="1"/>
            <a:r>
              <a:rPr lang="en-US" sz="2000" dirty="0"/>
              <a:t>Export/import function name.</a:t>
            </a:r>
          </a:p>
          <a:p>
            <a:pPr lvl="1"/>
            <a:r>
              <a:rPr lang="en-US" sz="2000" dirty="0"/>
              <a:t>Error messages.</a:t>
            </a:r>
          </a:p>
          <a:p>
            <a:pPr lvl="1"/>
            <a:r>
              <a:rPr lang="en-US" sz="2000" dirty="0"/>
              <a:t>URL, endpoint, etc.</a:t>
            </a:r>
          </a:p>
          <a:p>
            <a:r>
              <a:rPr lang="en-US" sz="2400" dirty="0"/>
              <a:t>Might be stored in raw or encoded format.</a:t>
            </a:r>
          </a:p>
        </p:txBody>
      </p:sp>
    </p:spTree>
    <p:extLst>
      <p:ext uri="{BB962C8B-B14F-4D97-AF65-F5344CB8AC3E}">
        <p14:creationId xmlns:p14="http://schemas.microsoft.com/office/powerpoint/2010/main" val="296773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Protection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E6799-7804-4EC8-99F3-0D50E3D9A8ED}"/>
              </a:ext>
            </a:extLst>
          </p:cNvPr>
          <p:cNvSpPr txBox="1"/>
          <p:nvPr/>
        </p:nvSpPr>
        <p:spPr>
          <a:xfrm>
            <a:off x="6991350" y="4286766"/>
            <a:ext cx="381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Now you can’t analyze me!</a:t>
            </a:r>
          </a:p>
        </p:txBody>
      </p:sp>
    </p:spTree>
    <p:extLst>
      <p:ext uri="{BB962C8B-B14F-4D97-AF65-F5344CB8AC3E}">
        <p14:creationId xmlns:p14="http://schemas.microsoft.com/office/powerpoint/2010/main" val="273314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Protection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Anti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Anti Disassemble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Anti Emulation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Obfuscation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Packing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0CEEC-D780-4C1B-B8A8-028D1839DA46}"/>
              </a:ext>
            </a:extLst>
          </p:cNvPr>
          <p:cNvSpPr txBox="1"/>
          <p:nvPr/>
        </p:nvSpPr>
        <p:spPr>
          <a:xfrm>
            <a:off x="4227973" y="5883132"/>
            <a:ext cx="754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https://github.com/ReversingID/Binary-Samples/tree/master/anti-analysis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8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Modification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3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Change the properties of binary (executable) for specific purpose.</a:t>
            </a:r>
          </a:p>
          <a:p>
            <a:endParaRPr lang="en-US" sz="2400" dirty="0"/>
          </a:p>
          <a:p>
            <a:r>
              <a:rPr lang="en-US" sz="2400" dirty="0"/>
              <a:t>Patching</a:t>
            </a:r>
          </a:p>
          <a:p>
            <a:r>
              <a:rPr lang="en-US" sz="2400" dirty="0"/>
              <a:t>Resource modification</a:t>
            </a:r>
            <a:endParaRPr lang="en-US" sz="2000" dirty="0"/>
          </a:p>
          <a:p>
            <a:r>
              <a:rPr lang="en-US" sz="2400" dirty="0"/>
              <a:t>Recompilation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25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437-03A2-485A-B1F6-2D0D5B86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E6AD-D73B-4C05-9657-F0B0962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4AB8-67F4-400E-9C7C-F195ECA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PyCon ID (Security)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32B-35EF-4E0D-B099-FB607141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398A5-66D7-4961-AD67-68087D6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468"/>
            <a:ext cx="7874455" cy="4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6A948-6A0B-45D5-B1A1-CF6460039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2CB2ED-319F-4D41-9C2D-9F747960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Satria Ady Pradana</a:t>
            </a:r>
          </a:p>
          <a:p>
            <a:r>
              <a:rPr lang="en-US" dirty="0" err="1"/>
              <a:t>spradana</a:t>
            </a:r>
            <a:r>
              <a:rPr lang="en-US" dirty="0"/>
              <a:t> [at] archonlabs.id</a:t>
            </a:r>
          </a:p>
          <a:p>
            <a:r>
              <a:rPr lang="en-US" dirty="0"/>
              <a:t>@xathrya (telegram)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22FB-DD85-43C3-BAFE-8D3ED58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DD4-93E7-47B5-B6B7-ECB6D4FF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Who?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16673" cy="25193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Satria</a:t>
            </a:r>
            <a:r>
              <a:rPr lang="en-US" sz="1800" dirty="0"/>
              <a:t> Ady Pradana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Lead of Operation </a:t>
            </a:r>
            <a:r>
              <a:rPr lang="en-US" dirty="0"/>
              <a:t>at Archonlabs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</a:t>
            </a:r>
            <a:r>
              <a:rPr lang="en-US" dirty="0">
                <a:solidFill>
                  <a:srgbClr val="FFFF00"/>
                </a:solidFill>
              </a:rPr>
              <a:t>Reversing.ID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 err="1"/>
              <a:t>CyberFest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84E18-A9A4-4888-BEFC-F536FA1929BD}"/>
              </a:ext>
            </a:extLst>
          </p:cNvPr>
          <p:cNvSpPr txBox="1"/>
          <p:nvPr/>
        </p:nvSpPr>
        <p:spPr>
          <a:xfrm>
            <a:off x="1333499" y="5837555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@xathrya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A70D0-E9AF-429E-9820-D1592D49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7" y="5841367"/>
            <a:ext cx="334742" cy="33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62C2C-B9D8-4ED8-B2A5-316E9037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86" y="5837555"/>
            <a:ext cx="365125" cy="3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5899CD-8920-4426-B710-2BE979D49207}"/>
              </a:ext>
            </a:extLst>
          </p:cNvPr>
          <p:cNvSpPr txBox="1"/>
          <p:nvPr/>
        </p:nvSpPr>
        <p:spPr>
          <a:xfrm>
            <a:off x="3045028" y="5850840"/>
            <a:ext cx="857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B32E20-6D6B-48CE-A8DE-5AAA6FDBD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534" y="5765603"/>
            <a:ext cx="513912" cy="513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D491B-7F48-45CD-8CFD-DC419805119C}"/>
              </a:ext>
            </a:extLst>
          </p:cNvPr>
          <p:cNvSpPr txBox="1"/>
          <p:nvPr/>
        </p:nvSpPr>
        <p:spPr>
          <a:xfrm>
            <a:off x="4657005" y="5837555"/>
            <a:ext cx="97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600" dirty="0">
                <a:solidFill>
                  <a:schemeClr val="bg1"/>
                </a:solidFill>
                <a:ea typeface="+mn-ea"/>
              </a:rPr>
              <a:t>x</a:t>
            </a:r>
            <a:r>
              <a:rPr lang="id-ID" sz="1600" dirty="0" err="1">
                <a:solidFill>
                  <a:schemeClr val="bg1"/>
                </a:solidFill>
                <a:ea typeface="+mn-ea"/>
              </a:rPr>
              <a:t>athrya</a:t>
            </a:r>
            <a:r>
              <a:rPr lang="en-US" sz="1600" dirty="0">
                <a:solidFill>
                  <a:schemeClr val="bg1"/>
                </a:solidFill>
                <a:ea typeface="+mn-ea"/>
              </a:rPr>
              <a:t>_</a:t>
            </a:r>
            <a:endParaRPr lang="id-ID" sz="1600" dirty="0">
              <a:solidFill>
                <a:schemeClr val="bg1"/>
              </a:solidFill>
              <a:ea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56A476-5D50-4106-9D5B-58212EA2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22" y="1473941"/>
            <a:ext cx="2595708" cy="437689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0140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Cracking …?</a:t>
            </a:r>
          </a:p>
          <a:p>
            <a:r>
              <a:rPr lang="en-US" sz="2400" dirty="0"/>
              <a:t>Learn how thing works</a:t>
            </a:r>
          </a:p>
          <a:p>
            <a:r>
              <a:rPr lang="en-US" sz="2400" dirty="0"/>
              <a:t>Art and science of understanding the mechanics of man-made creation, extracting the design, and recreate anything based on the knowledge.</a:t>
            </a:r>
          </a:p>
          <a:p>
            <a:endParaRPr lang="en-US" sz="2400" dirty="0"/>
          </a:p>
          <a:p>
            <a:r>
              <a:rPr lang="en-US" sz="2400" dirty="0"/>
              <a:t>It means …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Creative</a:t>
            </a:r>
            <a:r>
              <a:rPr lang="en-US" sz="2000" dirty="0"/>
              <a:t> thinking</a:t>
            </a:r>
          </a:p>
          <a:p>
            <a:pPr lvl="1"/>
            <a:r>
              <a:rPr lang="en-US" sz="2000" dirty="0"/>
              <a:t>Continuous </a:t>
            </a:r>
            <a:r>
              <a:rPr lang="en-US" sz="2000" dirty="0">
                <a:solidFill>
                  <a:srgbClr val="FF0000"/>
                </a:solidFill>
              </a:rPr>
              <a:t>learning</a:t>
            </a:r>
          </a:p>
          <a:p>
            <a:pPr lvl="1"/>
            <a:r>
              <a:rPr lang="en-US" sz="2000" dirty="0"/>
              <a:t>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7093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Interfacing</a:t>
            </a:r>
          </a:p>
          <a:p>
            <a:r>
              <a:rPr lang="en-US" sz="2400" dirty="0"/>
              <a:t>Improve documentation and shortcomings.</a:t>
            </a:r>
          </a:p>
          <a:p>
            <a:r>
              <a:rPr lang="en-US" sz="2400" dirty="0"/>
              <a:t>Bug fixing.</a:t>
            </a:r>
          </a:p>
          <a:p>
            <a:r>
              <a:rPr lang="en-US" sz="2400" dirty="0"/>
              <a:t>Creation of unlicensed duplicates.</a:t>
            </a:r>
          </a:p>
          <a:p>
            <a:r>
              <a:rPr lang="en-US" sz="2400" dirty="0"/>
              <a:t>Repurposing.</a:t>
            </a:r>
          </a:p>
          <a:p>
            <a:r>
              <a:rPr lang="en-US" sz="2400" dirty="0"/>
              <a:t>Finding security bugs.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F8072-B95C-493C-AFA3-2173AE45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94" y="3750606"/>
            <a:ext cx="3706306" cy="31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Compilation &amp; </a:t>
            </a:r>
            <a:r>
              <a:rPr lang="en-US" dirty="0" err="1"/>
              <a:t>decompilation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551-CDB8-4E08-9D73-B0566084DF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Cyber Fest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E6799-7804-4EC8-99F3-0D50E3D9A8ED}"/>
              </a:ext>
            </a:extLst>
          </p:cNvPr>
          <p:cNvSpPr txBox="1"/>
          <p:nvPr/>
        </p:nvSpPr>
        <p:spPr>
          <a:xfrm>
            <a:off x="6991350" y="4286766"/>
            <a:ext cx="26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Short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6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Generating program from source codes is called </a:t>
            </a:r>
            <a:r>
              <a:rPr lang="en-US" sz="2400" dirty="0">
                <a:solidFill>
                  <a:srgbClr val="FF0000"/>
                </a:solidFill>
              </a:rPr>
              <a:t>compilation</a:t>
            </a:r>
            <a:r>
              <a:rPr lang="en-US" sz="2400" dirty="0"/>
              <a:t>.</a:t>
            </a:r>
          </a:p>
          <a:p>
            <a:r>
              <a:rPr lang="en-US" sz="2400" dirty="0"/>
              <a:t>The result of compilation is a program consists of a set of instruction understandable by machine.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Disassembly </a:t>
            </a:r>
            <a:r>
              <a:rPr lang="en-US" sz="2400" dirty="0"/>
              <a:t>is a process of transforming the stream of hex code to equivalent assembly representation.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Decompilation</a:t>
            </a:r>
            <a:r>
              <a:rPr lang="en-US" sz="2400" dirty="0"/>
              <a:t> is a process of transforming the stream of hex code to programming language in closest possible interpretation.</a:t>
            </a:r>
          </a:p>
          <a:p>
            <a:endParaRPr lang="en-US" sz="2400" dirty="0"/>
          </a:p>
          <a:p>
            <a:r>
              <a:rPr lang="en-US" sz="2400" dirty="0"/>
              <a:t>Disassembly is easier than decompile and give more </a:t>
            </a:r>
            <a:r>
              <a:rPr lang="en-US" sz="2400" dirty="0">
                <a:solidFill>
                  <a:srgbClr val="FF0000"/>
                </a:solidFill>
              </a:rPr>
              <a:t>reliable </a:t>
            </a:r>
            <a:r>
              <a:rPr lang="en-US" sz="2400" dirty="0"/>
              <a:t>output.</a:t>
            </a:r>
            <a:endParaRPr lang="id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1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F358-82E6-4DDC-906B-48ECD4F9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1408-479B-436E-B3D0-5DFFC0AE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7046ADA-14BF-4AED-A83F-17FC16A33BCC}"/>
              </a:ext>
            </a:extLst>
          </p:cNvPr>
          <p:cNvSpPr txBox="1">
            <a:spLocks/>
          </p:cNvSpPr>
          <p:nvPr/>
        </p:nvSpPr>
        <p:spPr>
          <a:xfrm>
            <a:off x="838200" y="1846729"/>
            <a:ext cx="10515600" cy="43302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Overview for easier navigation of the piece of code.</a:t>
            </a:r>
          </a:p>
          <a:p>
            <a:r>
              <a:rPr lang="en-US" sz="2400" dirty="0"/>
              <a:t>Execution flow is modeled by direction.</a:t>
            </a:r>
          </a:p>
          <a:p>
            <a:endParaRPr lang="en-US" sz="2400" dirty="0"/>
          </a:p>
          <a:p>
            <a:r>
              <a:rPr lang="en-US" sz="2400" dirty="0"/>
              <a:t>Function consists of block, known as Basic Block.</a:t>
            </a:r>
          </a:p>
          <a:p>
            <a:r>
              <a:rPr lang="en-US" sz="2400" dirty="0"/>
              <a:t>Basic Block consists of instructions.</a:t>
            </a:r>
          </a:p>
          <a:p>
            <a:r>
              <a:rPr lang="en-US" sz="2400" dirty="0"/>
              <a:t>Branch is a directed connection between two blocks.</a:t>
            </a:r>
          </a:p>
          <a:p>
            <a:pPr lvl="1"/>
            <a:r>
              <a:rPr lang="en-US" sz="2000" dirty="0"/>
              <a:t>From </a:t>
            </a:r>
            <a:r>
              <a:rPr lang="en-US" sz="2000" dirty="0">
                <a:solidFill>
                  <a:srgbClr val="FF0000"/>
                </a:solidFill>
              </a:rPr>
              <a:t>source</a:t>
            </a:r>
            <a:r>
              <a:rPr lang="en-US" sz="2000" dirty="0"/>
              <a:t> block to </a:t>
            </a:r>
            <a:r>
              <a:rPr lang="en-US" sz="2000" dirty="0">
                <a:solidFill>
                  <a:srgbClr val="FF0000"/>
                </a:solidFill>
              </a:rPr>
              <a:t>destination</a:t>
            </a:r>
            <a:r>
              <a:rPr lang="en-US" sz="2000" dirty="0"/>
              <a:t> block.</a:t>
            </a:r>
          </a:p>
          <a:p>
            <a:pPr lvl="1"/>
            <a:r>
              <a:rPr lang="en-US" sz="2000" dirty="0"/>
              <a:t>At most only two branch out from source block.</a:t>
            </a:r>
          </a:p>
          <a:p>
            <a:pPr lvl="1"/>
            <a:r>
              <a:rPr lang="en-US" sz="2000" dirty="0"/>
              <a:t>A block may be destination of many branches.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F6A3E-6AA5-4D14-9099-45EB7445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41" y="1414313"/>
            <a:ext cx="3351118" cy="47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REVERSING (SIMPLIFIED)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88DC8DA0-947B-42DE-8B7C-34F08C591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930564"/>
              </p:ext>
            </p:extLst>
          </p:nvPr>
        </p:nvGraphicFramePr>
        <p:xfrm>
          <a:off x="519113" y="1671638"/>
          <a:ext cx="10834687" cy="45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ECE270-50B9-45C7-9213-5DE545B8F655}"/>
              </a:ext>
            </a:extLst>
          </p:cNvPr>
          <p:cNvSpPr txBox="1"/>
          <p:nvPr/>
        </p:nvSpPr>
        <p:spPr>
          <a:xfrm>
            <a:off x="2644588" y="1925088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Disassembly</a:t>
            </a:r>
            <a:endParaRPr lang="id-ID" sz="3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C3322-9B3E-49DA-9215-F35845DB0C92}"/>
              </a:ext>
            </a:extLst>
          </p:cNvPr>
          <p:cNvSpPr txBox="1"/>
          <p:nvPr/>
        </p:nvSpPr>
        <p:spPr>
          <a:xfrm>
            <a:off x="6454588" y="5186362"/>
            <a:ext cx="2275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Decompile</a:t>
            </a:r>
            <a:endParaRPr lang="id-ID" sz="36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9EE3B8-AB08-45E7-BADA-DCF8A73D44AF}"/>
              </a:ext>
            </a:extLst>
          </p:cNvPr>
          <p:cNvCxnSpPr/>
          <p:nvPr/>
        </p:nvCxnSpPr>
        <p:spPr>
          <a:xfrm flipV="1">
            <a:off x="3891083" y="2571419"/>
            <a:ext cx="0" cy="3487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A91131-1382-4332-92F2-021A54A692F8}"/>
              </a:ext>
            </a:extLst>
          </p:cNvPr>
          <p:cNvCxnSpPr/>
          <p:nvPr/>
        </p:nvCxnSpPr>
        <p:spPr>
          <a:xfrm flipV="1">
            <a:off x="7432142" y="4863787"/>
            <a:ext cx="0" cy="3487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7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vs interpreted codes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6145774-F807-4102-83E8-2D0B9228A989}"/>
              </a:ext>
            </a:extLst>
          </p:cNvPr>
          <p:cNvSpPr txBox="1">
            <a:spLocks/>
          </p:cNvSpPr>
          <p:nvPr/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err="1"/>
              <a:t>Native</a:t>
            </a:r>
            <a:r>
              <a:rPr lang="id-ID" b="1" dirty="0"/>
              <a:t> Code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2F53A4-6E7A-4D8F-85F4-5C13C36E37C2}"/>
              </a:ext>
            </a:extLst>
          </p:cNvPr>
          <p:cNvSpPr txBox="1">
            <a:spLocks/>
          </p:cNvSpPr>
          <p:nvPr/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Run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processor</a:t>
            </a:r>
            <a:r>
              <a:rPr lang="id-ID" dirty="0"/>
              <a:t> </a:t>
            </a:r>
            <a:r>
              <a:rPr lang="id-ID" dirty="0" err="1"/>
              <a:t>directly</a:t>
            </a:r>
            <a:r>
              <a:rPr lang="id-ID" dirty="0"/>
              <a:t>.</a:t>
            </a:r>
          </a:p>
          <a:p>
            <a:r>
              <a:rPr lang="id-ID" dirty="0" err="1"/>
              <a:t>Bound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processor</a:t>
            </a:r>
            <a:r>
              <a:rPr lang="id-ID" dirty="0"/>
              <a:t> </a:t>
            </a:r>
            <a:r>
              <a:rPr lang="id-ID" dirty="0" err="1"/>
              <a:t>specification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/>
              <a:t>No metadata translated from source code.</a:t>
            </a:r>
            <a:endParaRPr lang="id-ID" dirty="0"/>
          </a:p>
          <a:p>
            <a:endParaRPr lang="id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3CE43EE-496E-4466-B76F-41104DE74082}"/>
              </a:ext>
            </a:extLst>
          </p:cNvPr>
          <p:cNvSpPr txBox="1">
            <a:spLocks/>
          </p:cNvSpPr>
          <p:nvPr/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err="1"/>
              <a:t>Interpreted</a:t>
            </a:r>
            <a:r>
              <a:rPr lang="id-ID" b="1" dirty="0"/>
              <a:t> Code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27F9069-7502-40F6-9165-FE46CE121797}"/>
              </a:ext>
            </a:extLst>
          </p:cNvPr>
          <p:cNvSpPr txBox="1">
            <a:spLocks/>
          </p:cNvSpPr>
          <p:nvPr/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Run </a:t>
            </a:r>
            <a:r>
              <a:rPr lang="id-ID" dirty="0" err="1"/>
              <a:t>by</a:t>
            </a:r>
            <a:r>
              <a:rPr lang="id-ID" dirty="0"/>
              <a:t> interpreter (</a:t>
            </a:r>
            <a:r>
              <a:rPr lang="id-ID" dirty="0" err="1">
                <a:solidFill>
                  <a:srgbClr val="FF0000"/>
                </a:solidFill>
              </a:rPr>
              <a:t>process</a:t>
            </a:r>
            <a:r>
              <a:rPr lang="id-ID" dirty="0">
                <a:solidFill>
                  <a:srgbClr val="FF0000"/>
                </a:solidFill>
              </a:rPr>
              <a:t> VM</a:t>
            </a:r>
            <a:r>
              <a:rPr lang="id-ID" dirty="0"/>
              <a:t>).</a:t>
            </a:r>
          </a:p>
          <a:p>
            <a:pPr lvl="1"/>
            <a:r>
              <a:rPr lang="id-ID" dirty="0" err="1"/>
              <a:t>Indirectly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processor</a:t>
            </a:r>
            <a:r>
              <a:rPr lang="id-ID" dirty="0"/>
              <a:t>.</a:t>
            </a:r>
          </a:p>
          <a:p>
            <a:r>
              <a:rPr lang="id-ID" dirty="0" err="1"/>
              <a:t>Bound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VM </a:t>
            </a:r>
            <a:r>
              <a:rPr lang="id-ID" dirty="0" err="1"/>
              <a:t>specification</a:t>
            </a:r>
            <a:r>
              <a:rPr lang="en-US" dirty="0"/>
              <a:t>.</a:t>
            </a:r>
          </a:p>
          <a:p>
            <a:r>
              <a:rPr lang="en-US" dirty="0"/>
              <a:t>Usually has metadata describing the code structure.</a:t>
            </a:r>
          </a:p>
          <a:p>
            <a:r>
              <a:rPr lang="en-US" dirty="0"/>
              <a:t>Ex: .NET, Java, Python</a:t>
            </a:r>
            <a:endParaRPr lang="id-ID" dirty="0"/>
          </a:p>
          <a:p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611C3-F338-4F9F-BB24-8FF597D4617B}"/>
              </a:ext>
            </a:extLst>
          </p:cNvPr>
          <p:cNvSpPr txBox="1"/>
          <p:nvPr/>
        </p:nvSpPr>
        <p:spPr>
          <a:xfrm>
            <a:off x="4085438" y="6118225"/>
            <a:ext cx="30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how to handle it</a:t>
            </a:r>
          </a:p>
        </p:txBody>
      </p:sp>
    </p:spTree>
    <p:extLst>
      <p:ext uri="{BB962C8B-B14F-4D97-AF65-F5344CB8AC3E}">
        <p14:creationId xmlns:p14="http://schemas.microsoft.com/office/powerpoint/2010/main" val="5879134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11113</TotalTime>
  <Words>473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Monoline</vt:lpstr>
      <vt:lpstr>From CTF to Real World</vt:lpstr>
      <vt:lpstr>Who?</vt:lpstr>
      <vt:lpstr>Reverse Engineering</vt:lpstr>
      <vt:lpstr>Motivation</vt:lpstr>
      <vt:lpstr>Compilation &amp; decompilation</vt:lpstr>
      <vt:lpstr>Overview</vt:lpstr>
      <vt:lpstr>Graph</vt:lpstr>
      <vt:lpstr>CODE REVERSING (SIMPLIFIED)</vt:lpstr>
      <vt:lpstr>Native vs interpreted codes</vt:lpstr>
      <vt:lpstr>STRINGS! Strings!! Strings!!!</vt:lpstr>
      <vt:lpstr>String</vt:lpstr>
      <vt:lpstr>Code Protection</vt:lpstr>
      <vt:lpstr>Common Protection</vt:lpstr>
      <vt:lpstr>Program Modification</vt:lpstr>
      <vt:lpstr>Modification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Berkarir di  Cyber security</dc:title>
  <dc:creator>Satria Ady Pradana</dc:creator>
  <cp:lastModifiedBy>Satria Ady Pradana</cp:lastModifiedBy>
  <cp:revision>80</cp:revision>
  <dcterms:created xsi:type="dcterms:W3CDTF">2021-12-22T10:15:29Z</dcterms:created>
  <dcterms:modified xsi:type="dcterms:W3CDTF">2022-04-22T23:02:04Z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