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5" r:id="rId6"/>
    <p:sldId id="266" r:id="rId7"/>
    <p:sldId id="257" r:id="rId8"/>
    <p:sldId id="259" r:id="rId9"/>
    <p:sldId id="260" r:id="rId10"/>
    <p:sldId id="258" r:id="rId11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69696"/>
    <a:srgbClr val="971DAB"/>
    <a:srgbClr val="7B1EAE"/>
    <a:srgbClr val="581EAE"/>
    <a:srgbClr val="000066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7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1302" y="-7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t" anchorCtr="0" compatLnSpc="1">
            <a:prstTxWarp prst="textNoShape">
              <a:avLst/>
            </a:prstTxWarp>
          </a:bodyPr>
          <a:lstStyle>
            <a:lvl1pPr defTabSz="952500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b" anchorCtr="0" compatLnSpc="1">
            <a:prstTxWarp prst="textNoShape">
              <a:avLst/>
            </a:prstTxWarp>
          </a:bodyPr>
          <a:lstStyle>
            <a:lvl1pPr defTabSz="952500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latin typeface="Arial" charset="0"/>
              </a:defRPr>
            </a:lvl1pPr>
          </a:lstStyle>
          <a:p>
            <a:fld id="{FB2D57DF-924F-4A3D-ABEB-A7C4DB992E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960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t" anchorCtr="0" compatLnSpc="1">
            <a:prstTxWarp prst="textNoShape">
              <a:avLst/>
            </a:prstTxWarp>
          </a:bodyPr>
          <a:lstStyle>
            <a:lvl1pPr defTabSz="952500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b" anchorCtr="0" compatLnSpc="1">
            <a:prstTxWarp prst="textNoShape">
              <a:avLst/>
            </a:prstTxWarp>
          </a:bodyPr>
          <a:lstStyle>
            <a:lvl1pPr defTabSz="952500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89" tIns="47595" rIns="95189" bIns="47595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latin typeface="Arial" charset="0"/>
              </a:defRPr>
            </a:lvl1pPr>
          </a:lstStyle>
          <a:p>
            <a:fld id="{7AEF3B89-8306-41B2-B36B-13B9B4CBC0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535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EEF54-6016-4C4A-9931-02A29E7C7FFA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9CBBD-EBE6-4F8B-B031-FA4E3C6E165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/>
              <a:t>sedr42021_e0910.jpg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2AC12-BF78-4B8A-A60D-BD8E97F2B2B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 altLang="en-US"/>
              <a:t>sedr42021_0203.jpg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E13EC-D15E-4811-808D-214C0CC2437E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 altLang="en-US"/>
              <a:t>sedr42021_0206a.jpg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B3D33-28CD-4919-9A54-5760C2034DC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 altLang="en-US"/>
              <a:t>sedr42021_0213.jpg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F8AF9-A454-49F6-A14E-1EFA6EFC231C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 altLang="en-US"/>
              <a:t>sedr42021_0216.jpg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22E89-59FD-415E-B277-284D0964153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 altLang="en-US"/>
              <a:t>sedr42021_0239a.jpg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50AED-AB01-4D5E-8B91-CAB8544E4F1F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2E4E5-A567-49EB-A11C-8622097837F3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/>
              <a:t>sedr42021_0919.jpg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0B4F7-D964-441A-B5B7-04DDF4D5B4F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lang="en-US"/>
              <a:t>sedr42021_0924.jpg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08050" y="1524000"/>
            <a:ext cx="7924800" cy="1524000"/>
          </a:xfrm>
        </p:spPr>
        <p:txBody>
          <a:bodyPr lIns="182880" tIns="91440" rIns="182880" bIns="91440" anchor="ctr"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08050" y="3200400"/>
            <a:ext cx="7924800" cy="2209800"/>
          </a:xfrm>
        </p:spPr>
        <p:txBody>
          <a:bodyPr lIns="182880" tIns="91440" rIns="182880" bIns="91440"/>
          <a:lstStyle>
            <a:lvl1pPr marL="0" indent="0" algn="r">
              <a:buFont typeface="Monotype Sorts" pitchFamily="2" charset="2"/>
              <a:buNone/>
              <a:defRPr i="1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742950" y="6400800"/>
            <a:ext cx="1898650" cy="304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2806700" y="6400800"/>
            <a:ext cx="4127500" cy="304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400800"/>
            <a:ext cx="2063750" cy="304800"/>
          </a:xfrm>
        </p:spPr>
        <p:txBody>
          <a:bodyPr/>
          <a:lstStyle>
            <a:lvl1pPr>
              <a:defRPr/>
            </a:lvl1pPr>
          </a:lstStyle>
          <a:p>
            <a:fld id="{AC1542F2-2054-43EF-8C58-86E6C10B5FB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650E7-6848-4C61-998F-1432FC2385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5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038" y="762000"/>
            <a:ext cx="220821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0"/>
            <a:ext cx="6472238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B2FC1-A1C7-4501-945C-5945769DF9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8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2E91B-C6A5-4EF2-A942-2F0AC423197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06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F786B-FD62-4F34-A94C-2D395FE95B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447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2989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300" y="1600200"/>
            <a:ext cx="42989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86660-5A31-44A0-A0F4-61A55FC1CE2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6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B36AD-D376-40CE-89C9-6C18C60484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51958-96F4-4AA2-9B9F-3B93943AC9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055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FC69F-F8DD-42FA-9D73-89FF2AC0F79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94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6C8E8-959B-4A6A-B22C-4BDC2027BD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27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EC1D-4BD7-4BFB-9FB3-D9F6A04903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9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762000"/>
            <a:ext cx="8832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750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0400" y="15240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152400"/>
            <a:ext cx="5283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200" y="152400"/>
            <a:ext cx="908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ACB24C81-77E2-47DD-A219-E164A82B123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7663" indent="-347663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Monotype Sorts" pitchFamily="2" charset="2"/>
        <a:buChar char="u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7713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>
          <a:solidFill>
            <a:srgbClr val="000066"/>
          </a:solidFill>
          <a:latin typeface="+mn-lt"/>
        </a:defRPr>
      </a:lvl2pPr>
      <a:lvl3pPr marL="10906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ª"/>
        <a:defRPr>
          <a:solidFill>
            <a:srgbClr val="000066"/>
          </a:solidFill>
          <a:latin typeface="+mn-lt"/>
        </a:defRPr>
      </a:lvl3pPr>
      <a:lvl4pPr marL="14335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>
          <a:solidFill>
            <a:srgbClr val="000066"/>
          </a:solidFill>
          <a:latin typeface="+mn-lt"/>
        </a:defRPr>
      </a:lvl4pPr>
      <a:lvl5pPr marL="17764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rgbClr val="000066"/>
          </a:solidFill>
          <a:latin typeface="+mn-lt"/>
        </a:defRPr>
      </a:lvl5pPr>
      <a:lvl6pPr marL="22336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rgbClr val="000066"/>
          </a:solidFill>
          <a:latin typeface="+mn-lt"/>
        </a:defRPr>
      </a:lvl6pPr>
      <a:lvl7pPr marL="26908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rgbClr val="000066"/>
          </a:solidFill>
          <a:latin typeface="+mn-lt"/>
        </a:defRPr>
      </a:lvl7pPr>
      <a:lvl8pPr marL="31480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rgbClr val="000066"/>
          </a:solidFill>
          <a:latin typeface="+mn-lt"/>
        </a:defRPr>
      </a:lvl8pPr>
      <a:lvl9pPr marL="360521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kzao@cs.nct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wiki/Image:Opamptransistorlevelcoloredlabeled.png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//upload.wikimedia.org/wikipedia/commons/4/43/Ua741_opamp.jpg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000">
                <a:ea typeface="新細明體" pitchFamily="18" charset="-120"/>
                <a:sym typeface="Symbol" pitchFamily="18" charset="2"/>
              </a:rPr>
              <a:t>741 : Integrated Operational Amplifier</a:t>
            </a:r>
            <a:br>
              <a:rPr lang="en-US" altLang="zh-TW" sz="3000">
                <a:ea typeface="新細明體" pitchFamily="18" charset="-120"/>
                <a:sym typeface="Symbol" pitchFamily="18" charset="2"/>
              </a:rPr>
            </a:br>
            <a:r>
              <a:rPr lang="en-US" altLang="zh-TW" sz="3000">
                <a:ea typeface="新細明體" pitchFamily="18" charset="-120"/>
                <a:sym typeface="Symbol" pitchFamily="18" charset="2"/>
              </a:rPr>
              <a:t> </a:t>
            </a:r>
            <a:r>
              <a:rPr lang="en-US" altLang="zh-TW" sz="2600">
                <a:ea typeface="新細明體" pitchFamily="18" charset="-120"/>
                <a:sym typeface="Symbol" pitchFamily="18" charset="2"/>
              </a:rPr>
              <a:t>Operation Overview</a:t>
            </a:r>
            <a:endParaRPr lang="en-US" altLang="zh-TW" sz="300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08050" y="3276600"/>
            <a:ext cx="7924800" cy="2133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000066"/>
                </a:solidFill>
                <a:ea typeface="新細明體" pitchFamily="18" charset="-120"/>
              </a:rPr>
              <a:t>John K. Zao, </a:t>
            </a:r>
            <a:r>
              <a:rPr lang="en-US" altLang="zh-TW" sz="1800" dirty="0">
                <a:solidFill>
                  <a:srgbClr val="000066"/>
                </a:solidFill>
                <a:ea typeface="新細明體" pitchFamily="18" charset="-120"/>
                <a:hlinkClick r:id="rId3"/>
              </a:rPr>
              <a:t>jkzao@cs.nctu.edu.tw</a:t>
            </a:r>
            <a:endParaRPr lang="en-US" altLang="zh-TW" sz="1800" dirty="0">
              <a:solidFill>
                <a:srgbClr val="000066"/>
              </a:solidFill>
              <a:ea typeface="新細明體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1800" smtClean="0">
                <a:solidFill>
                  <a:srgbClr val="000066"/>
                </a:solidFill>
                <a:ea typeface="新細明體" pitchFamily="18" charset="-120"/>
              </a:rPr>
              <a:t>2012/11/20</a:t>
            </a:r>
            <a:endParaRPr lang="en-US" altLang="zh-TW" sz="1800">
              <a:solidFill>
                <a:srgbClr val="0000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sedr42021_e09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14513"/>
            <a:ext cx="2635250" cy="44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938213" y="6429375"/>
            <a:ext cx="1323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0" b="1">
                <a:latin typeface="Times New Roman" pitchFamily="18" charset="0"/>
              </a:rPr>
              <a:t>Figure E9.10</a:t>
            </a:r>
            <a:endParaRPr lang="en-US" altLang="en-US" sz="1100">
              <a:latin typeface="Times New Roman" pitchFamily="18" charset="0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Stage</a:t>
            </a:r>
          </a:p>
        </p:txBody>
      </p:sp>
      <p:pic>
        <p:nvPicPr>
          <p:cNvPr id="75781" name="Picture 5" descr="sedr42021_09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517650"/>
            <a:ext cx="5421313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534025" y="6426200"/>
            <a:ext cx="40370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0" b="1">
                <a:latin typeface="Times New Roman" pitchFamily="18" charset="0"/>
              </a:rPr>
              <a:t>Figure 9.28  </a:t>
            </a:r>
            <a:r>
              <a:rPr lang="en-US" altLang="en-US" sz="1100">
                <a:latin typeface="Times New Roman" pitchFamily="18" charset="0"/>
              </a:rPr>
              <a:t>The 741 output stage.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edr42021_02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24075"/>
            <a:ext cx="4857750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85825" y="5510213"/>
            <a:ext cx="7677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latin typeface="Times New Roman" pitchFamily="18" charset="0"/>
              </a:rPr>
              <a:t>Figure 2.3 </a:t>
            </a:r>
            <a:r>
              <a:rPr lang="en-US" altLang="en-US" sz="1200">
                <a:latin typeface="Times New Roman" pitchFamily="18" charset="0"/>
              </a:rPr>
              <a:t> Equivalent circuit of the ideal op amp.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Circuit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sedr42021_020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658938"/>
            <a:ext cx="4922837" cy="334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130300" y="5765800"/>
            <a:ext cx="7677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latin typeface="Times New Roman" pitchFamily="18" charset="0"/>
              </a:rPr>
              <a:t>Figure 2.6  </a:t>
            </a:r>
            <a:r>
              <a:rPr lang="en-US" altLang="en-US" sz="1200">
                <a:latin typeface="Times New Roman" pitchFamily="18" charset="0"/>
              </a:rPr>
              <a:t>Analysis of the inverting configuration. The circled numbers indicate the order of the analysis steps.</a:t>
            </a:r>
          </a:p>
        </p:txBody>
      </p:sp>
      <p:pic>
        <p:nvPicPr>
          <p:cNvPr id="87044" name="Picture 4" descr="sedr42021_0206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39975"/>
            <a:ext cx="38322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Feedback : Inverting Amplifier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sedr42021_02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2030413"/>
            <a:ext cx="62515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057275" y="4848225"/>
            <a:ext cx="7677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100" b="1">
                <a:latin typeface="Times New Roman" pitchFamily="18" charset="0"/>
              </a:rPr>
              <a:t>Figure 2.13  </a:t>
            </a:r>
            <a:r>
              <a:rPr lang="en-US" altLang="en-US" sz="1100">
                <a:latin typeface="Times New Roman" pitchFamily="18" charset="0"/>
              </a:rPr>
              <a:t>Analysis of the noninverting circuit. The sequence of the steps in the analysis is indicated by the circled numbers.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Non-inverting Amplifier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sedr42021_0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1971675"/>
            <a:ext cx="3776662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055688" y="4716463"/>
            <a:ext cx="7677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latin typeface="Times New Roman" pitchFamily="18" charset="0"/>
              </a:rPr>
              <a:t>Figure 2.16  </a:t>
            </a:r>
            <a:r>
              <a:rPr lang="en-US" altLang="en-US" sz="1200">
                <a:latin typeface="Times New Roman" pitchFamily="18" charset="0"/>
              </a:rPr>
              <a:t>A difference amplifier.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Amplifier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sedr42021_023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120900"/>
            <a:ext cx="484663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0" name="Picture 4" descr="sedr42021_0239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993900"/>
            <a:ext cx="3751263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143000" y="4881563"/>
            <a:ext cx="7677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latin typeface="Times New Roman" pitchFamily="18" charset="0"/>
              </a:rPr>
              <a:t>Figure 2.39  (a)</a:t>
            </a:r>
            <a:r>
              <a:rPr lang="en-US" altLang="en-US" sz="1200">
                <a:latin typeface="Times New Roman" pitchFamily="18" charset="0"/>
              </a:rPr>
              <a:t> The Miller or inverting integrator. </a:t>
            </a:r>
            <a:r>
              <a:rPr lang="en-US" altLang="en-US" sz="1200" b="1">
                <a:latin typeface="Times New Roman" pitchFamily="18" charset="0"/>
              </a:rPr>
              <a:t>(b)</a:t>
            </a:r>
            <a:r>
              <a:rPr lang="en-US" altLang="en-US" sz="1200">
                <a:latin typeface="Times New Roman" pitchFamily="18" charset="0"/>
              </a:rPr>
              <a:t> Frequency response of the integrator.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Miller Integrator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Schematics</a:t>
            </a:r>
          </a:p>
        </p:txBody>
      </p:sp>
      <p:pic>
        <p:nvPicPr>
          <p:cNvPr id="73734" name="Picture 6" descr="A component level diagram of the common 741 op-amp">
            <a:hlinkClick r:id="rId3" tooltip="A component level diagram of the common 741 op-a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1547813"/>
            <a:ext cx="6624637" cy="523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8" name="Picture 10" descr="sedr42021_020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5"/>
          <a:stretch>
            <a:fillRect/>
          </a:stretch>
        </p:blipFill>
        <p:spPr bwMode="auto">
          <a:xfrm>
            <a:off x="725488" y="1562100"/>
            <a:ext cx="2230437" cy="34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41" name="Picture 13" descr="File:Ua741 opamp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2" y="5261812"/>
            <a:ext cx="1672309" cy="11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sedr42021_09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1916113"/>
            <a:ext cx="4284662" cy="364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445000" y="5791200"/>
            <a:ext cx="529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0" b="1">
                <a:latin typeface="Times New Roman" pitchFamily="18" charset="0"/>
              </a:rPr>
              <a:t>Figure 9.19  </a:t>
            </a:r>
            <a:r>
              <a:rPr lang="en-US" altLang="en-US" sz="1100">
                <a:latin typeface="Times New Roman" pitchFamily="18" charset="0"/>
              </a:rPr>
              <a:t>Small-signal analysis of the 741 input stage.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Differential Input Stage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edr42021_09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655763"/>
            <a:ext cx="4071938" cy="394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146675" y="5791200"/>
            <a:ext cx="45942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0" b="1">
                <a:latin typeface="Times New Roman" pitchFamily="18" charset="0"/>
              </a:rPr>
              <a:t>Figure 9.24  </a:t>
            </a:r>
            <a:r>
              <a:rPr lang="en-US" altLang="en-US" sz="1100">
                <a:latin typeface="Times New Roman" pitchFamily="18" charset="0"/>
              </a:rPr>
              <a:t>The 741 second stage prepared for small-signal analysis.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Amplification 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lk, Kannon Ovw (Zao Compal 051230)">
  <a:themeElements>
    <a:clrScheme name="Talk, Kannon Ovw (Zao Compal 051230)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Talk, Kannon Ovw (Zao Compal 051230)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Talk, Kannon Ovw (Zao Compal 051230)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, Kannon Ovw (Zao Compal 051230)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, Kannon Ovw (Zao Compal 051230)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, Kannon Ovw (Zao Compal 051230)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, Kannon Ovw (Zao Compal 051230)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, Kannon Ovw (Zao Compal 051230)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, Kannon Ovw (Zao Compal 051230)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, Kannon Ovw (Zao Compal 051230)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Talk, Kannon Ovw (Zao Compal 051230)</Template>
  <TotalTime>48</TotalTime>
  <Words>162</Words>
  <Application>Microsoft Office PowerPoint</Application>
  <PresentationFormat>A4 Paper (210x297 mm)</PresentationFormat>
  <Paragraphs>39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Talk, Kannon Ovw (Zao Compal 051230)</vt:lpstr>
      <vt:lpstr>741 : Integrated Operational Amplifier  Operation Overview</vt:lpstr>
      <vt:lpstr>Ideal Circuit Model</vt:lpstr>
      <vt:lpstr>Negative Feedback : Inverting Amplifier</vt:lpstr>
      <vt:lpstr>Non-inverting Amplifier</vt:lpstr>
      <vt:lpstr>Difference Amplifier</vt:lpstr>
      <vt:lpstr>Miller Integrator</vt:lpstr>
      <vt:lpstr>Schematics</vt:lpstr>
      <vt:lpstr>Differential Input Stage</vt:lpstr>
      <vt:lpstr>Voltage Amplification Stage</vt:lpstr>
      <vt:lpstr>Output Stage</vt:lpstr>
    </vt:vector>
  </TitlesOfParts>
  <Company>NCTU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741 : Integrated Operational Amplifier  Operation Overview</dc:title>
  <dc:creator>John K Zao</dc:creator>
  <cp:lastModifiedBy>John</cp:lastModifiedBy>
  <cp:revision>5</cp:revision>
  <dcterms:created xsi:type="dcterms:W3CDTF">2007-04-10T01:56:13Z</dcterms:created>
  <dcterms:modified xsi:type="dcterms:W3CDTF">2012-11-20T01:48:55Z</dcterms:modified>
</cp:coreProperties>
</file>