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5" r:id="rId3"/>
    <p:sldId id="257" r:id="rId4"/>
    <p:sldId id="258" r:id="rId5"/>
    <p:sldId id="262" r:id="rId6"/>
    <p:sldId id="272" r:id="rId7"/>
    <p:sldId id="263" r:id="rId8"/>
    <p:sldId id="260" r:id="rId9"/>
    <p:sldId id="264" r:id="rId10"/>
    <p:sldId id="266" r:id="rId11"/>
    <p:sldId id="269" r:id="rId12"/>
    <p:sldId id="268" r:id="rId13"/>
    <p:sldId id="273" r:id="rId14"/>
    <p:sldId id="276" r:id="rId15"/>
    <p:sldId id="277" r:id="rId16"/>
    <p:sldId id="267" r:id="rId17"/>
    <p:sldId id="278" r:id="rId18"/>
    <p:sldId id="27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3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9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0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98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86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2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9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7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2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8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204991-6F69-4F90-BC5F-925C4476A2D1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897A76-38B0-46D1-8A8A-438652997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3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NCTUCS_OS_homework_4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 smtClean="0"/>
              <a:t>Introduction to Operation System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Homework 4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Concurrency Control</a:t>
            </a:r>
          </a:p>
          <a:p>
            <a:r>
              <a:rPr lang="en-US" altLang="zh-TW" sz="2800" dirty="0" smtClean="0"/>
              <a:t>by Hong-Wei Li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62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 smtClean="0"/>
              <a:t>final_state.txt</a:t>
            </a:r>
            <a:r>
              <a:rPr lang="en-US" altLang="zh-TW" dirty="0"/>
              <a:t> -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------------file start----------------</a:t>
            </a:r>
          </a:p>
          <a:p>
            <a:r>
              <a:rPr lang="en-US" altLang="zh-TW" dirty="0"/>
              <a:t>John 600</a:t>
            </a:r>
          </a:p>
          <a:p>
            <a:r>
              <a:rPr lang="en-US" altLang="zh-TW" dirty="0"/>
              <a:t>Brown 200</a:t>
            </a:r>
          </a:p>
          <a:p>
            <a:r>
              <a:rPr lang="en-US" altLang="zh-TW" dirty="0"/>
              <a:t>Merry </a:t>
            </a:r>
            <a:r>
              <a:rPr lang="en-US" altLang="zh-TW" dirty="0" smtClean="0"/>
              <a:t>1400</a:t>
            </a:r>
          </a:p>
          <a:p>
            <a:r>
              <a:rPr lang="en-US" altLang="zh-TW" dirty="0" smtClean="0"/>
              <a:t>------------</a:t>
            </a:r>
            <a:r>
              <a:rPr lang="en-US" altLang="zh-TW" dirty="0"/>
              <a:t>file end-</a:t>
            </a:r>
            <a:r>
              <a:rPr lang="en-US" altLang="zh-TW" dirty="0" smtClean="0"/>
              <a:t>----------------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24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 smtClean="0"/>
              <a:t>transaction_log.txt - </a:t>
            </a:r>
            <a:r>
              <a:rPr lang="en-US" altLang="zh-TW" dirty="0"/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Each line is a transaction log entry that contains the </a:t>
            </a:r>
            <a:r>
              <a:rPr lang="en-US" altLang="zh-TW" dirty="0" smtClean="0">
                <a:solidFill>
                  <a:srgbClr val="FF0000"/>
                </a:solidFill>
              </a:rPr>
              <a:t>transaction’s ID </a:t>
            </a:r>
            <a:r>
              <a:rPr lang="en-US" altLang="zh-TW" dirty="0" smtClean="0"/>
              <a:t>and the </a:t>
            </a:r>
            <a:r>
              <a:rPr lang="en-US" altLang="zh-TW" dirty="0" smtClean="0">
                <a:solidFill>
                  <a:srgbClr val="FF0000"/>
                </a:solidFill>
              </a:rPr>
              <a:t>transaction’s timestamp (a positive integer) </a:t>
            </a:r>
            <a:r>
              <a:rPr lang="en-US" altLang="zh-TW" dirty="0" smtClean="0"/>
              <a:t>separated </a:t>
            </a:r>
            <a:r>
              <a:rPr lang="en-US" altLang="zh-TW" dirty="0"/>
              <a:t>by a </a:t>
            </a:r>
            <a:r>
              <a:rPr lang="en-US" altLang="zh-TW" dirty="0" smtClean="0"/>
              <a:t>whitespace</a:t>
            </a:r>
          </a:p>
          <a:p>
            <a:pPr marL="742950" lvl="2"/>
            <a:r>
              <a:rPr lang="en-US" altLang="zh-TW" dirty="0"/>
              <a:t>The order of </a:t>
            </a:r>
            <a:r>
              <a:rPr lang="en-US" altLang="zh-TW" dirty="0" smtClean="0"/>
              <a:t>log entries </a:t>
            </a:r>
            <a:r>
              <a:rPr lang="en-US" altLang="zh-TW" dirty="0">
                <a:solidFill>
                  <a:srgbClr val="FF0000"/>
                </a:solidFill>
              </a:rPr>
              <a:t>does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not </a:t>
            </a:r>
            <a:r>
              <a:rPr lang="en-US" altLang="zh-TW" dirty="0" smtClean="0">
                <a:solidFill>
                  <a:srgbClr val="FF0000"/>
                </a:solidFill>
              </a:rPr>
              <a:t>need to</a:t>
            </a:r>
            <a:r>
              <a:rPr lang="en-US" altLang="zh-TW" dirty="0" smtClean="0"/>
              <a:t> follow </a:t>
            </a:r>
            <a:r>
              <a:rPr lang="en-US" altLang="zh-TW" b="1" i="1" dirty="0" smtClean="0"/>
              <a:t>transactions.txt </a:t>
            </a:r>
          </a:p>
          <a:p>
            <a:pPr marL="742950" lvl="2"/>
            <a:r>
              <a:rPr lang="en-US" altLang="zh-TW" dirty="0" smtClean="0"/>
              <a:t>All transactions in </a:t>
            </a:r>
            <a:r>
              <a:rPr lang="en-US" altLang="zh-TW" b="1" i="1" dirty="0" smtClean="0">
                <a:solidFill>
                  <a:schemeClr val="tx1"/>
                </a:solidFill>
              </a:rPr>
              <a:t>transactions.txt</a:t>
            </a:r>
            <a:r>
              <a:rPr lang="en-US" altLang="zh-TW" dirty="0" smtClean="0"/>
              <a:t> have to be included (no less and no more !)</a:t>
            </a:r>
          </a:p>
          <a:p>
            <a:pPr marL="742950" lvl="2"/>
            <a:r>
              <a:rPr lang="en-US" altLang="zh-TW" dirty="0" smtClean="0"/>
              <a:t>If the type of transaction is </a:t>
            </a:r>
            <a:r>
              <a:rPr lang="en-US" altLang="zh-TW" dirty="0">
                <a:solidFill>
                  <a:srgbClr val="FF0000"/>
                </a:solidFill>
              </a:rPr>
              <a:t>BALANCE(B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</a:rPr>
              <a:t>, you need to </a:t>
            </a:r>
            <a:r>
              <a:rPr lang="en-US" altLang="zh-TW" dirty="0" smtClean="0">
                <a:solidFill>
                  <a:srgbClr val="FF0000"/>
                </a:solidFill>
              </a:rPr>
              <a:t>print the balance</a:t>
            </a:r>
            <a:r>
              <a:rPr lang="en-US" altLang="zh-TW" dirty="0" smtClean="0">
                <a:solidFill>
                  <a:schemeClr val="tx1"/>
                </a:solidFill>
              </a:rPr>
              <a:t> of the account </a:t>
            </a:r>
            <a:r>
              <a:rPr lang="en-US" altLang="zh-TW" dirty="0"/>
              <a:t>at that time</a:t>
            </a:r>
          </a:p>
          <a:p>
            <a:r>
              <a:rPr lang="en-US" altLang="zh-TW" dirty="0" smtClean="0"/>
              <a:t>TA will order the transactions according to the timestamps (in ascending order) and execute the transactions serially</a:t>
            </a:r>
          </a:p>
          <a:p>
            <a:pPr lvl="1"/>
            <a:r>
              <a:rPr lang="en-US" altLang="zh-TW" dirty="0" smtClean="0"/>
              <a:t>The account balances from executing the transactions should be identical to those in </a:t>
            </a:r>
            <a:r>
              <a:rPr lang="en-US" altLang="zh-TW" b="1" i="1" dirty="0" smtClean="0"/>
              <a:t>final_state.txt</a:t>
            </a:r>
          </a:p>
          <a:p>
            <a:pPr lvl="1"/>
            <a:r>
              <a:rPr lang="en-US" altLang="zh-TW" dirty="0" smtClean="0"/>
              <a:t>The serial execution has to meet the conditions for a sound banking system</a:t>
            </a:r>
          </a:p>
          <a:p>
            <a:endParaRPr lang="en-US" altLang="zh-TW" b="1" i="1" dirty="0" smtClean="0"/>
          </a:p>
          <a:p>
            <a:endParaRPr lang="en-US" altLang="zh-TW" b="1" i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00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 smtClean="0"/>
              <a:t>transaction_log.txt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zh-TW" dirty="0"/>
              <a:t>------------file start-</a:t>
            </a:r>
            <a:r>
              <a:rPr lang="fr-FR" altLang="zh-TW" dirty="0" smtClean="0"/>
              <a:t>---------------</a:t>
            </a:r>
            <a:endParaRPr lang="fr-FR" altLang="zh-TW" dirty="0"/>
          </a:p>
          <a:p>
            <a:r>
              <a:rPr lang="fr-FR" altLang="zh-TW" dirty="0"/>
              <a:t>T1 1</a:t>
            </a:r>
          </a:p>
          <a:p>
            <a:r>
              <a:rPr lang="fr-FR" altLang="zh-TW" dirty="0"/>
              <a:t>T2 2</a:t>
            </a:r>
          </a:p>
          <a:p>
            <a:r>
              <a:rPr lang="fr-FR" altLang="zh-TW" dirty="0"/>
              <a:t>T3 3 0</a:t>
            </a:r>
          </a:p>
          <a:p>
            <a:r>
              <a:rPr lang="fr-FR" altLang="zh-TW" dirty="0"/>
              <a:t>T4 4</a:t>
            </a:r>
          </a:p>
          <a:p>
            <a:r>
              <a:rPr lang="fr-FR" altLang="zh-TW" dirty="0"/>
              <a:t>T5 5 1600</a:t>
            </a:r>
          </a:p>
          <a:p>
            <a:r>
              <a:rPr lang="fr-FR" altLang="zh-TW" dirty="0"/>
              <a:t>T6 6 </a:t>
            </a:r>
            <a:endParaRPr lang="fr-FR" altLang="zh-TW" dirty="0" smtClean="0"/>
          </a:p>
          <a:p>
            <a:r>
              <a:rPr lang="fr-FR" altLang="zh-TW" dirty="0" smtClean="0"/>
              <a:t>------------</a:t>
            </a:r>
            <a:r>
              <a:rPr lang="fr-FR" altLang="zh-TW" dirty="0"/>
              <a:t>file end-----------------</a:t>
            </a:r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8439696" y="2424839"/>
            <a:ext cx="2456901" cy="3615789"/>
            <a:chOff x="8439696" y="2260079"/>
            <a:chExt cx="2456901" cy="36157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696" y="2480102"/>
              <a:ext cx="2456901" cy="339576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8782" y="2260079"/>
              <a:ext cx="1798728" cy="51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74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/>
              <a:t>transaction_log.txt </a:t>
            </a:r>
            <a:r>
              <a:rPr lang="en-US" altLang="zh-TW" dirty="0" smtClean="0"/>
              <a:t>– another possible answer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zh-TW" dirty="0"/>
              <a:t>------------file start----------------</a:t>
            </a:r>
          </a:p>
          <a:p>
            <a:r>
              <a:rPr lang="fr-FR" altLang="zh-TW" dirty="0"/>
              <a:t>T1 2</a:t>
            </a:r>
          </a:p>
          <a:p>
            <a:r>
              <a:rPr lang="fr-FR" altLang="zh-TW" dirty="0"/>
              <a:t>T2 4</a:t>
            </a:r>
          </a:p>
          <a:p>
            <a:r>
              <a:rPr lang="fr-FR" altLang="zh-TW" dirty="0"/>
              <a:t>T3 5</a:t>
            </a:r>
            <a:r>
              <a:rPr lang="fr-FR" altLang="zh-TW" dirty="0" smtClean="0"/>
              <a:t> </a:t>
            </a:r>
            <a:r>
              <a:rPr lang="fr-FR" altLang="zh-TW" dirty="0" smtClean="0"/>
              <a:t>200</a:t>
            </a:r>
            <a:endParaRPr lang="fr-FR" altLang="zh-TW" dirty="0"/>
          </a:p>
          <a:p>
            <a:r>
              <a:rPr lang="fr-FR" altLang="zh-TW" dirty="0"/>
              <a:t>T4 </a:t>
            </a:r>
            <a:r>
              <a:rPr lang="fr-FR" altLang="zh-TW" dirty="0" smtClean="0"/>
              <a:t>1</a:t>
            </a:r>
            <a:endParaRPr lang="fr-FR" altLang="zh-TW" dirty="0"/>
          </a:p>
          <a:p>
            <a:r>
              <a:rPr lang="fr-FR" altLang="zh-TW" dirty="0"/>
              <a:t>T5 2</a:t>
            </a:r>
            <a:r>
              <a:rPr lang="fr-FR" altLang="zh-TW" dirty="0" smtClean="0"/>
              <a:t> 600</a:t>
            </a:r>
            <a:endParaRPr lang="fr-FR" altLang="zh-TW" dirty="0"/>
          </a:p>
          <a:p>
            <a:r>
              <a:rPr lang="fr-FR" altLang="zh-TW" dirty="0"/>
              <a:t>T6 3</a:t>
            </a:r>
            <a:r>
              <a:rPr lang="fr-FR" altLang="zh-TW" dirty="0" smtClean="0"/>
              <a:t> </a:t>
            </a:r>
            <a:endParaRPr lang="fr-FR" altLang="zh-TW" dirty="0"/>
          </a:p>
          <a:p>
            <a:r>
              <a:rPr lang="fr-FR" altLang="zh-TW" dirty="0"/>
              <a:t>------------file end-----------------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8439696" y="2424839"/>
            <a:ext cx="2456901" cy="3615789"/>
            <a:chOff x="8439696" y="2260079"/>
            <a:chExt cx="2456901" cy="361578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696" y="2480102"/>
              <a:ext cx="2456901" cy="3395766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8782" y="2260079"/>
              <a:ext cx="1798728" cy="51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37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 smtClean="0"/>
              <a:t>transaction_log.txt - invalid answer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altLang="zh-TW" dirty="0"/>
              <a:t>------------file start-</a:t>
            </a:r>
            <a:r>
              <a:rPr lang="fr-FR" altLang="zh-TW" dirty="0" smtClean="0"/>
              <a:t>---------------</a:t>
            </a:r>
            <a:endParaRPr lang="fr-FR" altLang="zh-TW" dirty="0"/>
          </a:p>
          <a:p>
            <a:r>
              <a:rPr lang="fr-FR" altLang="zh-TW" dirty="0"/>
              <a:t>T1 </a:t>
            </a:r>
            <a:r>
              <a:rPr lang="fr-FR" altLang="zh-TW" dirty="0" smtClean="0"/>
              <a:t>2</a:t>
            </a:r>
            <a:endParaRPr lang="fr-FR" altLang="zh-TW" dirty="0"/>
          </a:p>
          <a:p>
            <a:r>
              <a:rPr lang="fr-FR" altLang="zh-TW" dirty="0"/>
              <a:t>T2 </a:t>
            </a:r>
            <a:r>
              <a:rPr lang="fr-FR" altLang="zh-TW" dirty="0" smtClean="0"/>
              <a:t>1    </a:t>
            </a:r>
            <a:r>
              <a:rPr lang="fr-FR" altLang="zh-TW" dirty="0" smtClean="0">
                <a:solidFill>
                  <a:srgbClr val="FF0000"/>
                </a:solidFill>
              </a:rPr>
              <a:t>&lt;=  Invalid</a:t>
            </a:r>
          </a:p>
          <a:p>
            <a:r>
              <a:rPr lang="fr-FR" altLang="zh-TW" dirty="0" smtClean="0"/>
              <a:t>T3 3 0</a:t>
            </a:r>
          </a:p>
          <a:p>
            <a:r>
              <a:rPr lang="fr-FR" altLang="zh-TW" dirty="0" smtClean="0"/>
              <a:t>T4 </a:t>
            </a:r>
            <a:r>
              <a:rPr lang="fr-FR" altLang="zh-TW" dirty="0"/>
              <a:t>4</a:t>
            </a:r>
          </a:p>
          <a:p>
            <a:r>
              <a:rPr lang="fr-FR" altLang="zh-TW" dirty="0"/>
              <a:t>T5 5 1600</a:t>
            </a:r>
          </a:p>
          <a:p>
            <a:r>
              <a:rPr lang="fr-FR" altLang="zh-TW" dirty="0"/>
              <a:t>T6 6 </a:t>
            </a:r>
            <a:endParaRPr lang="fr-FR" altLang="zh-TW" dirty="0" smtClean="0"/>
          </a:p>
          <a:p>
            <a:r>
              <a:rPr lang="fr-FR" altLang="zh-TW" dirty="0" smtClean="0"/>
              <a:t>------------</a:t>
            </a:r>
            <a:r>
              <a:rPr lang="fr-FR" altLang="zh-TW" dirty="0"/>
              <a:t>file end-</a:t>
            </a:r>
            <a:r>
              <a:rPr lang="fr-FR" altLang="zh-TW" dirty="0" smtClean="0"/>
              <a:t>----------------</a:t>
            </a:r>
          </a:p>
          <a:p>
            <a:r>
              <a:rPr lang="fr-FR" altLang="zh-TW" dirty="0" smtClean="0">
                <a:solidFill>
                  <a:srgbClr val="FF0000"/>
                </a:solidFill>
              </a:rPr>
              <a:t>Because Brown </a:t>
            </a:r>
            <a:r>
              <a:rPr lang="fr-FR" altLang="zh-TW" dirty="0">
                <a:solidFill>
                  <a:srgbClr val="FF0000"/>
                </a:solidFill>
              </a:rPr>
              <a:t>has only 500 at that </a:t>
            </a:r>
            <a:r>
              <a:rPr lang="fr-FR" altLang="zh-TW" dirty="0" smtClean="0">
                <a:solidFill>
                  <a:srgbClr val="FF0000"/>
                </a:solidFill>
              </a:rPr>
              <a:t>time, he </a:t>
            </a:r>
            <a:r>
              <a:rPr lang="fr-FR" altLang="zh-TW" dirty="0">
                <a:solidFill>
                  <a:srgbClr val="FF0000"/>
                </a:solidFill>
              </a:rPr>
              <a:t>cannot transfer </a:t>
            </a:r>
            <a:r>
              <a:rPr lang="fr-FR" altLang="zh-TW" dirty="0" smtClean="0">
                <a:solidFill>
                  <a:srgbClr val="FF0000"/>
                </a:solidFill>
              </a:rPr>
              <a:t>1000 to Merry</a:t>
            </a:r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8439696" y="2424839"/>
            <a:ext cx="2456901" cy="3615789"/>
            <a:chOff x="8439696" y="2260079"/>
            <a:chExt cx="2456901" cy="36157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696" y="2480102"/>
              <a:ext cx="2456901" cy="339576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8782" y="2260079"/>
              <a:ext cx="1798728" cy="51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15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/>
              <a:t>transaction_log.txt - invalid </a:t>
            </a:r>
            <a:r>
              <a:rPr lang="en-US" altLang="zh-TW" dirty="0" smtClean="0"/>
              <a:t>answer(2)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altLang="zh-TW" dirty="0"/>
              <a:t>------------file start-</a:t>
            </a:r>
            <a:r>
              <a:rPr lang="fr-FR" altLang="zh-TW" dirty="0" smtClean="0"/>
              <a:t>---------------</a:t>
            </a:r>
            <a:endParaRPr lang="fr-FR" altLang="zh-TW" dirty="0"/>
          </a:p>
          <a:p>
            <a:r>
              <a:rPr lang="fr-FR" altLang="zh-TW" dirty="0"/>
              <a:t>T1 1</a:t>
            </a:r>
          </a:p>
          <a:p>
            <a:r>
              <a:rPr lang="fr-FR" altLang="zh-TW" dirty="0"/>
              <a:t>T2 2</a:t>
            </a:r>
          </a:p>
          <a:p>
            <a:r>
              <a:rPr lang="fr-FR" altLang="zh-TW" dirty="0"/>
              <a:t>T3 3 0</a:t>
            </a:r>
          </a:p>
          <a:p>
            <a:r>
              <a:rPr lang="fr-FR" altLang="zh-TW" dirty="0"/>
              <a:t>T4 </a:t>
            </a:r>
            <a:r>
              <a:rPr lang="fr-FR" altLang="zh-TW" dirty="0" smtClean="0"/>
              <a:t>5</a:t>
            </a:r>
            <a:endParaRPr lang="fr-FR" altLang="zh-TW" dirty="0"/>
          </a:p>
          <a:p>
            <a:r>
              <a:rPr lang="fr-FR" altLang="zh-TW" dirty="0"/>
              <a:t>T5 </a:t>
            </a:r>
            <a:r>
              <a:rPr lang="fr-FR" altLang="zh-TW" dirty="0" smtClean="0"/>
              <a:t>4 1700   </a:t>
            </a:r>
            <a:r>
              <a:rPr lang="fr-FR" altLang="zh-TW" dirty="0">
                <a:solidFill>
                  <a:srgbClr val="FF0000"/>
                </a:solidFill>
              </a:rPr>
              <a:t>&lt;=  </a:t>
            </a:r>
            <a:r>
              <a:rPr lang="fr-FR" altLang="zh-TW" dirty="0" smtClean="0">
                <a:solidFill>
                  <a:srgbClr val="FF0000"/>
                </a:solidFill>
              </a:rPr>
              <a:t>Invalid</a:t>
            </a:r>
            <a:endParaRPr lang="fr-FR" altLang="zh-TW" dirty="0"/>
          </a:p>
          <a:p>
            <a:r>
              <a:rPr lang="fr-FR" altLang="zh-TW" dirty="0"/>
              <a:t>T6 6 </a:t>
            </a:r>
            <a:endParaRPr lang="fr-FR" altLang="zh-TW" dirty="0" smtClean="0"/>
          </a:p>
          <a:p>
            <a:r>
              <a:rPr lang="fr-FR" altLang="zh-TW" dirty="0" smtClean="0"/>
              <a:t>------------</a:t>
            </a:r>
            <a:r>
              <a:rPr lang="fr-FR" altLang="zh-TW" dirty="0"/>
              <a:t>file end-</a:t>
            </a:r>
            <a:r>
              <a:rPr lang="fr-FR" altLang="zh-TW" dirty="0" smtClean="0"/>
              <a:t>----------------</a:t>
            </a:r>
          </a:p>
          <a:p>
            <a:r>
              <a:rPr lang="fr-FR" altLang="zh-TW" dirty="0">
                <a:solidFill>
                  <a:srgbClr val="FF0000"/>
                </a:solidFill>
              </a:rPr>
              <a:t>Because </a:t>
            </a:r>
            <a:r>
              <a:rPr lang="fr-FR" altLang="zh-TW" dirty="0" smtClean="0">
                <a:solidFill>
                  <a:srgbClr val="FF0000"/>
                </a:solidFill>
              </a:rPr>
              <a:t>it cannot meet Merry’s transaction order(</a:t>
            </a:r>
            <a:r>
              <a:rPr lang="fr-FR" altLang="zh-TW" dirty="0">
                <a:solidFill>
                  <a:srgbClr val="FF0000"/>
                </a:solidFill>
              </a:rPr>
              <a:t>T4 &lt; T5 &lt; </a:t>
            </a:r>
            <a:r>
              <a:rPr lang="fr-FR" altLang="zh-TW" dirty="0" smtClean="0">
                <a:solidFill>
                  <a:srgbClr val="FF0000"/>
                </a:solidFill>
              </a:rPr>
              <a:t>T6)</a:t>
            </a:r>
            <a:endParaRPr lang="en-US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8439696" y="2424839"/>
            <a:ext cx="2456901" cy="3615789"/>
            <a:chOff x="8439696" y="2260079"/>
            <a:chExt cx="2456901" cy="361578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9696" y="2480102"/>
              <a:ext cx="2456901" cy="3395766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8782" y="2260079"/>
              <a:ext cx="1798728" cy="516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2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5 sets of test data, each accounts for 20%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𝑐𝑜𝑟𝑟𝑒𝑐𝑡𝑛𝑒𝑠𝑠</m:t>
                        </m:r>
                      </m:sub>
                    </m:sSub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(12%)</m:t>
                    </m:r>
                  </m:oMath>
                </a14:m>
                <a:r>
                  <a:rPr lang="en-US" altLang="zh-TW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(8%)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Correctness </a:t>
                </a:r>
                <a:r>
                  <a:rPr lang="en-US" altLang="zh-TW" dirty="0"/>
                  <a:t>= </a:t>
                </a:r>
                <a:r>
                  <a:rPr lang="en-US" altLang="zh-TW" b="1" i="1" dirty="0"/>
                  <a:t>final_state.txt</a:t>
                </a:r>
                <a:r>
                  <a:rPr lang="en-US" altLang="zh-TW" dirty="0"/>
                  <a:t> is correct </a:t>
                </a:r>
                <a:r>
                  <a:rPr lang="en-US" altLang="zh-TW" dirty="0" smtClean="0"/>
                  <a:t>and </a:t>
                </a:r>
                <a:r>
                  <a:rPr lang="en-US" altLang="zh-TW" b="1" i="1" dirty="0" smtClean="0"/>
                  <a:t>transaction_log.txt</a:t>
                </a:r>
                <a:r>
                  <a:rPr lang="en-US" altLang="zh-TW" dirty="0" smtClean="0"/>
                  <a:t> is valid</a:t>
                </a:r>
              </a:p>
              <a:p>
                <a:r>
                  <a:rPr lang="en-US" altLang="zh-TW" dirty="0" smtClean="0"/>
                  <a:t>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𝑡𝑖𝑚𝑒𝑠𝑡𝑎𝑚𝑝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𝑡𝑥𝑡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=−(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/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/>
                  <a:t>F is cumulative distribution function of </a:t>
                </a:r>
                <a:r>
                  <a:rPr lang="en-US" altLang="zh-TW" dirty="0" smtClean="0"/>
                  <a:t>normalized </a:t>
                </a:r>
                <a:r>
                  <a:rPr lang="en-US" altLang="zh-TW" dirty="0"/>
                  <a:t>Gaussian </a:t>
                </a:r>
                <a:r>
                  <a:rPr lang="en-US" altLang="zh-TW" dirty="0" smtClean="0"/>
                  <a:t>distribution</a:t>
                </a: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)∗8% 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b="1" dirty="0" smtClean="0">
                    <a:solidFill>
                      <a:srgbClr val="FF0000"/>
                    </a:solidFill>
                  </a:rPr>
                  <a:t>Time limit of one test data is 30 seconds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2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9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Make sure your program can run </a:t>
            </a:r>
            <a:r>
              <a:rPr lang="en-US" altLang="zh-TW" dirty="0"/>
              <a:t>on </a:t>
            </a:r>
            <a:r>
              <a:rPr lang="en-US" altLang="zh-TW" dirty="0" smtClean="0"/>
              <a:t>CS</a:t>
            </a:r>
            <a:r>
              <a:rPr lang="en-US" altLang="zh-TW" dirty="0"/>
              <a:t> </a:t>
            </a:r>
            <a:r>
              <a:rPr lang="en-US" altLang="zh-TW" dirty="0" smtClean="0"/>
              <a:t>workstation (linux1.cs.nctu.edu.tw)</a:t>
            </a:r>
          </a:p>
          <a:p>
            <a:r>
              <a:rPr lang="en-US" altLang="zh-TW" dirty="0" smtClean="0"/>
              <a:t>If you don’t have the account of CS workstation, contact TA </a:t>
            </a:r>
            <a:r>
              <a:rPr lang="en-US" altLang="zh-TW" dirty="0" smtClean="0">
                <a:solidFill>
                  <a:srgbClr val="FF0000"/>
                </a:solidFill>
              </a:rPr>
              <a:t>by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12/19</a:t>
            </a:r>
            <a:endParaRPr lang="en-US" altLang="zh-TW" dirty="0"/>
          </a:p>
          <a:p>
            <a:r>
              <a:rPr lang="en-US" altLang="zh-TW" dirty="0" smtClean="0"/>
              <a:t>Demo location: </a:t>
            </a:r>
            <a:r>
              <a:rPr lang="en-US" altLang="zh-TW" dirty="0" smtClean="0">
                <a:solidFill>
                  <a:srgbClr val="FF0000"/>
                </a:solidFill>
              </a:rPr>
              <a:t>EC618</a:t>
            </a:r>
          </a:p>
          <a:p>
            <a:r>
              <a:rPr lang="en-US" altLang="zh-TW" dirty="0" smtClean="0"/>
              <a:t>Please choose a demo time and </a:t>
            </a:r>
            <a:r>
              <a:rPr lang="en-US" altLang="zh-TW" smtClean="0"/>
              <a:t>fill the </a:t>
            </a:r>
            <a:r>
              <a:rPr lang="en-US" altLang="zh-TW" dirty="0" smtClean="0"/>
              <a:t>following form with your student id </a:t>
            </a:r>
            <a:r>
              <a:rPr lang="en-US" altLang="zh-TW" dirty="0" smtClean="0">
                <a:solidFill>
                  <a:srgbClr val="FF0000"/>
                </a:solidFill>
              </a:rPr>
              <a:t>by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12/19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https</a:t>
            </a:r>
            <a:r>
              <a:rPr lang="en-US" altLang="zh-TW" dirty="0">
                <a:solidFill>
                  <a:schemeClr val="tx1"/>
                </a:solidFill>
              </a:rPr>
              <a:t>://docs.google.com/spreadsheet/ccc?key=0ArKw4Ufw9XEgdHpNOHRjamkxenRVRzdKejV1akw5cmc&amp;usp=sharing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4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Contact </a:t>
            </a:r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TA’s 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NCTUCS_OS_homework_4@hotmail.com</a:t>
            </a:r>
            <a:endParaRPr lang="en-US" altLang="zh-TW" dirty="0" smtClean="0"/>
          </a:p>
          <a:p>
            <a:r>
              <a:rPr lang="en-US" altLang="zh-TW" dirty="0" smtClean="0"/>
              <a:t>Subject format: homework_4(</a:t>
            </a:r>
            <a:r>
              <a:rPr lang="en-US" altLang="zh-TW" dirty="0" err="1" smtClean="0"/>
              <a:t>your_student</a:t>
            </a:r>
            <a:r>
              <a:rPr lang="en-US" altLang="zh-TW" dirty="0" err="1"/>
              <a:t>_</a:t>
            </a:r>
            <a:r>
              <a:rPr lang="en-US" altLang="zh-TW" dirty="0" err="1" smtClean="0"/>
              <a:t>ID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your_name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542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Summary</a:t>
            </a:r>
          </a:p>
          <a:p>
            <a:r>
              <a:rPr lang="en-US" altLang="zh-TW" dirty="0" smtClean="0"/>
              <a:t>Requirement</a:t>
            </a:r>
          </a:p>
          <a:p>
            <a:r>
              <a:rPr lang="en-US" altLang="zh-TW" dirty="0" smtClean="0"/>
              <a:t>Input(1 files)</a:t>
            </a:r>
          </a:p>
          <a:p>
            <a:r>
              <a:rPr lang="en-US" altLang="zh-TW" dirty="0" smtClean="0"/>
              <a:t>Output(2 </a:t>
            </a:r>
            <a:r>
              <a:rPr lang="en-US" altLang="zh-TW" dirty="0"/>
              <a:t>files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Demo</a:t>
            </a:r>
          </a:p>
          <a:p>
            <a:r>
              <a:rPr lang="en-US" altLang="zh-TW" dirty="0" smtClean="0"/>
              <a:t>Contact Information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5984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Implement a simple banking system</a:t>
            </a:r>
          </a:p>
          <a:p>
            <a:pPr lvl="1"/>
            <a:r>
              <a:rPr lang="en-US" altLang="zh-TW" dirty="0" smtClean="0"/>
              <a:t>Create account</a:t>
            </a:r>
          </a:p>
          <a:p>
            <a:pPr lvl="1"/>
            <a:r>
              <a:rPr lang="en-US" altLang="zh-TW" dirty="0" smtClean="0"/>
              <a:t>Money transfer</a:t>
            </a:r>
          </a:p>
          <a:p>
            <a:pPr lvl="1"/>
            <a:r>
              <a:rPr lang="en-US" altLang="zh-TW" dirty="0" smtClean="0"/>
              <a:t>Check balance</a:t>
            </a:r>
          </a:p>
          <a:p>
            <a:r>
              <a:rPr lang="en-US" altLang="zh-TW" dirty="0" smtClean="0"/>
              <a:t>No restriction on the type of programming language for implementing the banking system</a:t>
            </a:r>
          </a:p>
          <a:p>
            <a:r>
              <a:rPr lang="en-US" altLang="zh-TW" dirty="0" smtClean="0"/>
              <a:t>Techniques to attain concurrency</a:t>
            </a:r>
          </a:p>
          <a:p>
            <a:pPr lvl="1"/>
            <a:r>
              <a:rPr lang="en-US" altLang="zh-TW" dirty="0" smtClean="0"/>
              <a:t>Multithreading &amp; Lock</a:t>
            </a:r>
          </a:p>
          <a:p>
            <a:pPr lvl="1"/>
            <a:r>
              <a:rPr lang="en-US" altLang="zh-TW" dirty="0" smtClean="0"/>
              <a:t>Actor model</a:t>
            </a:r>
          </a:p>
          <a:p>
            <a:pPr lvl="1"/>
            <a:r>
              <a:rPr lang="en-US" altLang="zh-TW" dirty="0" smtClean="0"/>
              <a:t>Transactional 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6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Conditions for a sound banking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Correctness</a:t>
                </a:r>
              </a:p>
              <a:p>
                <a:pPr lvl="1"/>
                <a:r>
                  <a:rPr lang="en-US" altLang="zh-TW" dirty="0" smtClean="0"/>
                  <a:t>Each account’s </a:t>
                </a:r>
                <a:r>
                  <a:rPr lang="en-US" altLang="zh-TW" dirty="0"/>
                  <a:t>balance </a:t>
                </a:r>
                <a:r>
                  <a:rPr lang="en-US" altLang="zh-TW" dirty="0" smtClean="0"/>
                  <a:t>should be correct w.r.t. the money transfers from/to the account</a:t>
                </a:r>
              </a:p>
              <a:p>
                <a:r>
                  <a:rPr lang="en-US" altLang="zh-TW" dirty="0" smtClean="0"/>
                  <a:t>Deadlock-free</a:t>
                </a:r>
              </a:p>
              <a:p>
                <a:pPr lvl="1"/>
                <a:r>
                  <a:rPr lang="en-US" altLang="zh-TW" dirty="0" smtClean="0"/>
                  <a:t>Deadlock should not happen </a:t>
                </a:r>
              </a:p>
              <a:p>
                <a:r>
                  <a:rPr lang="en-US" altLang="zh-TW" dirty="0" smtClean="0"/>
                  <a:t>Validity</a:t>
                </a:r>
              </a:p>
              <a:p>
                <a:pPr lvl="1"/>
                <a:r>
                  <a:rPr lang="en-US" altLang="zh-TW" dirty="0" smtClean="0"/>
                  <a:t>A money transfer can only take place if the source account’s balance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 smtClean="0"/>
                  <a:t> the amount of money in the transfer </a:t>
                </a:r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38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18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Input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transactions.txt -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The first line begins with </a:t>
            </a:r>
            <a:r>
              <a:rPr lang="en-US" altLang="zh-TW" dirty="0" smtClean="0">
                <a:solidFill>
                  <a:schemeClr val="tx1"/>
                </a:solidFill>
              </a:rPr>
              <a:t>an integer indicating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the number of </a:t>
            </a:r>
            <a:r>
              <a:rPr lang="en-US" altLang="zh-TW" dirty="0">
                <a:solidFill>
                  <a:srgbClr val="FF0000"/>
                </a:solidFill>
              </a:rPr>
              <a:t>account </a:t>
            </a:r>
            <a:r>
              <a:rPr lang="en-US" altLang="zh-TW" dirty="0" smtClean="0">
                <a:solidFill>
                  <a:srgbClr val="FF0000"/>
                </a:solidFill>
              </a:rPr>
              <a:t>records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Each </a:t>
            </a:r>
            <a:r>
              <a:rPr lang="en-US" altLang="zh-TW" dirty="0"/>
              <a:t>account </a:t>
            </a:r>
            <a:r>
              <a:rPr lang="en-US" altLang="zh-TW" dirty="0" smtClean="0"/>
              <a:t>record begins with a description line of the </a:t>
            </a:r>
            <a:r>
              <a:rPr lang="en-US" altLang="zh-TW" dirty="0" smtClean="0">
                <a:solidFill>
                  <a:srgbClr val="FF0000"/>
                </a:solidFill>
              </a:rPr>
              <a:t>account’s ID </a:t>
            </a:r>
            <a:r>
              <a:rPr lang="en-US" altLang="zh-TW" dirty="0" smtClean="0">
                <a:solidFill>
                  <a:schemeClr val="tx1"/>
                </a:solidFill>
              </a:rPr>
              <a:t>(an alphanumeric string)</a:t>
            </a:r>
            <a:r>
              <a:rPr lang="en-US" altLang="zh-TW" dirty="0" smtClean="0"/>
              <a:t>, the </a:t>
            </a:r>
            <a:r>
              <a:rPr lang="en-US" altLang="zh-TW" dirty="0" smtClean="0">
                <a:solidFill>
                  <a:srgbClr val="FF0000"/>
                </a:solidFill>
              </a:rPr>
              <a:t>account’s initial balance </a:t>
            </a:r>
            <a:r>
              <a:rPr lang="en-US" altLang="zh-TW" dirty="0" smtClean="0">
                <a:solidFill>
                  <a:schemeClr val="tx1"/>
                </a:solidFill>
              </a:rPr>
              <a:t>(an integer value)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the number of transactions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initiated by the account</a:t>
            </a:r>
            <a:r>
              <a:rPr lang="en-US" altLang="zh-TW" dirty="0" smtClean="0"/>
              <a:t> </a:t>
            </a:r>
            <a:r>
              <a:rPr lang="en-US" altLang="zh-TW" dirty="0"/>
              <a:t>(an </a:t>
            </a:r>
            <a:r>
              <a:rPr lang="en-US" altLang="zh-TW" dirty="0" smtClean="0"/>
              <a:t>integer value)</a:t>
            </a:r>
          </a:p>
          <a:p>
            <a:pPr lvl="1"/>
            <a:r>
              <a:rPr lang="en-US" altLang="zh-TW" dirty="0" smtClean="0"/>
              <a:t>The range of the number of account records is 1~1000000</a:t>
            </a:r>
          </a:p>
          <a:p>
            <a:pPr lvl="1"/>
            <a:r>
              <a:rPr lang="en-US" altLang="zh-TW" dirty="0"/>
              <a:t>The range of the total </a:t>
            </a:r>
            <a:r>
              <a:rPr lang="en-US" altLang="zh-TW" dirty="0" smtClean="0"/>
              <a:t>number </a:t>
            </a:r>
            <a:r>
              <a:rPr lang="en-US" altLang="zh-TW" dirty="0"/>
              <a:t>of </a:t>
            </a:r>
            <a:r>
              <a:rPr lang="en-US" altLang="zh-TW" dirty="0" smtClean="0"/>
              <a:t>transactions(not provided in</a:t>
            </a:r>
            <a:r>
              <a:rPr lang="en-US" altLang="zh-TW" dirty="0"/>
              <a:t> </a:t>
            </a:r>
            <a:r>
              <a:rPr lang="en-US" altLang="zh-TW" b="1" i="1" dirty="0" smtClean="0"/>
              <a:t>transactions.txt</a:t>
            </a:r>
            <a:r>
              <a:rPr lang="en-US" altLang="zh-TW" dirty="0" smtClean="0"/>
              <a:t>) </a:t>
            </a:r>
            <a:r>
              <a:rPr lang="en-US" altLang="zh-TW" dirty="0"/>
              <a:t>is </a:t>
            </a:r>
            <a:r>
              <a:rPr lang="en-US" altLang="zh-TW" dirty="0" smtClean="0"/>
              <a:t>1~1500000</a:t>
            </a:r>
          </a:p>
          <a:p>
            <a:pPr lvl="1"/>
            <a:r>
              <a:rPr lang="en-US" altLang="zh-TW" dirty="0" smtClean="0"/>
              <a:t>Each of the transactions initiated by the account is listed right below the description line (one transaction per line)</a:t>
            </a:r>
          </a:p>
          <a:p>
            <a:pPr lvl="1"/>
            <a:r>
              <a:rPr lang="en-US" altLang="zh-TW" dirty="0" smtClean="0"/>
              <a:t>Each account’s transactions follow a serial order according to their line numbers.</a:t>
            </a:r>
          </a:p>
          <a:p>
            <a:pPr lvl="2"/>
            <a:r>
              <a:rPr lang="en-US" altLang="zh-TW" dirty="0" smtClean="0"/>
              <a:t>T1 happens before T2 if T1’s line number &lt; T2’s line number in transaction.txt</a:t>
            </a:r>
          </a:p>
          <a:p>
            <a:pPr lvl="2"/>
            <a:r>
              <a:rPr lang="en-US" altLang="zh-TW" dirty="0" smtClean="0"/>
              <a:t>There is no ordering requirement for T1 and T2 if they each belongs to a different account.</a:t>
            </a:r>
          </a:p>
          <a:p>
            <a:pPr lvl="1"/>
            <a:r>
              <a:rPr lang="en-US" altLang="zh-TW" dirty="0" smtClean="0"/>
              <a:t>There are two types of transaction, </a:t>
            </a:r>
            <a:r>
              <a:rPr lang="en-US" altLang="zh-TW" dirty="0" smtClean="0">
                <a:solidFill>
                  <a:srgbClr val="FF0000"/>
                </a:solidFill>
              </a:rPr>
              <a:t>TRANSFER(T)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BALANCE(B)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2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Input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transactions.txt – format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lvl="1"/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TRANSFER(T) </a:t>
            </a:r>
            <a:r>
              <a:rPr lang="en-US" altLang="zh-TW" sz="2400" dirty="0" smtClean="0">
                <a:solidFill>
                  <a:schemeClr val="tx1"/>
                </a:solidFill>
              </a:rPr>
              <a:t>type transaction is indicated by </a:t>
            </a:r>
            <a:r>
              <a:rPr lang="en-US" altLang="zh-TW" sz="2400" dirty="0" smtClean="0"/>
              <a:t>a </a:t>
            </a:r>
            <a:r>
              <a:rPr lang="en-US" altLang="zh-TW" sz="2400" dirty="0"/>
              <a:t>line </a:t>
            </a:r>
            <a:r>
              <a:rPr lang="en-US" altLang="zh-TW" sz="2400" dirty="0" smtClean="0"/>
              <a:t>of four terms delimited </a:t>
            </a:r>
            <a:r>
              <a:rPr lang="en-US" altLang="zh-TW" sz="2400" dirty="0"/>
              <a:t>by </a:t>
            </a:r>
            <a:r>
              <a:rPr lang="en-US" altLang="zh-TW" sz="2400" dirty="0" smtClean="0"/>
              <a:t>whitespaces:</a:t>
            </a:r>
          </a:p>
          <a:p>
            <a:pPr lvl="1"/>
            <a:r>
              <a:rPr lang="en-US" altLang="zh-TW" dirty="0"/>
              <a:t>The first </a:t>
            </a:r>
            <a:r>
              <a:rPr lang="en-US" altLang="zh-TW" dirty="0" smtClean="0"/>
              <a:t>term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, which represents the </a:t>
            </a:r>
            <a:r>
              <a:rPr lang="en-US" altLang="zh-TW" dirty="0">
                <a:solidFill>
                  <a:srgbClr val="FF0000"/>
                </a:solidFill>
              </a:rPr>
              <a:t>transaction’s ID</a:t>
            </a:r>
          </a:p>
          <a:p>
            <a:pPr lvl="1"/>
            <a:r>
              <a:rPr lang="en-US" altLang="zh-TW" dirty="0"/>
              <a:t>The second </a:t>
            </a:r>
            <a:r>
              <a:rPr lang="en-US" altLang="zh-TW" dirty="0" smtClean="0"/>
              <a:t>term </a:t>
            </a:r>
            <a:r>
              <a:rPr lang="en-US" altLang="zh-TW" dirty="0"/>
              <a:t>is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constant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string ‘T</a:t>
            </a:r>
            <a:r>
              <a:rPr lang="en-US" altLang="zh-TW" dirty="0" smtClean="0"/>
              <a:t>, representing </a:t>
            </a:r>
            <a:r>
              <a:rPr lang="en-US" altLang="zh-TW" dirty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transaction’s type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The third </a:t>
            </a:r>
            <a:r>
              <a:rPr lang="en-US" altLang="zh-TW" dirty="0" smtClean="0"/>
              <a:t>term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, which represents </a:t>
            </a: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receiving </a:t>
            </a:r>
            <a:r>
              <a:rPr lang="en-US" altLang="zh-TW" dirty="0">
                <a:solidFill>
                  <a:srgbClr val="FF0000"/>
                </a:solidFill>
              </a:rPr>
              <a:t>account’s ID </a:t>
            </a:r>
          </a:p>
          <a:p>
            <a:pPr lvl="1"/>
            <a:r>
              <a:rPr lang="en-US" altLang="zh-TW" dirty="0"/>
              <a:t>The last </a:t>
            </a:r>
            <a:r>
              <a:rPr lang="en-US" altLang="zh-TW" dirty="0" smtClean="0"/>
              <a:t>term </a:t>
            </a:r>
            <a:r>
              <a:rPr lang="en-US" altLang="zh-TW" dirty="0"/>
              <a:t>is an </a:t>
            </a:r>
            <a:r>
              <a:rPr lang="en-US" altLang="zh-TW" dirty="0">
                <a:solidFill>
                  <a:srgbClr val="FF0000"/>
                </a:solidFill>
              </a:rPr>
              <a:t>integer(&gt;0)</a:t>
            </a:r>
            <a:r>
              <a:rPr lang="en-US" altLang="zh-TW" dirty="0"/>
              <a:t>, which represents </a:t>
            </a:r>
            <a:r>
              <a:rPr lang="en-US" altLang="zh-TW" dirty="0">
                <a:solidFill>
                  <a:srgbClr val="FF0000"/>
                </a:solidFill>
              </a:rPr>
              <a:t>the amount of money to be </a:t>
            </a:r>
            <a:r>
              <a:rPr lang="en-US" altLang="zh-TW" dirty="0" smtClean="0">
                <a:solidFill>
                  <a:srgbClr val="FF0000"/>
                </a:solidFill>
              </a:rPr>
              <a:t>transferred</a:t>
            </a:r>
            <a:endParaRPr lang="en-US" altLang="zh-TW" sz="2200" dirty="0"/>
          </a:p>
          <a:p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BALANCE(B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type transaction is indicated by a </a:t>
            </a:r>
            <a:r>
              <a:rPr lang="en-US" altLang="zh-TW" dirty="0" smtClean="0"/>
              <a:t>line of two terms </a:t>
            </a:r>
            <a:r>
              <a:rPr lang="en-US" altLang="zh-TW" dirty="0"/>
              <a:t>delimited by </a:t>
            </a:r>
            <a:r>
              <a:rPr lang="en-US" altLang="zh-TW" dirty="0" smtClean="0"/>
              <a:t>whitespaces</a:t>
            </a:r>
          </a:p>
          <a:p>
            <a:pPr lvl="1"/>
            <a:r>
              <a:rPr lang="en-US" altLang="zh-TW" dirty="0"/>
              <a:t>The first part is a </a:t>
            </a:r>
            <a:r>
              <a:rPr lang="en-US" altLang="zh-TW" dirty="0">
                <a:solidFill>
                  <a:srgbClr val="FF0000"/>
                </a:solidFill>
              </a:rPr>
              <a:t>string</a:t>
            </a:r>
            <a:r>
              <a:rPr lang="en-US" altLang="zh-TW" dirty="0"/>
              <a:t>, which represents the </a:t>
            </a:r>
            <a:r>
              <a:rPr lang="en-US" altLang="zh-TW" dirty="0">
                <a:solidFill>
                  <a:srgbClr val="FF0000"/>
                </a:solidFill>
              </a:rPr>
              <a:t>transaction’s ID</a:t>
            </a:r>
          </a:p>
          <a:p>
            <a:pPr lvl="1"/>
            <a:r>
              <a:rPr lang="en-US" altLang="zh-TW" dirty="0"/>
              <a:t>The second part is a </a:t>
            </a:r>
            <a:r>
              <a:rPr lang="en-US" altLang="zh-TW" dirty="0" smtClean="0">
                <a:solidFill>
                  <a:srgbClr val="FF0000"/>
                </a:solidFill>
              </a:rPr>
              <a:t>constant string ‘B’</a:t>
            </a:r>
            <a:r>
              <a:rPr lang="en-US" altLang="zh-TW" dirty="0" smtClean="0"/>
              <a:t>, representing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transaction’s </a:t>
            </a:r>
            <a:r>
              <a:rPr lang="en-US" altLang="zh-TW" dirty="0" smtClean="0">
                <a:solidFill>
                  <a:srgbClr val="FF0000"/>
                </a:solidFill>
              </a:rPr>
              <a:t>type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746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Input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transactions.txt </a:t>
            </a:r>
            <a:r>
              <a:rPr lang="en-US" altLang="zh-TW" dirty="0" smtClean="0"/>
              <a:t>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------------file start---------------</a:t>
            </a:r>
          </a:p>
          <a:p>
            <a:r>
              <a:rPr lang="en-US" altLang="zh-TW" dirty="0" smtClean="0"/>
              <a:t>3</a:t>
            </a:r>
            <a:endParaRPr lang="en-US" altLang="zh-TW" dirty="0"/>
          </a:p>
          <a:p>
            <a:r>
              <a:rPr lang="en-US" altLang="zh-TW" dirty="0"/>
              <a:t>John 1000 1</a:t>
            </a:r>
          </a:p>
          <a:p>
            <a:r>
              <a:rPr lang="en-US" altLang="zh-TW" dirty="0"/>
              <a:t>T1 T Brown 500</a:t>
            </a:r>
          </a:p>
          <a:p>
            <a:r>
              <a:rPr lang="en-US" altLang="zh-TW" dirty="0"/>
              <a:t>Brown 500 2</a:t>
            </a:r>
          </a:p>
          <a:p>
            <a:r>
              <a:rPr lang="en-US" altLang="zh-TW" dirty="0"/>
              <a:t>T2 T Merry 1000</a:t>
            </a:r>
          </a:p>
          <a:p>
            <a:r>
              <a:rPr lang="en-US" altLang="zh-TW" dirty="0"/>
              <a:t>T3 B</a:t>
            </a:r>
          </a:p>
          <a:p>
            <a:r>
              <a:rPr lang="en-US" altLang="zh-TW" dirty="0"/>
              <a:t>Merry 700 3</a:t>
            </a:r>
          </a:p>
          <a:p>
            <a:r>
              <a:rPr lang="en-US" altLang="zh-TW" dirty="0"/>
              <a:t>T4 T John 100</a:t>
            </a:r>
          </a:p>
          <a:p>
            <a:r>
              <a:rPr lang="en-US" altLang="zh-TW" dirty="0"/>
              <a:t>T5 B</a:t>
            </a:r>
          </a:p>
          <a:p>
            <a:r>
              <a:rPr lang="en-US" altLang="zh-TW" dirty="0"/>
              <a:t>T6 T Brown 200</a:t>
            </a:r>
          </a:p>
          <a:p>
            <a:r>
              <a:rPr lang="en-US" altLang="zh-TW" dirty="0"/>
              <a:t>------------file end-----------------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30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Input</a:t>
            </a:r>
            <a:br>
              <a:rPr lang="en-US" altLang="zh-TW" dirty="0"/>
            </a:br>
            <a:r>
              <a:rPr lang="en-US" altLang="zh-TW" dirty="0"/>
              <a:t>transactions.txt - </a:t>
            </a:r>
            <a:r>
              <a:rPr lang="en-US" altLang="zh-TW" dirty="0" smtClean="0"/>
              <a:t>reminders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The Transaction’s IDs are meant  for distinguishing each transaction. It does not imply any ordering.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Logically</a:t>
            </a:r>
            <a:r>
              <a:rPr lang="en-US" altLang="zh-TW" dirty="0"/>
              <a:t>, </a:t>
            </a:r>
            <a:r>
              <a:rPr lang="en-US" altLang="zh-TW" dirty="0" smtClean="0"/>
              <a:t>the transactions imitated by an account follow the serial order according to their line numbers in </a:t>
            </a:r>
            <a:r>
              <a:rPr lang="en-US" altLang="zh-TW" b="1" i="1" dirty="0" smtClean="0"/>
              <a:t>transactions.txt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Transactions from distinct accounts are regarded as concurrent. There is no restriction as to which transaction should go first.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It </a:t>
            </a:r>
            <a:r>
              <a:rPr lang="en-US" altLang="zh-TW" dirty="0"/>
              <a:t>is guaranteed that </a:t>
            </a:r>
            <a:r>
              <a:rPr lang="en-US" altLang="zh-TW" dirty="0" smtClean="0"/>
              <a:t>balance is always within the value range of a 32-bit signed integer. You don’t need to worry about integer overflow.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There is no self-transfer (i.e. a person transfers money to his / her own account)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It is guaranteed that transactions can be serialized into </a:t>
            </a:r>
            <a:r>
              <a:rPr lang="en-US" altLang="zh-TW" dirty="0" smtClean="0">
                <a:solidFill>
                  <a:srgbClr val="FF0000"/>
                </a:solidFill>
              </a:rPr>
              <a:t>a sequence </a:t>
            </a:r>
            <a:r>
              <a:rPr lang="en-US" altLang="zh-TW" dirty="0" smtClean="0"/>
              <a:t>and be executed one by one following the sequence without violating the conditions for a sound banking system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Postpone a transaction </a:t>
            </a:r>
            <a:r>
              <a:rPr lang="en-US" altLang="zh-TW" dirty="0" smtClean="0"/>
              <a:t>which may cause violations instead of rejecting it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5757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Output</a:t>
            </a:r>
            <a:br>
              <a:rPr lang="en-US" altLang="zh-TW" dirty="0"/>
            </a:br>
            <a:r>
              <a:rPr lang="en-US" altLang="zh-TW" dirty="0"/>
              <a:t>final_state.txt -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line is a account record, which contains the </a:t>
            </a:r>
            <a:r>
              <a:rPr lang="en-US" altLang="zh-TW" dirty="0" smtClean="0">
                <a:solidFill>
                  <a:srgbClr val="FF0000"/>
                </a:solidFill>
              </a:rPr>
              <a:t>account’s ID </a:t>
            </a:r>
            <a:r>
              <a:rPr lang="en-US" altLang="zh-TW" dirty="0" smtClean="0"/>
              <a:t>and its </a:t>
            </a:r>
            <a:r>
              <a:rPr lang="en-US" altLang="zh-TW" dirty="0">
                <a:solidFill>
                  <a:srgbClr val="FF0000"/>
                </a:solidFill>
              </a:rPr>
              <a:t>balance</a:t>
            </a:r>
            <a:r>
              <a:rPr lang="en-US" altLang="zh-TW" dirty="0"/>
              <a:t> separated by a </a:t>
            </a:r>
            <a:r>
              <a:rPr lang="en-US" altLang="zh-TW" dirty="0" smtClean="0"/>
              <a:t>whitespace</a:t>
            </a:r>
          </a:p>
          <a:p>
            <a:r>
              <a:rPr lang="en-US" altLang="zh-TW" dirty="0" smtClean="0"/>
              <a:t>The order of the accounts in the output </a:t>
            </a:r>
            <a:r>
              <a:rPr lang="en-US" altLang="zh-TW" dirty="0" smtClean="0">
                <a:solidFill>
                  <a:srgbClr val="FF0000"/>
                </a:solidFill>
              </a:rPr>
              <a:t>does not need to</a:t>
            </a:r>
            <a:r>
              <a:rPr lang="en-US" altLang="zh-TW" dirty="0" smtClean="0"/>
              <a:t> follow the order as in </a:t>
            </a:r>
            <a:r>
              <a:rPr lang="en-US" altLang="zh-TW" b="1" i="1" dirty="0"/>
              <a:t>transactions.txt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68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693</TotalTime>
  <Words>929</Words>
  <Application>Microsoft Office PowerPoint</Application>
  <PresentationFormat>寬螢幕</PresentationFormat>
  <Paragraphs>142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Cambria Math</vt:lpstr>
      <vt:lpstr>Garamond</vt:lpstr>
      <vt:lpstr>有機</vt:lpstr>
      <vt:lpstr>Introduction to Operation System Homework 4</vt:lpstr>
      <vt:lpstr>Outline</vt:lpstr>
      <vt:lpstr>Summary</vt:lpstr>
      <vt:lpstr>Conditions for a sound banking system</vt:lpstr>
      <vt:lpstr>Input transactions.txt - format</vt:lpstr>
      <vt:lpstr>Input transactions.txt – format (cont.)</vt:lpstr>
      <vt:lpstr>Input transactions.txt - example</vt:lpstr>
      <vt:lpstr>Input transactions.txt - reminders</vt:lpstr>
      <vt:lpstr>Output final_state.txt - format</vt:lpstr>
      <vt:lpstr>Output final_state.txt - example</vt:lpstr>
      <vt:lpstr>Output transaction_log.txt - format</vt:lpstr>
      <vt:lpstr>Output transaction_log.txt - example</vt:lpstr>
      <vt:lpstr>Output transaction_log.txt – another possible answer</vt:lpstr>
      <vt:lpstr>Output transaction_log.txt - invalid answer</vt:lpstr>
      <vt:lpstr>Output transaction_log.txt - invalid answer(2)</vt:lpstr>
      <vt:lpstr>Score</vt:lpstr>
      <vt:lpstr>Demo</vt:lpstr>
      <vt:lpstr>Contact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pony</dc:creator>
  <cp:lastModifiedBy>pony</cp:lastModifiedBy>
  <cp:revision>251</cp:revision>
  <dcterms:created xsi:type="dcterms:W3CDTF">2013-10-22T12:40:05Z</dcterms:created>
  <dcterms:modified xsi:type="dcterms:W3CDTF">2014-01-16T13:50:13Z</dcterms:modified>
</cp:coreProperties>
</file>