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8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3CC1-ACF6-46C7-BDC3-42378C823605}" type="datetimeFigureOut">
              <a:rPr lang="hu-HU" smtClean="0"/>
              <a:t>2025. 02. 16.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D426D5-422F-4C3C-972B-5AC01A58F9B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8F319-66E4-94FA-2163-9AD00255B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Hálótervezés - CPM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9BE068-70C0-EACE-EC89-C3AD5A78A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Münnich Ákos</a:t>
            </a:r>
          </a:p>
          <a:p>
            <a:r>
              <a:rPr lang="hu-HU" dirty="0"/>
              <a:t>Debreceni SZC Mechwart András Gépipari és Informatikai Technikum</a:t>
            </a:r>
          </a:p>
        </p:txBody>
      </p:sp>
    </p:spTree>
    <p:extLst>
      <p:ext uri="{BB962C8B-B14F-4D97-AF65-F5344CB8AC3E}">
        <p14:creationId xmlns:p14="http://schemas.microsoft.com/office/powerpoint/2010/main" val="379928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8BC12-DC1F-28C0-0698-8CAADB77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hálótervezés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D0027-491D-7929-F5AC-4260347A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bonyolult, nehezen áttekinthető folyamatokat, folyamatrendszereket irányítani, szervezni, áttekinteni, ellenőrizni a hálódiagramos módszerek alkalmazása nélkül ma már szinte elképzelhetetlen</a:t>
            </a:r>
          </a:p>
        </p:txBody>
      </p:sp>
    </p:spTree>
    <p:extLst>
      <p:ext uri="{BB962C8B-B14F-4D97-AF65-F5344CB8AC3E}">
        <p14:creationId xmlns:p14="http://schemas.microsoft.com/office/powerpoint/2010/main" val="7830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F05BCB-A2C2-EC2B-135D-3B61A85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CPM háló elemei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EA2498-4B93-E035-572E-C4805910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Tevékenység</a:t>
            </a:r>
          </a:p>
          <a:p>
            <a:pPr lvl="1"/>
            <a:r>
              <a:rPr lang="hu-HU" dirty="0"/>
              <a:t>Egy-egy részfeladatot a hálóban tevékenységnek nevezünk.</a:t>
            </a:r>
          </a:p>
          <a:p>
            <a:pPr lvl="1"/>
            <a:r>
              <a:rPr lang="hu-HU" dirty="0"/>
              <a:t>Ezért szokták a CPM-hálót tevékenységre orientált hálótervnek is nevezni.</a:t>
            </a:r>
          </a:p>
          <a:p>
            <a:pPr lvl="1"/>
            <a:r>
              <a:rPr lang="hu-HU" dirty="0"/>
              <a:t>Jele: </a:t>
            </a:r>
          </a:p>
          <a:p>
            <a:pPr lvl="1"/>
            <a:r>
              <a:rPr lang="hu-HU" dirty="0"/>
              <a:t>Mindig időtartama van (1 nap, 3 hét, 8 hónap)</a:t>
            </a:r>
          </a:p>
          <a:p>
            <a:pPr lvl="2"/>
            <a:r>
              <a:rPr lang="hu-HU" dirty="0"/>
              <a:t>A nyíl hossza nem arányos a tevékenység </a:t>
            </a:r>
            <a:r>
              <a:rPr lang="hu-HU" dirty="0" err="1"/>
              <a:t>idejével</a:t>
            </a:r>
            <a:endParaRPr lang="hu-HU" dirty="0"/>
          </a:p>
          <a:p>
            <a:pPr lvl="1"/>
            <a:r>
              <a:rPr lang="hu-HU" dirty="0"/>
              <a:t>Erőforrásigénye van</a:t>
            </a:r>
          </a:p>
          <a:p>
            <a:pPr lvl="1"/>
            <a:r>
              <a:rPr lang="hu-HU" dirty="0"/>
              <a:t>Egyik eseménytől a másikig tart</a:t>
            </a:r>
          </a:p>
          <a:p>
            <a:pPr lvl="1"/>
            <a:endParaRPr lang="hu-HU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D64F8C5E-2B89-7677-07D2-DD63C5D93B85}"/>
              </a:ext>
            </a:extLst>
          </p:cNvPr>
          <p:cNvCxnSpPr/>
          <p:nvPr/>
        </p:nvCxnSpPr>
        <p:spPr>
          <a:xfrm>
            <a:off x="2694038" y="3429000"/>
            <a:ext cx="698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91CC2-9EDF-2EE5-997B-DBDB48D7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A34207-277D-AFCD-6F84-D0678C36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CPM háló elemei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71D8CF-27D8-EB6B-72BC-93D40D1A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Esemény</a:t>
            </a:r>
          </a:p>
          <a:p>
            <a:pPr lvl="1"/>
            <a:r>
              <a:rPr lang="hu-HU" dirty="0"/>
              <a:t>Azokat a pontokat, amelyek a tevékenység kezdő és befejező határát jelzik, a hálóban eseménynek nevezzük.</a:t>
            </a:r>
          </a:p>
          <a:p>
            <a:pPr lvl="1"/>
            <a:r>
              <a:rPr lang="hu-HU" dirty="0"/>
              <a:t>Jele síkidom: kör, négyzet</a:t>
            </a:r>
          </a:p>
          <a:p>
            <a:pPr lvl="1"/>
            <a:r>
              <a:rPr lang="hu-HU" dirty="0"/>
              <a:t>Mindig időpontot jelöl (1. nap, 3. hét, 8. hónap)</a:t>
            </a:r>
          </a:p>
          <a:p>
            <a:pPr lvl="1"/>
            <a:r>
              <a:rPr lang="hu-HU" dirty="0"/>
              <a:t>Erőforrásigénye nincs</a:t>
            </a:r>
          </a:p>
          <a:p>
            <a:pPr lvl="1"/>
            <a:r>
              <a:rPr lang="hu-HU" dirty="0"/>
              <a:t>A tevékenység kezdő vagy befejező időpontját jelzi.</a:t>
            </a:r>
          </a:p>
        </p:txBody>
      </p:sp>
    </p:spTree>
    <p:extLst>
      <p:ext uri="{BB962C8B-B14F-4D97-AF65-F5344CB8AC3E}">
        <p14:creationId xmlns:p14="http://schemas.microsoft.com/office/powerpoint/2010/main" val="105805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02771-212C-2C87-C65F-A9D6274A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Látszattevékenység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2B8263-EFAB-15B3-6856-8E16EBE3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nem tevékenység, nem igényel időt, nem igényel erőforrást, csupán a logikai összefüggést, logikai kapcsolatot fejez ki.</a:t>
            </a:r>
          </a:p>
          <a:p>
            <a:r>
              <a:rPr lang="hu-HU" dirty="0"/>
              <a:t>Jele: </a:t>
            </a:r>
          </a:p>
          <a:p>
            <a:endParaRPr lang="hu-HU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39F0B536-C98C-C45D-B588-BF3D3B2AC46D}"/>
              </a:ext>
            </a:extLst>
          </p:cNvPr>
          <p:cNvCxnSpPr/>
          <p:nvPr/>
        </p:nvCxnSpPr>
        <p:spPr>
          <a:xfrm>
            <a:off x="2251587" y="3126658"/>
            <a:ext cx="10323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E48DF-6D6B-1369-9110-9459BA9E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Szerkesztési szabályok és a logikai háló elkészítése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EE157C-6C63-06FD-5A73-4A25B83E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Két eseményt csak egy tevékenység köthet össze</a:t>
            </a:r>
          </a:p>
          <a:p>
            <a:pPr lvl="1"/>
            <a:r>
              <a:rPr lang="hu-HU" dirty="0"/>
              <a:t>Amennyiben egy esemény bekövetkezésével 2 tevékenység indulhat el, de mindkettőnek befejeződése szükséges ahhoz, hogy egy harmadik tevékenység elkezdődhessen, úgy egy látszattevékenységet iktatunk közbe.</a:t>
            </a:r>
          </a:p>
          <a:p>
            <a:r>
              <a:rPr lang="hu-HU" dirty="0"/>
              <a:t>A háló hurokmentes legyen</a:t>
            </a:r>
          </a:p>
          <a:p>
            <a:r>
              <a:rPr lang="hu-HU" dirty="0"/>
              <a:t>Egy eseményből több tevékenység is kiindulhat, illetve egy eseménybe több tevékenység is érkezhet</a:t>
            </a:r>
          </a:p>
          <a:p>
            <a:r>
              <a:rPr lang="hu-HU" dirty="0"/>
              <a:t>Az események számozása növekvő legyen</a:t>
            </a:r>
          </a:p>
          <a:p>
            <a:r>
              <a:rPr lang="hu-HU" dirty="0"/>
              <a:t>A háló időben összefüggő és irányfolyamatos legyen</a:t>
            </a:r>
          </a:p>
          <a:p>
            <a:r>
              <a:rPr lang="hu-HU" dirty="0"/>
              <a:t>Egy kezdő és egy végpont lehet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52F14A-1CC5-3D9C-D472-17AC8075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34" y="3988210"/>
            <a:ext cx="4673719" cy="17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B4E58-9CAE-41E3-3C1D-133B8FCF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Tevékenységtáblázat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5336DE52-BABC-0B7A-54ED-8BA3A422B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45940"/>
              </p:ext>
            </p:extLst>
          </p:nvPr>
        </p:nvGraphicFramePr>
        <p:xfrm>
          <a:off x="2032000" y="1976530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71">
                  <a:extLst>
                    <a:ext uri="{9D8B030D-6E8A-4147-A177-3AD203B41FA5}">
                      <a16:colId xmlns:a16="http://schemas.microsoft.com/office/drawing/2014/main" val="3936895635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947406069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2707824615"/>
                    </a:ext>
                  </a:extLst>
                </a:gridCol>
                <a:gridCol w="1753419">
                  <a:extLst>
                    <a:ext uri="{9D8B030D-6E8A-4147-A177-3AD203B41FA5}">
                      <a16:colId xmlns:a16="http://schemas.microsoft.com/office/drawing/2014/main" val="1966711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Tevékenység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Közvetlen megelőző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Időtartam (nap)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Terület előkészítése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4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Anyagok beszerzése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7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Szivattyú beszerzése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Kútköpeny előkészítése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Kút ásása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Szivattyú beszerelése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Személyzet kiképzése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1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Próbaüzem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3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9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F43C9-578F-37ED-CBC2-7B5F2F98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CPM logikai diagram időszükséglettel</a:t>
            </a: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BD70B48B-EEC2-9692-1D15-424AACDAD589}"/>
              </a:ext>
            </a:extLst>
          </p:cNvPr>
          <p:cNvSpPr/>
          <p:nvPr/>
        </p:nvSpPr>
        <p:spPr>
          <a:xfrm>
            <a:off x="838200" y="3547649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0.| 0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99D55587-A441-3F7C-3196-1C83B1655D3B}"/>
              </a:ext>
            </a:extLst>
          </p:cNvPr>
          <p:cNvSpPr/>
          <p:nvPr/>
        </p:nvSpPr>
        <p:spPr>
          <a:xfrm>
            <a:off x="2632587" y="1943199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1.| 2 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C449024-EE1F-3047-E01F-D7CBF4E76780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675337" y="2780336"/>
            <a:ext cx="1100880" cy="91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>
            <a:extLst>
              <a:ext uri="{FF2B5EF4-FFF2-40B4-BE49-F238E27FC236}">
                <a16:creationId xmlns:a16="http://schemas.microsoft.com/office/drawing/2014/main" id="{A131FF91-FF84-9DA8-2A39-8340B7BA3AE2}"/>
              </a:ext>
            </a:extLst>
          </p:cNvPr>
          <p:cNvSpPr/>
          <p:nvPr/>
        </p:nvSpPr>
        <p:spPr>
          <a:xfrm>
            <a:off x="1868826" y="2923966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A(1)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E404A95B-1231-1AAF-6688-6B2822B7D6C6}"/>
              </a:ext>
            </a:extLst>
          </p:cNvPr>
          <p:cNvSpPr/>
          <p:nvPr/>
        </p:nvSpPr>
        <p:spPr>
          <a:xfrm>
            <a:off x="2656104" y="3553096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2.| 0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D540A0C-B74C-5677-8B34-E43B09C38FEA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1818967" y="4038033"/>
            <a:ext cx="837137" cy="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 14">
            <a:extLst>
              <a:ext uri="{FF2B5EF4-FFF2-40B4-BE49-F238E27FC236}">
                <a16:creationId xmlns:a16="http://schemas.microsoft.com/office/drawing/2014/main" id="{83B885F6-0A7D-6BC4-7F00-1D5023D34DC0}"/>
              </a:ext>
            </a:extLst>
          </p:cNvPr>
          <p:cNvSpPr/>
          <p:nvPr/>
        </p:nvSpPr>
        <p:spPr>
          <a:xfrm>
            <a:off x="1953096" y="3834909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B(2)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5D3E4A97-9A27-EB1E-4139-91543EFF343D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3122971" y="2923966"/>
            <a:ext cx="23517" cy="6291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AEE1D5D6-DF61-47EC-230F-0D3D23C44FBA}"/>
              </a:ext>
            </a:extLst>
          </p:cNvPr>
          <p:cNvSpPr/>
          <p:nvPr/>
        </p:nvSpPr>
        <p:spPr>
          <a:xfrm>
            <a:off x="4708540" y="4927416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3.| 4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1175D70-0F1E-39FC-3402-1F6402AEC8F1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1328584" y="4528416"/>
            <a:ext cx="3379956" cy="88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BF35EA54-6865-0F48-E217-0032745AFBC3}"/>
              </a:ext>
            </a:extLst>
          </p:cNvPr>
          <p:cNvSpPr/>
          <p:nvPr/>
        </p:nvSpPr>
        <p:spPr>
          <a:xfrm>
            <a:off x="3001970" y="4869555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C(4)</a:t>
            </a: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A986D3D8-A7D3-9B83-9FC9-9C843F25762B}"/>
              </a:ext>
            </a:extLst>
          </p:cNvPr>
          <p:cNvSpPr/>
          <p:nvPr/>
        </p:nvSpPr>
        <p:spPr>
          <a:xfrm>
            <a:off x="4666607" y="1943199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4.| 4 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2D03FD7D-2BF2-4114-9B5D-A0DB1F4463D7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3613354" y="2433583"/>
            <a:ext cx="105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églalap 23">
            <a:extLst>
              <a:ext uri="{FF2B5EF4-FFF2-40B4-BE49-F238E27FC236}">
                <a16:creationId xmlns:a16="http://schemas.microsoft.com/office/drawing/2014/main" id="{4739073A-5A96-9B19-0B67-9B6D22DF3EEB}"/>
              </a:ext>
            </a:extLst>
          </p:cNvPr>
          <p:cNvSpPr/>
          <p:nvPr/>
        </p:nvSpPr>
        <p:spPr>
          <a:xfrm>
            <a:off x="3915843" y="2205482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D(2)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6BC22D72-BB99-6E5D-7CF6-524839636953}"/>
              </a:ext>
            </a:extLst>
          </p:cNvPr>
          <p:cNvSpPr/>
          <p:nvPr/>
        </p:nvSpPr>
        <p:spPr>
          <a:xfrm>
            <a:off x="6700627" y="1943198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5.| 9 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C96616AE-55C4-8915-787F-2723FED60C60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5647374" y="2433582"/>
            <a:ext cx="1053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églalap 32">
            <a:extLst>
              <a:ext uri="{FF2B5EF4-FFF2-40B4-BE49-F238E27FC236}">
                <a16:creationId xmlns:a16="http://schemas.microsoft.com/office/drawing/2014/main" id="{F6D3806E-5BE2-1DAC-BCF1-F37CF3468FC3}"/>
              </a:ext>
            </a:extLst>
          </p:cNvPr>
          <p:cNvSpPr/>
          <p:nvPr/>
        </p:nvSpPr>
        <p:spPr>
          <a:xfrm>
            <a:off x="5828012" y="2205482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E(5)</a:t>
            </a: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21B809B-352D-619D-6208-6F4AEE6EBFCF}"/>
              </a:ext>
            </a:extLst>
          </p:cNvPr>
          <p:cNvSpPr/>
          <p:nvPr/>
        </p:nvSpPr>
        <p:spPr>
          <a:xfrm>
            <a:off x="7796225" y="3543065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6.|10  </a:t>
            </a:r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EFF46A4B-D71B-1926-0622-7B859C8E144D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7537764" y="2780335"/>
            <a:ext cx="402091" cy="90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 38">
            <a:extLst>
              <a:ext uri="{FF2B5EF4-FFF2-40B4-BE49-F238E27FC236}">
                <a16:creationId xmlns:a16="http://schemas.microsoft.com/office/drawing/2014/main" id="{AB69245B-B2F8-726F-3ACA-14C665CCDE98}"/>
              </a:ext>
            </a:extLst>
          </p:cNvPr>
          <p:cNvSpPr/>
          <p:nvPr/>
        </p:nvSpPr>
        <p:spPr>
          <a:xfrm>
            <a:off x="7537764" y="2902571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F(1)</a:t>
            </a: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51F761B-C568-5705-8B16-2C8EB1E5A2D1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545677" y="2780335"/>
            <a:ext cx="1298580" cy="22907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619945D-1ACF-9BD1-87B2-74F2C8C290D0}"/>
              </a:ext>
            </a:extLst>
          </p:cNvPr>
          <p:cNvCxnSpPr>
            <a:cxnSpLocks/>
            <a:stCxn id="18" idx="6"/>
            <a:endCxn id="35" idx="2"/>
          </p:cNvCxnSpPr>
          <p:nvPr/>
        </p:nvCxnSpPr>
        <p:spPr>
          <a:xfrm flipV="1">
            <a:off x="5689307" y="4033449"/>
            <a:ext cx="2106918" cy="138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églalap 47">
            <a:extLst>
              <a:ext uri="{FF2B5EF4-FFF2-40B4-BE49-F238E27FC236}">
                <a16:creationId xmlns:a16="http://schemas.microsoft.com/office/drawing/2014/main" id="{727A0686-C7A9-0E46-3AC2-78E4D92614BF}"/>
              </a:ext>
            </a:extLst>
          </p:cNvPr>
          <p:cNvSpPr/>
          <p:nvPr/>
        </p:nvSpPr>
        <p:spPr>
          <a:xfrm>
            <a:off x="6563824" y="4467740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G(2)</a:t>
            </a:r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A83D5E9E-3A12-8F86-B08D-F177D701F062}"/>
              </a:ext>
            </a:extLst>
          </p:cNvPr>
          <p:cNvSpPr/>
          <p:nvPr/>
        </p:nvSpPr>
        <p:spPr>
          <a:xfrm>
            <a:off x="10238904" y="3523797"/>
            <a:ext cx="980767" cy="980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7.|12  </a:t>
            </a:r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15308749-CFE7-E006-ACB5-B616D97BB2E8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>
          <a:xfrm flipV="1">
            <a:off x="8776992" y="4014181"/>
            <a:ext cx="1461912" cy="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églalap 53">
            <a:extLst>
              <a:ext uri="{FF2B5EF4-FFF2-40B4-BE49-F238E27FC236}">
                <a16:creationId xmlns:a16="http://schemas.microsoft.com/office/drawing/2014/main" id="{54585C18-D14A-D161-7AD6-4742B06A4561}"/>
              </a:ext>
            </a:extLst>
          </p:cNvPr>
          <p:cNvSpPr/>
          <p:nvPr/>
        </p:nvSpPr>
        <p:spPr>
          <a:xfrm>
            <a:off x="9143306" y="3763457"/>
            <a:ext cx="501445" cy="501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H(2)</a:t>
            </a:r>
          </a:p>
        </p:txBody>
      </p:sp>
    </p:spTree>
    <p:extLst>
      <p:ext uri="{BB962C8B-B14F-4D97-AF65-F5344CB8AC3E}">
        <p14:creationId xmlns:p14="http://schemas.microsoft.com/office/powerpoint/2010/main" val="1631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A5F95-9E5F-59E7-3F90-C601ED472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BE0E64-9468-5B61-E394-EF0D58D57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Készült: Debrecen, 2024. február 16.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FE36BD-641C-98A3-5F3B-A2D893BC1850}"/>
              </a:ext>
            </a:extLst>
          </p:cNvPr>
          <p:cNvSpPr txBox="1"/>
          <p:nvPr/>
        </p:nvSpPr>
        <p:spPr>
          <a:xfrm>
            <a:off x="0" y="4107224"/>
            <a:ext cx="11957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Videó anyag: https://www.mateking.hu/diszkret-matematika/halozatok/cpm-es-pert-kritikus-ut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Dokumentumok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https://www.nive.hu/Downloads/Szakkepzesi_dokumentumok/Bemeneti_kompetenciak_meresi_ertekelesi_eszkozrendszerenek_kialakitasa/4_0688_020_101015.pdf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Szervezési Technikák – hálótervezés - Dr. </a:t>
            </a:r>
            <a:r>
              <a:rPr lang="hu-HU" dirty="0" err="1"/>
              <a:t>Kosztyán</a:t>
            </a:r>
            <a:r>
              <a:rPr lang="hu-HU" dirty="0"/>
              <a:t> Zsolt Tibor (prezentáció)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Letöltés ideje: 2025. február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310927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446</Words>
  <Application>Microsoft Office PowerPoint</Application>
  <PresentationFormat>Szélesvásznú</PresentationFormat>
  <Paragraphs>91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Galéria</vt:lpstr>
      <vt:lpstr>Hálótervezés - CPM</vt:lpstr>
      <vt:lpstr>A hálótervezés előnyei</vt:lpstr>
      <vt:lpstr>A CPM háló elemei I.</vt:lpstr>
      <vt:lpstr>A CPM háló elemei II.</vt:lpstr>
      <vt:lpstr>Látszattevékenység</vt:lpstr>
      <vt:lpstr>Szerkesztési szabályok és a logikai háló elkészítése</vt:lpstr>
      <vt:lpstr>Tevékenységtáblázat</vt:lpstr>
      <vt:lpstr>A CPM logikai diagram időszükséglettel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37</cp:revision>
  <dcterms:created xsi:type="dcterms:W3CDTF">2025-02-16T19:48:45Z</dcterms:created>
  <dcterms:modified xsi:type="dcterms:W3CDTF">2025-02-16T21:37:19Z</dcterms:modified>
</cp:coreProperties>
</file>