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B1B87-D9F5-4F57-8AE2-FAF7ECF0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98AD02-36A0-48B1-8C63-EB7A5FDA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E4DF35-CD9A-4CB9-84E4-9CEEF7C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C170B11-73AB-4916-8CAE-670FAA6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549F79-7EE7-4609-B3E2-FCBF5415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E7BEB1-09C0-45FF-807B-2B42B9EA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8A8753A-F4D2-4247-8E64-78A7FF08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5C66C73-D6E6-4FD3-B801-4DC22FEE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D8F7AD-C6D7-4A92-8B77-988199C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E3D86E6-0981-4202-A7FD-77B1EACF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B684103-9F2C-451A-867E-F4FB388A8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48643E-1D3B-4357-8067-1BCAE4C5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93EBDFA-1B9C-41C5-A058-E376587E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8CB051-A337-4543-81EB-188E7C1A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C64691-4F48-4B02-916F-94148E6A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55EC53-3AE5-4038-8394-0F1386DB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1C02B73-D956-40BA-B364-74D96578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2D87A7-91FC-49E3-A98F-32A247C8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D12BC2-61FC-48F1-A710-3C63B4F4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25C559-C6FB-4E35-B0BC-FAC6D24F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8902CC-CAE1-4084-A849-4A0A57BD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AB6FF9-76F2-4097-94E0-1042DE52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810687-83C1-42A5-995A-1339278E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6D7C819-9B5C-4116-86DD-82DB969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6ED66F-9CD3-4289-A1AE-A4AC3975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5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4DEE82-6C64-4E92-9CA0-40D9C05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8EA618-514B-4E0B-9164-7928671CC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4CE1965-8977-4436-88EC-9A2F83C6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8AC1357-796C-4D3B-B73D-A80CD386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2F2F579-3360-4109-A713-93A584D5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7B1E919-1BFC-4E6F-A47F-7413264C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CC2214-1AD2-4613-9B79-6F74CE56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FD4691B-83F8-4785-96FC-D9E50159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4169D55-492F-451C-9D98-4F0576E7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DCCB59B-D5C4-49E2-A35B-904DA2EB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58962BA-3F01-4F07-865D-F2288A26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5707D0F-E812-48ED-BC72-7B7A7A0F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62827FD-CB04-465B-9CFD-7B7681A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0EDAAFC-F24F-4F8B-8DA0-48C65E7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9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255C95-B2EA-4412-A648-0A77AF2C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F507C6-BA82-4590-9253-BEDBDA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D1DDB87-26EE-4733-888F-86028D16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93235D8-C83E-42C8-B64B-283080AC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4E2D87F-FA6E-4E58-B774-8A89895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6566DDB-C477-4720-98A1-E2839CE1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82C000C-F2E1-4B76-B07C-1A2030DA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36DD8-4F1D-4F53-AFEB-DB946E5E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1BEC6E4-5328-4F1D-BBCF-61D88927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4B8F4CD-0646-4D1F-B690-C73268081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FF76AE8-7E8F-4E3A-95FD-74F70AFA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25C5289-E03C-401E-BAE8-4546A4A2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F6C701D-3857-41DA-A077-03264316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2FF72E-6EE2-44BB-B282-3D64C4C5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E00B253-86F8-4E8A-81E8-73263D15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4E957C1-D5B5-444F-97D2-7685E09D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B414E4-5C73-4B39-8BE4-7F446779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2B13E13-055A-44EA-AF12-D06401D9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FE3F5DA-106E-42EE-8AA8-C6F4831E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74ED54-1416-4DCC-A0F9-4F3B9B06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47E0DED-51ED-4648-8F18-444C6D55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4C2A34A-E1F5-4F46-BDB5-DF4F8613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36EE-4353-4D35-9B2C-D9F56A220A6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8A08F4-170F-479B-82B4-01AA3B91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A2D730-CBAA-452A-8762-4D73C29F8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3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99000"/>
                    </a14:imgEffect>
                    <a14:imgEffect>
                      <a14:brightnessContrast bright="-19000" contrast="75000"/>
                    </a14:imgEffect>
                  </a14:imgLayer>
                </a14:imgProps>
              </a:ext>
            </a:extLst>
          </a:blip>
          <a:srcRect l="-8827" r="6062"/>
          <a:stretch/>
        </p:blipFill>
        <p:spPr>
          <a:xfrm>
            <a:off x="-1708445" y="33667"/>
            <a:ext cx="14158354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9304AB-3773-4E03-80AC-E74C72554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172" y="2396359"/>
            <a:ext cx="9338443" cy="10663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Task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Анализ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Контрагентов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B163A33-4C9F-42DA-B75E-B85F01CB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9837" y="6134179"/>
            <a:ext cx="3484775" cy="58210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Команда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0" i="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McSteel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053" y="167733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ylfaen" panose="010A0502050306030303" pitchFamily="18" charset="0"/>
              </a:rPr>
              <a:t>McKinsey  x  </a:t>
            </a:r>
            <a:r>
              <a:rPr lang="ru-RU" sz="2000" b="1" dirty="0" smtClean="0">
                <a:latin typeface="Sylfaen" panose="010A0502050306030303" pitchFamily="18" charset="0"/>
              </a:rPr>
              <a:t>Северсталь</a:t>
            </a:r>
            <a:endParaRPr lang="ru-RU" sz="2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5CD8D2-C3ED-4D28-B00E-BAB9E384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8" y="1323615"/>
            <a:ext cx="11708523" cy="4109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признаков для следующего года или же в качестве прогнозируемого значения может выступать признак состоящий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совокупности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представленных при помощи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6 квантилей: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ПДЗ,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ПДЗ свыше 5-ти дней,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просрочек свыше 5-ти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дней, </a:t>
            </a:r>
          </a:p>
          <a:p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Длительных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росрочек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37FBCB1-7F3C-4D80-9724-A0DDA1AA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3" y="431050"/>
            <a:ext cx="10515600" cy="10853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ru-RU" dirty="0" smtClean="0">
                <a:latin typeface="Sylfaen" panose="010A0502050306030303" pitchFamily="18" charset="0"/>
              </a:rPr>
              <a:t>О</a:t>
            </a:r>
            <a:r>
              <a:rPr lang="ru-RU" dirty="0" smtClean="0">
                <a:latin typeface="Sylfaen" panose="010A0502050306030303" pitchFamily="18" charset="0"/>
              </a:rPr>
              <a:t>сновы </a:t>
            </a:r>
            <a:r>
              <a:rPr lang="ru-RU" dirty="0" err="1" smtClean="0">
                <a:latin typeface="Sylfaen" panose="010A0502050306030303" pitchFamily="18" charset="0"/>
              </a:rPr>
              <a:t>скоринговой</a:t>
            </a:r>
            <a:r>
              <a:rPr lang="ru-RU" dirty="0" smtClean="0">
                <a:latin typeface="Sylfaen" panose="010A0502050306030303" pitchFamily="18" charset="0"/>
              </a:rPr>
              <a:t> модели </a:t>
            </a:r>
            <a:r>
              <a:rPr lang="en-US" dirty="0" smtClean="0">
                <a:latin typeface="Sylfaen" panose="010A0502050306030303" pitchFamily="18" charset="0"/>
              </a:rPr>
              <a:t>[</a:t>
            </a:r>
            <a:r>
              <a:rPr lang="en-US" dirty="0" err="1" smtClean="0">
                <a:latin typeface="Sylfaen" panose="010A0502050306030303" pitchFamily="18" charset="0"/>
              </a:rPr>
              <a:t>new_target</a:t>
            </a:r>
            <a:r>
              <a:rPr lang="en-US" dirty="0" smtClean="0">
                <a:latin typeface="Sylfaen" panose="010A0502050306030303" pitchFamily="18" charset="0"/>
              </a:rPr>
              <a:t>]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213" y="5329711"/>
            <a:ext cx="6111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 системы балльной оценки контрагента позволит для ЛПР доступно интерпретировать благонадежность и степень риска, а также принять адекватное решение о возможности выдачи займа.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2" y="2622260"/>
            <a:ext cx="5596759" cy="3370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35" y="2814998"/>
            <a:ext cx="3820778" cy="2706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676" y="6059501"/>
            <a:ext cx="50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Распределение  благонадежности компаний в балльной оценке и поделенной на </a:t>
            </a:r>
            <a:r>
              <a:rPr lang="ru-RU" dirty="0" err="1" smtClean="0"/>
              <a:t>бины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CE163F-06C1-41C0-B4D8-12C9248D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825625"/>
            <a:ext cx="10786241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Добавление источника «Индекс потребительских цен» не принесло положительного вклада в модель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более качественного решения задачи необходимы сведения о каждом отдельном займе контрагента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ru-RU" dirty="0" smtClean="0">
                <a:sym typeface="Wingdings" panose="05000000000000000000" pitchFamily="2" charset="2"/>
              </a:rPr>
              <a:t> длительность  займа, сумма</a:t>
            </a:r>
            <a:r>
              <a:rPr lang="ru-RU" dirty="0">
                <a:sym typeface="Wingdings" panose="05000000000000000000" pitchFamily="2" charset="2"/>
              </a:rPr>
              <a:t>.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Распределение значимости признаков  адекватно и соответствует условиям задачи </a:t>
            </a:r>
            <a:r>
              <a:rPr lang="ru-RU" dirty="0"/>
              <a:t>– например, достаточно </a:t>
            </a:r>
            <a:r>
              <a:rPr lang="ru-RU" dirty="0" smtClean="0"/>
              <a:t>логично значимое </a:t>
            </a:r>
            <a:r>
              <a:rPr lang="ru-RU" dirty="0"/>
              <a:t>влияние кредиторской задолженности на вероятность ПДЗ.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дальнейшей работе, скорее всего, основная идея не изменится, так как самое важное – это получить на выходе аналитику, понятную </a:t>
            </a:r>
            <a:r>
              <a:rPr lang="ru-RU" dirty="0" smtClean="0"/>
              <a:t>лицу принимающему решение, в совокупности с высокой точностью модели и адекватной целевой переменной .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5EB95787-A40F-4F49-8DFE-6502EEB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59" y="54979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Sylfaen" panose="010A0502050306030303" pitchFamily="18" charset="0"/>
              </a:rPr>
              <a:t>Заключение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0B163A33-4C9F-42DA-B75E-B85F01CB6C0E}"/>
              </a:ext>
            </a:extLst>
          </p:cNvPr>
          <p:cNvSpPr txBox="1">
            <a:spLocks/>
          </p:cNvSpPr>
          <p:nvPr/>
        </p:nvSpPr>
        <p:spPr>
          <a:xfrm>
            <a:off x="9753302" y="6275895"/>
            <a:ext cx="3484775" cy="58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Команда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McSteel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35" y="3679834"/>
            <a:ext cx="6052247" cy="30479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9F483A-FCFA-4B4E-AA77-9DA6604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2" y="496092"/>
            <a:ext cx="10515600" cy="1040576"/>
          </a:xfrm>
        </p:spPr>
        <p:txBody>
          <a:bodyPr/>
          <a:lstStyle/>
          <a:p>
            <a:r>
              <a:rPr lang="ru-RU" dirty="0">
                <a:latin typeface="Sylfaen" panose="010A0502050306030303" pitchFamily="18" charset="0"/>
              </a:rPr>
              <a:t>1. Первичный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6A8C09-AE37-42D2-9BDE-3C22F2E5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96" y="1583377"/>
            <a:ext cx="5183270" cy="48505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первичного анализа признаков было обнаружено отсутствие явных корреляций с целев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 признаками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связи с чем принято решение о добавлении новых признаков и агрегация исходных.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обнаружены строки, которые были исправлены как ошибочные: отрицательное значение ПДЗ.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отсутствующих значений «0» руб. критериев характеризующих компании и имеющие значения в соседних годах, данные пропуски были заменены на значения учитывающие тенденцию данного признака данной компании.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2522176-9FEC-4517-9F02-8479A8D7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92" y="894094"/>
            <a:ext cx="5933090" cy="32406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6FBF9C6-284A-440A-B3BD-1B4348019485}"/>
              </a:ext>
            </a:extLst>
          </p:cNvPr>
          <p:cNvSpPr/>
          <p:nvPr/>
        </p:nvSpPr>
        <p:spPr>
          <a:xfrm>
            <a:off x="6412662" y="6198103"/>
            <a:ext cx="193090" cy="218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46FBF9C6-284A-440A-B3BD-1B4348019485}"/>
              </a:ext>
            </a:extLst>
          </p:cNvPr>
          <p:cNvSpPr/>
          <p:nvPr/>
        </p:nvSpPr>
        <p:spPr>
          <a:xfrm>
            <a:off x="6235338" y="3555966"/>
            <a:ext cx="135805" cy="193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590D99-6A2F-41E1-987D-F41AA6CC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3" y="325211"/>
            <a:ext cx="10733690" cy="1325563"/>
          </a:xfrm>
        </p:spPr>
        <p:txBody>
          <a:bodyPr/>
          <a:lstStyle/>
          <a:p>
            <a:r>
              <a:rPr lang="ru-RU" dirty="0"/>
              <a:t>2. </a:t>
            </a:r>
            <a:r>
              <a:rPr lang="ru-RU" sz="3600" dirty="0" smtClean="0">
                <a:latin typeface="Sylfaen" panose="010A0502050306030303" pitchFamily="18" charset="0"/>
              </a:rPr>
              <a:t>Внешние источники /дополнительные </a:t>
            </a:r>
            <a:r>
              <a:rPr lang="ru-RU" sz="3600" dirty="0">
                <a:latin typeface="Sylfaen" panose="010A0502050306030303" pitchFamily="18" charset="0"/>
              </a:rPr>
              <a:t>признаки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31A5F7-F299-44DA-A757-66B184E5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80" y="1478783"/>
            <a:ext cx="1172802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каждого признака, имеющего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историю (три года):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категорию «нет сведений о признаке»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значение динамики признака – получение тренда по историческим данным</a:t>
            </a:r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из внешних источников: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Индексы производства по отдельным видам экономической деятельности ОКВЭД2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3 года назад: 2018, 2017, 2016)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металлургическое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стальных труб, полых профилей и фитингов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прочих стальных изделий первичной обработкой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готовых металлических изделий, кроме машин и оборудования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машин и оборудования, не включенных в другие группировки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USD/RUB ЦБ РФ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1 января каждого года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за год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 за год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36B31B-E449-4616-83EC-459A7F62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3" y="488747"/>
            <a:ext cx="10515600" cy="1325563"/>
          </a:xfrm>
        </p:spPr>
        <p:txBody>
          <a:bodyPr/>
          <a:lstStyle/>
          <a:p>
            <a:r>
              <a:rPr lang="ru-RU" dirty="0"/>
              <a:t>3. </a:t>
            </a:r>
            <a:r>
              <a:rPr lang="ru-RU" dirty="0" smtClean="0">
                <a:latin typeface="Sylfaen" panose="010A0502050306030303" pitchFamily="18" charset="0"/>
              </a:rPr>
              <a:t>Выбор и обучение модели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84F3DC-79AE-4930-BCE2-AF2E9499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1702676"/>
            <a:ext cx="11033234" cy="51553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детального изучения признаков решена задача регрессии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но качество не удовлетворяло требованиям точности.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ранжирования переходим к задаче бинарной классификации - по признаку «Макс ПДЗ» устанавливаем порог,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решении были применены следующие пороги: 0, 5, 10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был произведен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«по сетке»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построено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классификатора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был проведен анализ значимости признаков для их дальнейшей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 новых признаков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77B1FE-1203-4325-A421-13A60C4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6" y="742728"/>
            <a:ext cx="11411607" cy="1325563"/>
          </a:xfrm>
        </p:spPr>
        <p:txBody>
          <a:bodyPr>
            <a:normAutofit/>
          </a:bodyPr>
          <a:lstStyle/>
          <a:p>
            <a:r>
              <a:rPr lang="ru-RU" dirty="0"/>
              <a:t>3. </a:t>
            </a:r>
            <a:r>
              <a:rPr lang="ru-RU" dirty="0" smtClean="0">
                <a:latin typeface="Sylfaen" panose="010A0502050306030303" pitchFamily="18" charset="0"/>
              </a:rPr>
              <a:t>Результаты построенной </a:t>
            </a:r>
            <a:r>
              <a:rPr lang="ru-RU" dirty="0" err="1" smtClean="0">
                <a:latin typeface="Sylfaen" panose="010A0502050306030303" pitchFamily="18" charset="0"/>
              </a:rPr>
              <a:t>класификационной</a:t>
            </a:r>
            <a:r>
              <a:rPr lang="ru-RU" dirty="0" smtClean="0">
                <a:latin typeface="Sylfaen" panose="010A0502050306030303" pitchFamily="18" charset="0"/>
              </a:rPr>
              <a:t> модели</a:t>
            </a:r>
            <a:endParaRPr lang="ru-RU" dirty="0">
              <a:latin typeface="Sylfaen" panose="010A050205030603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4D9C949-AD08-48AA-B3CC-8EDB51C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" y="2359253"/>
            <a:ext cx="12308827" cy="329998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0293299B-BCE3-43AB-8F4D-1DA186CB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79" y="5690169"/>
            <a:ext cx="10893783" cy="14564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графиках приведены результаты работы классификатора на тестовой выборке (разбиение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0,85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BBACB-5C35-48C9-BF44-AA7EA810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8" y="414854"/>
            <a:ext cx="10515600" cy="1325563"/>
          </a:xfrm>
        </p:spPr>
        <p:txBody>
          <a:bodyPr/>
          <a:lstStyle/>
          <a:p>
            <a:r>
              <a:rPr lang="ru-RU" dirty="0"/>
              <a:t>3. </a:t>
            </a:r>
            <a:r>
              <a:rPr lang="ru-RU" dirty="0">
                <a:latin typeface="Sylfaen" panose="010A0502050306030303" pitchFamily="18" charset="0"/>
              </a:rPr>
              <a:t>Обучение классификатора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207AB7-C6C5-4808-96C4-4D62EFE5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3" y="5450648"/>
            <a:ext cx="11642284" cy="1301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коэффициенты значимости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Шапа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в последствии легли в основу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рекомендательной системы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информации по контрагенту.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считались на всех доступных данных (включая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валидационные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Признаки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_reg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 по историческим данным, _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исторических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A7F9E-F4E3-4F02-9DBC-2E788DED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33" y="1450428"/>
            <a:ext cx="8072357" cy="40002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3669" y="1375177"/>
            <a:ext cx="6552381" cy="79333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EE13F3-C444-4085-8AB8-2B599CB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712396"/>
            <a:ext cx="10515600" cy="1325563"/>
          </a:xfrm>
        </p:spPr>
        <p:txBody>
          <a:bodyPr/>
          <a:lstStyle/>
          <a:p>
            <a:r>
              <a:rPr lang="ru-RU" dirty="0"/>
              <a:t>4. </a:t>
            </a:r>
            <a:r>
              <a:rPr lang="ru-RU" dirty="0">
                <a:latin typeface="Sylfaen" panose="010A0502050306030303" pitchFamily="18" charset="0"/>
              </a:rPr>
              <a:t>Рекомендательная система</a:t>
            </a:r>
            <a:br>
              <a:rPr lang="ru-RU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[</a:t>
            </a:r>
            <a:r>
              <a:rPr lang="ru-RU" dirty="0">
                <a:latin typeface="Sylfaen" panose="010A0502050306030303" pitchFamily="18" charset="0"/>
              </a:rPr>
              <a:t>основная идея</a:t>
            </a:r>
            <a:r>
              <a:rPr lang="en-US" dirty="0">
                <a:latin typeface="Sylfaen" panose="010A0502050306030303" pitchFamily="18" charset="0"/>
              </a:rPr>
              <a:t>]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0B5C23-75CD-40BB-9D21-277F6AB5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2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Любая аналитика необходима в конечном счете для лица, которое на ее основе принимает решение. Таким образом, необходимо сделать понятную неспециалисту систему, которая бы не была перегружена техническими подробностями, а давала понятную информацию.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нашем случае она объединяет 3 сущности:</a:t>
            </a:r>
          </a:p>
          <a:p>
            <a:pPr marL="514350" indent="-514350">
              <a:buAutoNum type="arabicPeriod"/>
            </a:pPr>
            <a:r>
              <a:rPr lang="ru-RU" dirty="0"/>
              <a:t>Предсказание классификаторов – дает в процентах оценку надежности контрагента.</a:t>
            </a:r>
          </a:p>
          <a:p>
            <a:pPr marL="514350" indent="-514350">
              <a:buAutoNum type="arabicPeriod"/>
            </a:pPr>
            <a:r>
              <a:rPr lang="ru-RU" dirty="0"/>
              <a:t>Графическое представление наиболее значимых признаков, повлиявших на данную оценку.</a:t>
            </a:r>
          </a:p>
          <a:p>
            <a:pPr marL="514350" indent="-514350">
              <a:buAutoNum type="arabicPeriod"/>
            </a:pPr>
            <a:r>
              <a:rPr lang="ru-RU" dirty="0"/>
              <a:t>Сводку по уже имеющимся данным, в разрезе признаков из п. 2.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23D719-FB4F-4FC0-A13A-C5C2C157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>
                <a:latin typeface="Sylfaen" panose="010A0502050306030303" pitchFamily="18" charset="0"/>
              </a:rPr>
              <a:t>Рекомендательная система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6FE1E30-D69C-48C7-A0F6-259403D9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2" y="1407252"/>
            <a:ext cx="10152669" cy="52721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A5EA9C-E2F7-4122-A9A6-D2A86F79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72" y="6089715"/>
            <a:ext cx="10599656" cy="403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Реализация 1 и 2 пунктов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5CD8D2-C3ED-4D28-B00E-BAB9E384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3" y="5327965"/>
            <a:ext cx="10515600" cy="2705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3 пункта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приведенной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«тетрадке»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идея обернута в класс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которого возможно интерактивное взаимодействие.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37FBCB1-7F3C-4D80-9724-A0DDA1AA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4. </a:t>
            </a:r>
            <a:r>
              <a:rPr lang="ru-RU" dirty="0">
                <a:latin typeface="Sylfaen" panose="010A0502050306030303" pitchFamily="18" charset="0"/>
              </a:rPr>
              <a:t>Рекомендательная система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001D3A7-BDDA-4571-A09E-08E769EC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3" y="1340229"/>
            <a:ext cx="9939538" cy="22506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2213" y="23018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McKinsey  x  </a:t>
            </a:r>
            <a:r>
              <a:rPr lang="ru-RU" dirty="0">
                <a:latin typeface="Sylfaen" panose="010A0502050306030303" pitchFamily="18" charset="0"/>
              </a:rPr>
              <a:t>Северсталь</a:t>
            </a:r>
            <a:endParaRPr lang="ru-RU" dirty="0">
              <a:latin typeface="Sylfaen" panose="010A05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8" y="3419479"/>
            <a:ext cx="19044" cy="19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8" y="3571879"/>
            <a:ext cx="19044" cy="19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12" y="2301726"/>
            <a:ext cx="5917624" cy="29720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152" y="3645157"/>
            <a:ext cx="4219048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582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Sylfaen</vt:lpstr>
      <vt:lpstr>Times New Roman</vt:lpstr>
      <vt:lpstr>Wingdings</vt:lpstr>
      <vt:lpstr>Тема Office</vt:lpstr>
      <vt:lpstr>Task 4.  Анализ Контрагентов</vt:lpstr>
      <vt:lpstr>1. Первичный анализ</vt:lpstr>
      <vt:lpstr>2. Внешние источники /дополнительные признаки</vt:lpstr>
      <vt:lpstr>3. Выбор и обучение модели</vt:lpstr>
      <vt:lpstr>3. Результаты построенной класификационной модели</vt:lpstr>
      <vt:lpstr>3. Обучение классификатора</vt:lpstr>
      <vt:lpstr>4. Рекомендательная система [основная идея]</vt:lpstr>
      <vt:lpstr>4. Рекомендательная система</vt:lpstr>
      <vt:lpstr>4. Рекомендательная система</vt:lpstr>
      <vt:lpstr>5. Основы скоринговой модели [new_target]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Анализ Контрагентов</dc:title>
  <dc:creator>Андрей Толстых</dc:creator>
  <cp:lastModifiedBy>Сотрудник</cp:lastModifiedBy>
  <cp:revision>17</cp:revision>
  <dcterms:created xsi:type="dcterms:W3CDTF">2022-03-08T17:34:38Z</dcterms:created>
  <dcterms:modified xsi:type="dcterms:W3CDTF">2022-03-09T09:21:38Z</dcterms:modified>
</cp:coreProperties>
</file>