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B1B87-D9F5-4F57-8AE2-FAF7ECF0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98AD02-36A0-48B1-8C63-EB7A5FDAB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E4DF35-CD9A-4CB9-84E4-9CEEF7CD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70B11-73AB-4916-8CAE-670FAA64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549F79-7EE7-4609-B3E2-FCBF5415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1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7BEB1-09C0-45FF-807B-2B42B9EA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A8753A-F4D2-4247-8E64-78A7FF08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66C73-D6E6-4FD3-B801-4DC22FEE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D8F7AD-C6D7-4A92-8B77-988199C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D86E6-0981-4202-A7FD-77B1EACF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2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684103-9F2C-451A-867E-F4FB388A8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48643E-1D3B-4357-8067-1BCAE4C57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3EBDFA-1B9C-41C5-A058-E376587E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CB051-A337-4543-81EB-188E7C1A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64691-4F48-4B02-916F-94148E6A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5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5EC53-3AE5-4038-8394-0F1386DB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02B73-D956-40BA-B364-74D96578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2D87A7-91FC-49E3-A98F-32A247C8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12BC2-61FC-48F1-A710-3C63B4F4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25C559-C6FB-4E35-B0BC-FAC6D24F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902CC-CAE1-4084-A849-4A0A57BD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AB6FF9-76F2-4097-94E0-1042DE52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10687-83C1-42A5-995A-1339278E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D7C819-9B5C-4116-86DD-82DB969C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6ED66F-9CD3-4289-A1AE-A4AC3975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65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DEE82-6C64-4E92-9CA0-40D9C059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8EA618-514B-4E0B-9164-7928671CC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CE1965-8977-4436-88EC-9A2F83C61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AC1357-796C-4D3B-B73D-A80CD386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2F579-3360-4109-A713-93A584D5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B1E919-1BFC-4E6F-A47F-7413264C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C2214-1AD2-4613-9B79-6F74CE56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D4691B-83F8-4785-96FC-D9E50159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169D55-492F-451C-9D98-4F0576E7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CCB59B-D5C4-49E2-A35B-904DA2EB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8962BA-3F01-4F07-865D-F2288A26A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707D0F-E812-48ED-BC72-7B7A7A0F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2827FD-CB04-465B-9CFD-7B7681A3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EDAAFC-F24F-4F8B-8DA0-48C65E70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69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55C95-B2EA-4412-A648-0A77AF2C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F507C6-BA82-4590-9253-BEDBDA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1DDB87-26EE-4733-888F-86028D16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3235D8-C83E-42C8-B64B-283080AC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6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4E2D87F-FA6E-4E58-B774-8A89895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566DDB-C477-4720-98A1-E2839CE1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C000C-F2E1-4B76-B07C-1A2030DA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4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36DD8-4F1D-4F53-AFEB-DB946E5E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EC6E4-5328-4F1D-BBCF-61D889279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B8F4CD-0646-4D1F-B690-C73268081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F76AE8-7E8F-4E3A-95FD-74F70AFA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5C5289-E03C-401E-BAE8-4546A4A2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C701D-3857-41DA-A077-03264316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FF72E-6EE2-44BB-B282-3D64C4C5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00B253-86F8-4E8A-81E8-73263D15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E957C1-D5B5-444F-97D2-7685E09D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414E4-5C73-4B39-8BE4-7F446779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B13E13-055A-44EA-AF12-D06401D9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3F5DA-106E-42EE-8AA8-C6F4831E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3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4ED54-1416-4DCC-A0F9-4F3B9B06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E0DED-51ED-4648-8F18-444C6D55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2A34A-E1F5-4F46-BDB5-DF4F8613E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36EE-4353-4D35-9B2C-D9F56A220A69}" type="datetimeFigureOut">
              <a:rPr lang="ru-RU" smtClean="0"/>
              <a:t>08.03.2022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A08F4-170F-479B-82B4-01AA3B91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2D730-CBAA-452A-8762-4D73C29F8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0F4EF-F510-47DB-9964-75CB72AD8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3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304AB-3773-4E03-80AC-E74C72554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4. Анализ Контрагентов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163A33-4C9F-42DA-B75E-B85F01CB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225" y="6275895"/>
            <a:ext cx="3484775" cy="582105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en-US" b="0" i="0" dirty="0" err="1">
                <a:effectLst/>
                <a:latin typeface="lato" panose="020B0604020202020204" pitchFamily="34" charset="0"/>
              </a:rPr>
              <a:t>McSteel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1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CE163F-06C1-41C0-B4D8-12C9248D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Не успели детально изучить данные по другим годам, однако в построенный </a:t>
            </a:r>
            <a:r>
              <a:rPr lang="ru-RU" dirty="0" err="1"/>
              <a:t>пайплайн</a:t>
            </a:r>
            <a:r>
              <a:rPr lang="ru-RU" dirty="0"/>
              <a:t> они довольно легко впишутся.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Значимые признаки не показались необычными – например, достаточно логично влияние кредиторской задолженности на вероятность ПДЗ.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дальнейшей работе, </a:t>
            </a:r>
            <a:r>
              <a:rPr lang="ru-RU"/>
              <a:t>скорее всего, </a:t>
            </a:r>
            <a:r>
              <a:rPr lang="ru-RU" dirty="0"/>
              <a:t>основная идея </a:t>
            </a:r>
            <a:r>
              <a:rPr lang="ru-RU"/>
              <a:t>не изменится</a:t>
            </a:r>
            <a:r>
              <a:rPr lang="ru-RU" dirty="0"/>
              <a:t>, так как самое важное – это получить на выходе аналитику, понятную человеку, для которого она предназначена.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B95787-A40F-4F49-8DFE-6502EEB7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1349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F483A-FCFA-4B4E-AA77-9DA6604D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Первичный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A8C09-AE37-42D2-9BDE-3C22F2E5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29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Первичный анализ показал, что в данных нет явных корреляций с целевыми признаками, поэтому было принято решение о добавлении новых признаков и агрегация исходных.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были обнаружены строки, которые пометили как ошибки: отрицательное значение ПДЗ.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522176-9FEC-4517-9F02-8479A8D7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4686"/>
            <a:ext cx="5772956" cy="315321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FBF9C6-284A-440A-B3BD-1B4348019485}"/>
              </a:ext>
            </a:extLst>
          </p:cNvPr>
          <p:cNvSpPr/>
          <p:nvPr/>
        </p:nvSpPr>
        <p:spPr>
          <a:xfrm>
            <a:off x="6617615" y="5038725"/>
            <a:ext cx="135805" cy="1931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9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90D99-6A2F-41E1-987D-F41AA6CC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Дополнительные признаки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1A5F7-F299-44DA-A757-66B184E5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На каждый признак, который имеет историю (три года):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Добавляем категорию «нет сведений о признаке»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Добавляем значение динамики признака – получение тренда по историческим данным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Признаки из внешних источников: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Индексы производства по отдельным видам экономической деятельности ОКВЭД2 </a:t>
            </a:r>
            <a:br>
              <a:rPr lang="ru-RU" dirty="0"/>
            </a:br>
            <a:r>
              <a:rPr lang="ru-RU" dirty="0"/>
              <a:t>(на 3 года назад: 2018, 2017, 2016)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Производство металлургическое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Производство стальных труб, полых профилей и фитингов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Производство прочих стальных изделий первичной обработкой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Производство готовых металлических изделий, кроме машин и оборудования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Производство машин и оборудования, не включенных в другие группировки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Курс USD/RUB ЦБ РФ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На 1 января каждого года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Максимальный за год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Минимальный за год</a:t>
            </a:r>
          </a:p>
        </p:txBody>
      </p:sp>
    </p:spTree>
    <p:extLst>
      <p:ext uri="{BB962C8B-B14F-4D97-AF65-F5344CB8AC3E}">
        <p14:creationId xmlns:p14="http://schemas.microsoft.com/office/powerpoint/2010/main" val="157965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6B31B-E449-4616-83EC-459A7F62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Обучение классификатора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4F3DC-79AE-4930-BCE2-AF2E9499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5740"/>
          </a:xfrm>
        </p:spPr>
        <p:txBody>
          <a:bodyPr/>
          <a:lstStyle/>
          <a:p>
            <a:r>
              <a:rPr lang="ru-RU" dirty="0"/>
              <a:t>От задачи ранжирования переходим к задаче бинарной классификации - по признаку «Макс ПДЗ» устанавливаем порог, </a:t>
            </a:r>
            <a:br>
              <a:rPr lang="ru-RU" dirty="0"/>
            </a:br>
            <a:r>
              <a:rPr lang="ru-RU" dirty="0"/>
              <a:t>в решении были применены следующие пороги: 0, 5, 10.</a:t>
            </a:r>
          </a:p>
          <a:p>
            <a:r>
              <a:rPr lang="ru-RU" dirty="0"/>
              <a:t>После этого был произведен поиск по сетке и построено </a:t>
            </a:r>
            <a:br>
              <a:rPr lang="ru-RU" dirty="0"/>
            </a:br>
            <a:r>
              <a:rPr lang="ru-RU" dirty="0"/>
              <a:t>3 классификатора (</a:t>
            </a:r>
            <a:r>
              <a:rPr lang="en-US" dirty="0" err="1"/>
              <a:t>CatBoost</a:t>
            </a:r>
            <a:r>
              <a:rPr lang="ru-RU" dirty="0"/>
              <a:t>).</a:t>
            </a:r>
            <a:endParaRPr lang="en-US" dirty="0"/>
          </a:p>
          <a:p>
            <a:r>
              <a:rPr lang="ru-RU" dirty="0"/>
              <a:t>Далее был проведен анализ значимости признаков для их дальнейшей интерпретации. </a:t>
            </a:r>
          </a:p>
        </p:txBody>
      </p:sp>
    </p:spTree>
    <p:extLst>
      <p:ext uri="{BB962C8B-B14F-4D97-AF65-F5344CB8AC3E}">
        <p14:creationId xmlns:p14="http://schemas.microsoft.com/office/powerpoint/2010/main" val="292992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7B1FE-1203-4325-A421-13A60C4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Обучение классификатора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D9C949-AD08-48AA-B3CC-8EDB51C5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1823813"/>
            <a:ext cx="11974596" cy="3210373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0293299B-BCE3-43AB-8F4D-1DA186CB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10" y="5401559"/>
            <a:ext cx="10515600" cy="145644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графиках приведены результаты работы классификатора на тестовой выборке (разбиение </a:t>
            </a:r>
            <a:r>
              <a:rPr lang="en-US" dirty="0"/>
              <a:t>train/test 0,85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8147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BBACB-5C35-48C9-BF44-AA7EA810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Обучение классификатора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07AB7-C6C5-4808-96C4-4D62EFE5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9520"/>
            <a:ext cx="10515600" cy="10086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Были получены коэффициенты значимости </a:t>
            </a:r>
            <a:r>
              <a:rPr lang="ru-RU" dirty="0" err="1"/>
              <a:t>Шапа</a:t>
            </a:r>
            <a:r>
              <a:rPr lang="ru-RU" dirty="0"/>
              <a:t>, которые в последствии легли в основу системы выдачи информации по контрагенту. Коэффициенты считались на всех доступных данных (включая </a:t>
            </a:r>
            <a:r>
              <a:rPr lang="ru-RU" dirty="0" err="1"/>
              <a:t>валидационные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* Признаки </a:t>
            </a:r>
            <a:r>
              <a:rPr lang="en-US" dirty="0"/>
              <a:t>_reg – </a:t>
            </a:r>
            <a:r>
              <a:rPr lang="ru-RU" dirty="0"/>
              <a:t>тренд по историческим данным, _</a:t>
            </a:r>
            <a:r>
              <a:rPr lang="en-US" dirty="0"/>
              <a:t>cat – </a:t>
            </a:r>
            <a:r>
              <a:rPr lang="ru-RU" dirty="0"/>
              <a:t>наличие исторических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A7F9E-F4E3-4F02-9DBC-2E788DED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33" y="1407351"/>
            <a:ext cx="8072357" cy="40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6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E13F3-C444-4085-8AB8-2B599CB8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Рекомендательная система</a:t>
            </a:r>
            <a:br>
              <a:rPr lang="ru-RU" dirty="0"/>
            </a:br>
            <a:r>
              <a:rPr lang="en-US" dirty="0"/>
              <a:t>[</a:t>
            </a:r>
            <a:r>
              <a:rPr lang="ru-RU" dirty="0"/>
              <a:t>основная идея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B5C23-75CD-40BB-9D21-277F6AB5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Любая аналитика необходима в конечном счете для лица, которое на ее основе принимает решение. Таким образом, необходимо сделать понятную неспециалисту систему, которая бы не была перегружена техническими подробностями, а давала понятную информацию.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нашем случае она объединяет 3 сущности:</a:t>
            </a:r>
          </a:p>
          <a:p>
            <a:pPr marL="514350" indent="-514350">
              <a:buAutoNum type="arabicPeriod"/>
            </a:pPr>
            <a:r>
              <a:rPr lang="ru-RU" dirty="0"/>
              <a:t>Предсказание классификаторов – дает в процентах оценку надежности контрагента.</a:t>
            </a:r>
          </a:p>
          <a:p>
            <a:pPr marL="514350" indent="-514350">
              <a:buAutoNum type="arabicPeriod"/>
            </a:pPr>
            <a:r>
              <a:rPr lang="ru-RU" dirty="0"/>
              <a:t>Графическое представление наиболее значимых признаков, повлиявших на данную оценку.</a:t>
            </a:r>
          </a:p>
          <a:p>
            <a:pPr marL="514350" indent="-514350">
              <a:buAutoNum type="arabicPeriod"/>
            </a:pPr>
            <a:r>
              <a:rPr lang="ru-RU" dirty="0"/>
              <a:t>Сводку по уже имеющимся данным, в разрезе признаков из п. 2.</a:t>
            </a:r>
          </a:p>
        </p:txBody>
      </p:sp>
    </p:spTree>
    <p:extLst>
      <p:ext uri="{BB962C8B-B14F-4D97-AF65-F5344CB8AC3E}">
        <p14:creationId xmlns:p14="http://schemas.microsoft.com/office/powerpoint/2010/main" val="89014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3D719-FB4F-4FC0-A13A-C5C2C157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Рекомендательная система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FE1E30-D69C-48C7-A0F6-259403D9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72" y="1407252"/>
            <a:ext cx="10152669" cy="527218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DA5EA9C-E2F7-4122-A9A6-D2A86F79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72" y="6089715"/>
            <a:ext cx="10599656" cy="403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Реализация 1 и 2 пунктов</a:t>
            </a:r>
          </a:p>
        </p:txBody>
      </p:sp>
    </p:spTree>
    <p:extLst>
      <p:ext uri="{BB962C8B-B14F-4D97-AF65-F5344CB8AC3E}">
        <p14:creationId xmlns:p14="http://schemas.microsoft.com/office/powerpoint/2010/main" val="324436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25CD8D2-C3ED-4D28-B00E-BAB9E384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3694210"/>
            <a:ext cx="10515600" cy="270549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Реализация 3 пункта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приведенной тетрадке данная идея обернута в класс и можно интерактивно с ней </a:t>
            </a:r>
            <a:r>
              <a:rPr lang="ru-RU" dirty="0" err="1"/>
              <a:t>повзаимодействовать</a:t>
            </a:r>
            <a:r>
              <a:rPr lang="ru-RU" dirty="0"/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37FBCB1-7F3C-4D80-9724-A0DDA1AA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4. Рекомендательная система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01D3A7-BDDA-4571-A09E-08E769EC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8301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94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479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Тема Office</vt:lpstr>
      <vt:lpstr>4. Анализ Контрагентов</vt:lpstr>
      <vt:lpstr>1. Первичный анализ</vt:lpstr>
      <vt:lpstr>2. Дополнительные признаки</vt:lpstr>
      <vt:lpstr>3. Обучение классификатора</vt:lpstr>
      <vt:lpstr>3. Обучение классификатора</vt:lpstr>
      <vt:lpstr>3. Обучение классификатора</vt:lpstr>
      <vt:lpstr>4. Рекомендательная система [основная идея]</vt:lpstr>
      <vt:lpstr>4. Рекомендательная система</vt:lpstr>
      <vt:lpstr>4. Рекомендательная система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Анализ Контрагентов</dc:title>
  <dc:creator>Андрей Толстых</dc:creator>
  <cp:lastModifiedBy>Андрей Толстых</cp:lastModifiedBy>
  <cp:revision>2</cp:revision>
  <dcterms:created xsi:type="dcterms:W3CDTF">2022-03-08T17:34:38Z</dcterms:created>
  <dcterms:modified xsi:type="dcterms:W3CDTF">2022-03-08T18:13:46Z</dcterms:modified>
</cp:coreProperties>
</file>