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2"/>
  </p:normalViewPr>
  <p:slideViewPr>
    <p:cSldViewPr snapToGrid="0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5B44-A1A4-ACB4-E8A6-B2B8A6E0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60CB7-19E8-1639-5DBD-924C53675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51A38-9686-E549-5492-1E955902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C9F14-030B-A374-F0DE-64F2AE15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F5FEE-64D6-28DD-B343-ECA57AAD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0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3B23A-D5F2-E1B3-F4BE-5D1A8C82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3A781-09B7-0E0D-D16A-A7503281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B4ACA-92D0-A806-EEC5-E1DD6018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205F9-2E9D-38C5-BE1A-36CFABA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1DAE9-89D6-B458-477D-EEA78AF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7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FAAA6-F0E2-DDCE-7053-D657C76F8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E08C-99F6-FAD2-F3B4-B3989B40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C6165-5862-FBCF-3E9C-4718D182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D8145-FC0B-0FE4-33C2-3E0A1161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C28E5-8645-3783-5165-C97EDF3B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5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A4C34-C227-E3FB-6C74-134B8EDF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414C5-A177-1C89-5B33-DA2B5A99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01805-4718-DEA6-C58E-4CB34C4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1D31-271F-E7B7-4263-C679A215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AB935-CF93-B2DE-4E20-7809C58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70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785C3-3C75-1ACA-0538-E39AA5E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886DB-9004-6922-F4F4-CC8AABD2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B006A-E1DB-D9B5-DB22-7781CFF3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123A0-98F5-9DA5-68DC-54737237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5E02E-52BD-2E15-503F-AE04CD4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10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D589-6932-CC96-8FDD-4A42E3B3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E3AD3-A2BF-FD74-A6DB-9866CC9AF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E289D-9B39-7EEB-6865-09295D33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ED30E-F8B3-38E9-4FAD-1EFB363C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92231-BDB1-7739-0572-50B4F7F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F98DB-ECD7-FF96-7BAC-1F2126B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2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A4EF9-A703-7D95-14BA-E94FDFD8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4E89B-33E2-446E-C5AF-AAEB3978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8937C-F51F-4284-1BA8-2E37DD18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D7C72-54A8-2C80-94BB-675BC2B89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693BB-FE51-EF9B-533E-F735DD9A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0ABB0-E1E8-F5AB-EF39-7A48035D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38E58F-FF14-A4CD-2402-22218926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3C7825-9E77-242B-1C45-E526F3F6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9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5E27-7BB2-0AD6-6AC5-A31ADC10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E813D-1180-5A2D-4F32-90959682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B8A65-622B-9EC4-1EBA-D8850506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ABB406-1A2D-AE9F-DB5C-CA07C9E9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3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D3EE9-4007-7E00-B196-F5FAE98F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2239F-217C-18B7-0B68-CC2D585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F344F-C1E4-B196-C02B-BCDDE799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4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9DEA-54F9-6362-DCE6-2C2791E7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684B1-3CA6-F64F-D35F-87207B67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63F28-78C7-D203-231C-9CF9C42FB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4C395-924A-8FBF-E881-FCB45619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D16B8-3C1A-1E75-851F-0A00D55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C0E13-B5A5-B384-2CBD-9F2A35CE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4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CCDE-61F6-3C7D-6B57-C5975EFF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69DE3-08D8-B51D-B58C-3C631920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59DAC-82B3-43E2-4C4F-F8BF8225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2B37-6DD5-977A-A5D7-0BE5F524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999E5-F6A4-D445-1544-8879CD8E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2C268-8B55-87CA-B7D8-FF5D1FD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3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EB26D-C452-FC3B-6B3D-1168FED3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CF878-50AB-B0FD-1221-609B7808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66F32-1BE0-A44C-E248-3A7D03552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4BE7-EDE8-664A-8116-06666D88C9D4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48328-B581-9252-4105-A3EE3613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79148-FCAC-41B7-3260-0BCD2CCDB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FAB1-DF3C-584F-88B5-4393250780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7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Dfss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9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Dfss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2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Dfss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：老板当众批评你的方案，如何应对？</a:t>
            </a:r>
            <a:endParaRPr lang="zh-CN" altLang="en-US" b="1" i="0" dirty="0">
              <a:solidFill>
                <a:srgbClr val="0D123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85F130-7636-3E44-A786-7F6D78F4F31D}"/>
              </a:ext>
            </a:extLst>
          </p:cNvPr>
          <p:cNvSpPr txBox="1"/>
          <p:nvPr/>
        </p:nvSpPr>
        <p:spPr>
          <a:xfrm>
            <a:off x="334537" y="926386"/>
            <a:ext cx="1135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D123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本质：权力动态维护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问题归因管理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55496B-B5AD-C858-378F-74B5DFA2AAD3}"/>
              </a:ext>
            </a:extLst>
          </p:cNvPr>
          <p:cNvSpPr txBox="1"/>
          <p:nvPr/>
        </p:nvSpPr>
        <p:spPr>
          <a:xfrm>
            <a:off x="334537" y="1607445"/>
            <a:ext cx="1023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解题思路：保护老板权威→弱化矛盾→推动问题解决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6236A6F-F6E3-C4AA-0ED8-C1FF23E7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96014"/>
              </p:ext>
            </p:extLst>
          </p:nvPr>
        </p:nvGraphicFramePr>
        <p:xfrm>
          <a:off x="411018" y="3503035"/>
          <a:ext cx="1135726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57">
                  <a:extLst>
                    <a:ext uri="{9D8B030D-6E8A-4147-A177-3AD203B41FA5}">
                      <a16:colId xmlns:a16="http://schemas.microsoft.com/office/drawing/2014/main" val="4287295140"/>
                    </a:ext>
                  </a:extLst>
                </a:gridCol>
                <a:gridCol w="3595716">
                  <a:extLst>
                    <a:ext uri="{9D8B030D-6E8A-4147-A177-3AD203B41FA5}">
                      <a16:colId xmlns:a16="http://schemas.microsoft.com/office/drawing/2014/main" val="3813214965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270354824"/>
                    </a:ext>
                  </a:extLst>
                </a:gridCol>
                <a:gridCol w="2551546">
                  <a:extLst>
                    <a:ext uri="{9D8B030D-6E8A-4147-A177-3AD203B41FA5}">
                      <a16:colId xmlns:a16="http://schemas.microsoft.com/office/drawing/2014/main" val="2270370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利弊分析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底层逻辑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5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小白答案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我确实考虑不周，马上修改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✅快速息事宁人 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❌强化服从者标签，可能被持续打压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生存法则：示弱换取安全区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感谢指出方向，可否细化指导需求？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✅将模糊批评转为具体指令 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❌需承担二次返工风险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向上管理：用提问掌控主动权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老油条答案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领导站位更高，我按</a:t>
                      </a:r>
                      <a:r>
                        <a:rPr lang="en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A/B/C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方向优化？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✅赋予老板决策权 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❌过度揣测易踩雷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权力游戏：用选择权满足控制欲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：项目超额完成被老板当众表扬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"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干得漂亮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"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，如何回应？</a:t>
            </a:r>
            <a:endParaRPr lang="zh-CN" altLang="en-US" b="1" i="0" dirty="0">
              <a:solidFill>
                <a:srgbClr val="0D123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85F130-7636-3E44-A786-7F6D78F4F31D}"/>
              </a:ext>
            </a:extLst>
          </p:cNvPr>
          <p:cNvSpPr txBox="1"/>
          <p:nvPr/>
        </p:nvSpPr>
        <p:spPr>
          <a:xfrm>
            <a:off x="334537" y="1661604"/>
            <a:ext cx="1135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D123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解题关键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：价值展示，注意分寸感</a:t>
            </a:r>
            <a:r>
              <a:rPr lang="zh-CN" altLang="en-US" dirty="0">
                <a:solidFill>
                  <a:srgbClr val="0D123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预期管理博弈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55496B-B5AD-C858-378F-74B5DFA2AAD3}"/>
              </a:ext>
            </a:extLst>
          </p:cNvPr>
          <p:cNvSpPr txBox="1"/>
          <p:nvPr/>
        </p:nvSpPr>
        <p:spPr>
          <a:xfrm>
            <a:off x="334537" y="2214710"/>
            <a:ext cx="1023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解题思路：保持谦逊姿态→转移部分功劳→铺垫后续合作空间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6236A6F-F6E3-C4AA-0ED8-C1FF23E7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5209"/>
              </p:ext>
            </p:extLst>
          </p:nvPr>
        </p:nvGraphicFramePr>
        <p:xfrm>
          <a:off x="411018" y="3503035"/>
          <a:ext cx="11357264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57">
                  <a:extLst>
                    <a:ext uri="{9D8B030D-6E8A-4147-A177-3AD203B41FA5}">
                      <a16:colId xmlns:a16="http://schemas.microsoft.com/office/drawing/2014/main" val="4287295140"/>
                    </a:ext>
                  </a:extLst>
                </a:gridCol>
                <a:gridCol w="3595716">
                  <a:extLst>
                    <a:ext uri="{9D8B030D-6E8A-4147-A177-3AD203B41FA5}">
                      <a16:colId xmlns:a16="http://schemas.microsoft.com/office/drawing/2014/main" val="3813214965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270354824"/>
                    </a:ext>
                  </a:extLst>
                </a:gridCol>
                <a:gridCol w="2551546">
                  <a:extLst>
                    <a:ext uri="{9D8B030D-6E8A-4147-A177-3AD203B41FA5}">
                      <a16:colId xmlns:a16="http://schemas.microsoft.com/office/drawing/2014/main" val="2270370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利弊分析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底层逻辑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5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小白答案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面对老板和同事不好意思的笑了笑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一般答案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谢谢领导，我会继续努力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✅基础礼貌回应 </a:t>
                      </a:r>
                      <a:endParaRPr lang="en-US" altLang="zh-CN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❌错失价值展示机会，可能被定位成执行者而非潜力股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安全策略：用最低风险应对赞美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老油条答案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您前期指导的方向太关键了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多亏了您给我指了一条明路，要不然我肯定会踩坑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✅赋予老板决策权 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✅满足老板虚荣心</a:t>
                      </a:r>
                      <a:endParaRPr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❌过度揣测易踩雷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权力供养：把成就转化为领导的政绩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012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1B81F1-D88E-1B69-10A2-B049F725627A}"/>
              </a:ext>
            </a:extLst>
          </p:cNvPr>
          <p:cNvSpPr txBox="1"/>
          <p:nvPr/>
        </p:nvSpPr>
        <p:spPr>
          <a:xfrm>
            <a:off x="334537" y="860686"/>
            <a:ext cx="1135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D123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本质：为老板带来了业绩，老板脸上有光或者带来了实际价值。老板希望通过夸奖来满足自己的虚荣心和激励下属继续努力。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2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8122B-2388-EF34-0BE0-63524CB175DE}"/>
              </a:ext>
            </a:extLst>
          </p:cNvPr>
          <p:cNvSpPr txBox="1"/>
          <p:nvPr/>
        </p:nvSpPr>
        <p:spPr>
          <a:xfrm>
            <a:off x="334537" y="245327"/>
            <a:ext cx="1155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：同事推卸责任导致你背锅，如何破局？</a:t>
            </a:r>
            <a:endParaRPr lang="zh-CN" altLang="en-US" b="1" i="0" dirty="0">
              <a:solidFill>
                <a:srgbClr val="0D123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85F130-7636-3E44-A786-7F6D78F4F31D}"/>
              </a:ext>
            </a:extLst>
          </p:cNvPr>
          <p:cNvSpPr txBox="1"/>
          <p:nvPr/>
        </p:nvSpPr>
        <p:spPr>
          <a:xfrm>
            <a:off x="334537" y="926386"/>
            <a:ext cx="1135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D123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问题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本质：责任归属博弈</a:t>
            </a:r>
            <a:r>
              <a:rPr lang="en-US" altLang="zh-CN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证据链构建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55496B-B5AD-C858-378F-74B5DFA2AAD3}"/>
              </a:ext>
            </a:extLst>
          </p:cNvPr>
          <p:cNvSpPr txBox="1"/>
          <p:nvPr/>
        </p:nvSpPr>
        <p:spPr>
          <a:xfrm>
            <a:off x="334537" y="1607445"/>
            <a:ext cx="1023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D123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解题思路：切割责任→留存证据→重塑职场人设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6236A6F-F6E3-C4AA-0ED8-C1FF23E7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91584"/>
              </p:ext>
            </p:extLst>
          </p:nvPr>
        </p:nvGraphicFramePr>
        <p:xfrm>
          <a:off x="411018" y="3503035"/>
          <a:ext cx="113572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57">
                  <a:extLst>
                    <a:ext uri="{9D8B030D-6E8A-4147-A177-3AD203B41FA5}">
                      <a16:colId xmlns:a16="http://schemas.microsoft.com/office/drawing/2014/main" val="4287295140"/>
                    </a:ext>
                  </a:extLst>
                </a:gridCol>
                <a:gridCol w="3595716">
                  <a:extLst>
                    <a:ext uri="{9D8B030D-6E8A-4147-A177-3AD203B41FA5}">
                      <a16:colId xmlns:a16="http://schemas.microsoft.com/office/drawing/2014/main" val="3813214965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270354824"/>
                    </a:ext>
                  </a:extLst>
                </a:gridCol>
                <a:gridCol w="2551546">
                  <a:extLst>
                    <a:ext uri="{9D8B030D-6E8A-4147-A177-3AD203B41FA5}">
                      <a16:colId xmlns:a16="http://schemas.microsoft.com/office/drawing/2014/main" val="2270370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利弊分析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底层逻辑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5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小白答案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明明是你没交接清楚！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✅情绪宣泄 ❌破坏关系沦为办公室斗争牺牲品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丛林法则：弱者互害模式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系统记录显示上周已同步相关文档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✅用客观证据防御 ❌需长期养成工作留痕习惯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风险管理：用制度化手段自我保护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老油条答案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这事我辅助跟进，建议建立双签流程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✅既撇清主责又展现格局 ❌需付出额外管理成本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权力重构：把危机变为流程优化契机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2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466</Words>
  <Application>Microsoft Macintosh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PingFang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徐金玮</dc:creator>
  <cp:lastModifiedBy>徐金玮</cp:lastModifiedBy>
  <cp:revision>10</cp:revision>
  <dcterms:created xsi:type="dcterms:W3CDTF">2025-03-25T12:30:42Z</dcterms:created>
  <dcterms:modified xsi:type="dcterms:W3CDTF">2025-03-25T12:58:44Z</dcterms:modified>
</cp:coreProperties>
</file>