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  <p:sldMasterId id="2147483751" r:id="rId2"/>
  </p:sldMasterIdLst>
  <p:notesMasterIdLst>
    <p:notesMasterId r:id="rId13"/>
  </p:notesMasterIdLst>
  <p:sldIdLst>
    <p:sldId id="258" r:id="rId3"/>
    <p:sldId id="260" r:id="rId4"/>
    <p:sldId id="266" r:id="rId5"/>
    <p:sldId id="262" r:id="rId6"/>
    <p:sldId id="263" r:id="rId7"/>
    <p:sldId id="264" r:id="rId8"/>
    <p:sldId id="265" r:id="rId9"/>
    <p:sldId id="269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F06F826-21B4-4517-9340-15F2C0887F4C}">
          <p14:sldIdLst>
            <p14:sldId id="258"/>
            <p14:sldId id="260"/>
            <p14:sldId id="266"/>
            <p14:sldId id="262"/>
            <p14:sldId id="263"/>
            <p14:sldId id="264"/>
            <p14:sldId id="265"/>
            <p14:sldId id="269"/>
            <p14:sldId id="268"/>
            <p14:sldId id="267"/>
          </p14:sldIdLst>
        </p14:section>
        <p14:section name="Cadrer" id="{BD7E84BF-22D4-4256-B6A2-03612DA40776}">
          <p14:sldIdLst/>
        </p14:section>
        <p14:section name="Conduire" id="{A4A8AAB5-8FBB-468D-81F0-7F4F061CC3B5}">
          <p14:sldIdLst/>
        </p14:section>
        <p14:section name="Conclure" id="{4BEAF05F-7063-4CDC-AEB8-C4883B42ACD9}">
          <p14:sldIdLst/>
        </p14:section>
        <p14:section name="Annexes" id="{37B6D069-3084-406B-B611-CC7BF304869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d PASQUET, E.d'ALZON" initials="MPE" lastIdx="1" clrIdx="0">
    <p:extLst>
      <p:ext uri="{19B8F6BF-5375-455C-9EA6-DF929625EA0E}">
        <p15:presenceInfo xmlns:p15="http://schemas.microsoft.com/office/powerpoint/2012/main" userId="Maud PASQUET, E.d'ALZ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 autoAdjust="0"/>
    <p:restoredTop sz="90458" autoAdjust="0"/>
  </p:normalViewPr>
  <p:slideViewPr>
    <p:cSldViewPr snapToGrid="0">
      <p:cViewPr varScale="1">
        <p:scale>
          <a:sx n="118" d="100"/>
          <a:sy n="118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749F2-0DFC-4493-8576-831F75D6AC6D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4928-5E77-4B75-B48A-D13C5BD6A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62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D4928-5E77-4B75-B48A-D13C5BD6AA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63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D4928-5E77-4B75-B48A-D13C5BD6AAE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59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5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55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1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61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89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47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98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50BFB-CC18-40B9-8771-4EAA2EBD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432375-7A41-46AE-B37C-AFFE6CEC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4BF941-64B1-47CC-9BA3-636BA6C9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43F0B5-4856-4FFE-B9E4-F37ACED5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3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7AB3F-0CB3-4362-BB19-DE4E6390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77A36D-D197-4EA4-99DD-F3CAB654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87688A-5031-4130-A938-39241F9E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17BA9D-9DC4-4039-8BAF-CF619337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02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78BC5-7384-4300-9916-E444109D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760386-8C8B-47D6-87AA-2FC803C0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35CA84-AD3D-4B35-87DE-3B721F42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127708-355E-48D4-8E4B-E61940FE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0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6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CE186-3120-4820-B5FF-AB895904A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3B4FF3-6795-4FE9-81E3-5F8F4B834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A9F05-1794-4C0E-A2A7-1081EC3D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C5E6AC-511D-4266-A689-CA7D0325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CE6BA-16F9-4B8F-B546-C460C8E9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005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C589-7789-4CD3-BF68-AD1852C5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E6C11A-7A0D-4A99-95F6-072E2B23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CD732-CDCC-4B03-8A04-8E47B1AE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3E225A-359B-46EA-8E70-760AB832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BF20D-5656-4BA6-8568-8CFEBB71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264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1AC79-9BCE-46F9-BC7E-4AE4D373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EE535D-FA7C-40DC-9144-EF06E121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DB228-1C16-42C8-AE7F-82BC3982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FD8823-7B81-45A1-998D-4008EBCE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996BE-A62D-41E2-80E3-85C5362C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730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ECB8B-8158-42F4-8C85-83ADB503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A863F-FAFB-49D9-81F4-E679BCA19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14742-9876-48F2-A287-AA39BE0D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BA0581-B372-49D0-BCD8-76C2DAA4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32C3BD-77A4-4011-9BDF-C8E59EC1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ADE0ED-15D6-4098-8795-1BADD209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900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B2B37-6B7F-44AE-AF41-08EA196A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CF5E6-782A-445C-A710-69614085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EF5BF4-8831-4F7F-A203-286F7AD97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9B9049-A8D8-4DD9-82D8-470A5DA53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C82D87-3E09-4E3C-B7E6-3FAC964D3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F33FA-DF9B-40C4-99F3-41CC1D0B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DF37DA-CD6A-4FF6-94B0-C150F993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5B94A3-826F-4C78-B4A9-1D4C308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34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CED1E-9DEB-4192-8CAD-C000FCBB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8F145-994C-4FF9-884A-61C465BA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16BAB-96CA-4C4E-969E-8988E52A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9F022D-9C77-4CB6-AF61-8DC47353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317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923BEF-E2B3-482C-9057-A4EB2675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153633-5053-4C24-84A0-5C3956A7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F45DE3-3119-4854-BE49-D12D221C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728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4E34D-AE5B-4989-9A15-3031C365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B0620-D0C9-4258-AC94-4A8B00E9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974D34-72E7-4665-8499-962418E5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0162B-17D2-4C01-B7D2-67B459F0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426773-8C3C-45AD-8DC4-6DA59D15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EC53F7-3B70-48F7-89B5-C662EF36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14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045F7-B7B8-46CF-A183-30EFC610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BF9895-F3F2-4D6B-820C-A67437F63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FE4D89-76FF-4AF0-850F-7025ED5D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C7C71F-C6CF-4457-B9F2-DC37AB4D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50B67A-1E07-4959-9A8C-AEA0454A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455AA-7A0F-4D78-8C74-1D59838F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90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BD565-4B28-4E5B-9046-3A52C347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C2055F-144A-41FB-8A76-D80EFAC2D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FCA99-5EDF-43E9-B55F-16BAD6E7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73F54-DFF4-424B-BB4D-DDBA9176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60113-9F89-4CEB-86E1-E43D08A4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28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185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98B081-7F11-459C-822F-90380B2DA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98AE1D-564D-43E1-A861-1BC767060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D69834-6518-41EA-9A36-B892B9F5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E9EC8-CB88-445A-93A4-7A103BDC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A541F9-0938-4E8B-8B6E-F991507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3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8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4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9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19/05/2021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19/05/2021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0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7D93D5-58A4-4C7E-848B-19F569F6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E564D5-CAF6-4D9F-A092-11F5A1BA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95B06-1BDB-4052-8A48-670898E31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A22C-C579-49D1-88B8-EEEB02F9F4EC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C8C87-0944-43B9-99E3-5216D6F09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275B6D-F1BF-4F45-A477-88FE79083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0C5E3-2406-44CF-8165-77218E308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62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68565-BC15-4F0F-93B7-1AF6E78B2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2" y="88488"/>
            <a:ext cx="8547422" cy="1411544"/>
          </a:xfrm>
        </p:spPr>
        <p:txBody>
          <a:bodyPr/>
          <a:lstStyle/>
          <a:p>
            <a:pPr algn="ctr"/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Projet KA1-2 Erasmus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(Mobilité Elèves – Enseignant)</a:t>
            </a:r>
            <a:endParaRPr lang="fr-F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99D019-64B5-418A-BFFF-35EF273D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8DD717C-A281-314B-A6CB-16246444E236}"/>
              </a:ext>
            </a:extLst>
          </p:cNvPr>
          <p:cNvGrpSpPr/>
          <p:nvPr/>
        </p:nvGrpSpPr>
        <p:grpSpPr>
          <a:xfrm>
            <a:off x="9342394" y="5912847"/>
            <a:ext cx="2277601" cy="834888"/>
            <a:chOff x="9660973" y="5890446"/>
            <a:chExt cx="2277601" cy="834888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7FFD11E1-F83B-4A43-9D26-A70A590A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0973" y="5890446"/>
              <a:ext cx="855109" cy="834888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737BDE73-141C-704C-8B98-B998C66D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9660" y="5960210"/>
              <a:ext cx="1308914" cy="727175"/>
            </a:xfrm>
            <a:prstGeom prst="rect">
              <a:avLst/>
            </a:prstGeom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EAA122E-7CF1-E243-8B56-30F8C3507FA8}"/>
              </a:ext>
            </a:extLst>
          </p:cNvPr>
          <p:cNvGrpSpPr/>
          <p:nvPr/>
        </p:nvGrpSpPr>
        <p:grpSpPr>
          <a:xfrm>
            <a:off x="1765430" y="1722707"/>
            <a:ext cx="6469721" cy="4986218"/>
            <a:chOff x="1765430" y="1722707"/>
            <a:chExt cx="6469721" cy="4986218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A494EFF-297A-A14A-A1AD-A85658323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5430" y="1722707"/>
              <a:ext cx="6469721" cy="4986218"/>
            </a:xfrm>
            <a:prstGeom prst="rect">
              <a:avLst/>
            </a:prstGeom>
          </p:spPr>
        </p:pic>
        <p:sp>
          <p:nvSpPr>
            <p:cNvPr id="9" name="Flèche courbée vers la gauche 8">
              <a:extLst>
                <a:ext uri="{FF2B5EF4-FFF2-40B4-BE49-F238E27FC236}">
                  <a16:creationId xmlns:a16="http://schemas.microsoft.com/office/drawing/2014/main" id="{CC826B32-AA8F-0946-945E-71ED0CCF131F}"/>
                </a:ext>
              </a:extLst>
            </p:cNvPr>
            <p:cNvSpPr/>
            <p:nvPr/>
          </p:nvSpPr>
          <p:spPr>
            <a:xfrm rot="1236030">
              <a:off x="3545944" y="5742894"/>
              <a:ext cx="170294" cy="575848"/>
            </a:xfrm>
            <a:prstGeom prst="curvedLeftArrow">
              <a:avLst>
                <a:gd name="adj1" fmla="val 26742"/>
                <a:gd name="adj2" fmla="val 42549"/>
                <a:gd name="adj3" fmla="val 25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0" name="Flèche courbée vers la gauche 19">
              <a:extLst>
                <a:ext uri="{FF2B5EF4-FFF2-40B4-BE49-F238E27FC236}">
                  <a16:creationId xmlns:a16="http://schemas.microsoft.com/office/drawing/2014/main" id="{EB7480C1-12EE-0141-A5D1-3694C155D3B8}"/>
                </a:ext>
              </a:extLst>
            </p:cNvPr>
            <p:cNvSpPr/>
            <p:nvPr/>
          </p:nvSpPr>
          <p:spPr>
            <a:xfrm rot="9510422">
              <a:off x="3045441" y="4908397"/>
              <a:ext cx="335840" cy="1006830"/>
            </a:xfrm>
            <a:prstGeom prst="curvedLeftArrow">
              <a:avLst>
                <a:gd name="adj1" fmla="val 20264"/>
                <a:gd name="adj2" fmla="val 42549"/>
                <a:gd name="adj3" fmla="val 52352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1" name="Flèche courbée vers la gauche 20">
              <a:extLst>
                <a:ext uri="{FF2B5EF4-FFF2-40B4-BE49-F238E27FC236}">
                  <a16:creationId xmlns:a16="http://schemas.microsoft.com/office/drawing/2014/main" id="{89B316EF-9DA1-8240-9A4C-D5C4908C8A32}"/>
                </a:ext>
              </a:extLst>
            </p:cNvPr>
            <p:cNvSpPr/>
            <p:nvPr/>
          </p:nvSpPr>
          <p:spPr>
            <a:xfrm rot="1964014" flipV="1">
              <a:off x="4448160" y="3528617"/>
              <a:ext cx="467324" cy="2598466"/>
            </a:xfrm>
            <a:prstGeom prst="curvedLeftArrow">
              <a:avLst>
                <a:gd name="adj1" fmla="val 22935"/>
                <a:gd name="adj2" fmla="val 42549"/>
                <a:gd name="adj3" fmla="val 25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Flèche courbée vers la gauche 21">
              <a:extLst>
                <a:ext uri="{FF2B5EF4-FFF2-40B4-BE49-F238E27FC236}">
                  <a16:creationId xmlns:a16="http://schemas.microsoft.com/office/drawing/2014/main" id="{2E866B94-546C-C542-BF95-927DE943FC54}"/>
                </a:ext>
              </a:extLst>
            </p:cNvPr>
            <p:cNvSpPr/>
            <p:nvPr/>
          </p:nvSpPr>
          <p:spPr>
            <a:xfrm rot="17779451">
              <a:off x="4295465" y="5009854"/>
              <a:ext cx="255517" cy="1403783"/>
            </a:xfrm>
            <a:prstGeom prst="curvedLeftArrow">
              <a:avLst>
                <a:gd name="adj1" fmla="val 11730"/>
                <a:gd name="adj2" fmla="val 42549"/>
                <a:gd name="adj3" fmla="val 25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43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B2565-45B8-3146-97C9-75AB9E3B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3549"/>
            <a:ext cx="8832425" cy="43966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Ouverture à tous les élèves de 4</a:t>
            </a:r>
            <a:r>
              <a:rPr lang="fr-FR" sz="3600" baseline="30000" dirty="0"/>
              <a:t>e</a:t>
            </a:r>
            <a:endParaRPr lang="fr-FR" sz="3600" dirty="0"/>
          </a:p>
          <a:p>
            <a:pPr>
              <a:lnSpc>
                <a:spcPct val="150000"/>
              </a:lnSpc>
            </a:pPr>
            <a:r>
              <a:rPr lang="fr-FR" sz="3600" dirty="0"/>
              <a:t>Ecrire une lettre de motivation 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Entretien avec un enseignant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Délibération par le conseil de </a:t>
            </a:r>
            <a:r>
              <a:rPr lang="fr-FR" sz="3600" dirty="0" err="1"/>
              <a:t>selection</a:t>
            </a:r>
            <a:endParaRPr lang="fr-FR" sz="3600" dirty="0"/>
          </a:p>
          <a:p>
            <a:pPr>
              <a:lnSpc>
                <a:spcPct val="150000"/>
              </a:lnSpc>
            </a:pPr>
            <a:endParaRPr lang="fr-FR" sz="3600" dirty="0"/>
          </a:p>
          <a:p>
            <a:pPr>
              <a:lnSpc>
                <a:spcPct val="150000"/>
              </a:lnSpc>
            </a:pPr>
            <a:endParaRPr lang="fr-FR" sz="3200" dirty="0"/>
          </a:p>
          <a:p>
            <a:pPr lvl="1"/>
            <a:endParaRPr lang="fr-FR" sz="3200" dirty="0"/>
          </a:p>
          <a:p>
            <a:pPr lvl="1"/>
            <a:endParaRPr lang="fr-FR" sz="3200" dirty="0"/>
          </a:p>
          <a:p>
            <a:pPr lvl="1"/>
            <a:endParaRPr lang="fr-FR" sz="3200" dirty="0"/>
          </a:p>
          <a:p>
            <a:pPr marL="457200" lvl="1" indent="0">
              <a:buNone/>
            </a:pPr>
            <a:endParaRPr lang="fr-FR" sz="3000" dirty="0"/>
          </a:p>
          <a:p>
            <a:pPr lvl="1"/>
            <a:endParaRPr lang="fr-FR" sz="3000" dirty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FDCF0-4144-5647-98A7-E6AB339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CD4DFF7-6ED7-7A4B-8DAF-E91F5C6C3627}"/>
              </a:ext>
            </a:extLst>
          </p:cNvPr>
          <p:cNvGrpSpPr/>
          <p:nvPr/>
        </p:nvGrpSpPr>
        <p:grpSpPr>
          <a:xfrm>
            <a:off x="9342394" y="5912847"/>
            <a:ext cx="2277601" cy="834888"/>
            <a:chOff x="9660973" y="5890446"/>
            <a:chExt cx="2277601" cy="83488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C4D9AB8-9C27-F94C-9CE1-7945F607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0973" y="5890446"/>
              <a:ext cx="855109" cy="83488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44A56164-B677-4F46-9EEF-C6C5C5F31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660" y="5960210"/>
              <a:ext cx="1308914" cy="727175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7D9A2786-12B6-4C42-BE42-C27AD43EE4BA}"/>
              </a:ext>
            </a:extLst>
          </p:cNvPr>
          <p:cNvSpPr txBox="1"/>
          <p:nvPr/>
        </p:nvSpPr>
        <p:spPr>
          <a:xfrm>
            <a:off x="677332" y="1403903"/>
            <a:ext cx="3216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1 - MODALITES</a:t>
            </a:r>
            <a:endParaRPr lang="fr-FR" sz="20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539AED3-2A34-4A49-BD81-0ECD6E4B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520169" cy="619433"/>
          </a:xfrm>
        </p:spPr>
        <p:txBody>
          <a:bodyPr>
            <a:normAutofit fontScale="90000"/>
          </a:bodyPr>
          <a:lstStyle/>
          <a:p>
            <a:r>
              <a:rPr lang="fr-FR" dirty="0"/>
              <a:t>CANDIDATURES: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Critères et modalités de sélection</a:t>
            </a:r>
            <a:br>
              <a:rPr lang="fr-FR" dirty="0"/>
            </a:b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6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EAC56-B72D-5543-84FA-50E084B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24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Projet KA1-2 Erasmus. 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B2565-45B8-3146-97C9-75AB9E3B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638"/>
            <a:ext cx="8832425" cy="41632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Le projet de mobilité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L’organisation (Séjour + Voyage)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Candidatures</a:t>
            </a:r>
          </a:p>
          <a:p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FDCF0-4144-5647-98A7-E6AB339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91F88B9-E386-444C-884E-7691934988C1}"/>
              </a:ext>
            </a:extLst>
          </p:cNvPr>
          <p:cNvGrpSpPr/>
          <p:nvPr/>
        </p:nvGrpSpPr>
        <p:grpSpPr>
          <a:xfrm>
            <a:off x="9342394" y="5912847"/>
            <a:ext cx="2277601" cy="834888"/>
            <a:chOff x="9660973" y="5890446"/>
            <a:chExt cx="2277601" cy="83488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89D6102B-C9A6-7B40-A161-93F6781B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0973" y="5890446"/>
              <a:ext cx="855109" cy="83488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E5AA490-E68F-5240-9F36-2D4049F2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660" y="5960210"/>
              <a:ext cx="1308914" cy="72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84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EAC56-B72D-5543-84FA-50E084B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832426" cy="1411705"/>
          </a:xfrm>
        </p:spPr>
        <p:txBody>
          <a:bodyPr/>
          <a:lstStyle/>
          <a:p>
            <a:r>
              <a:rPr lang="fr-FR" dirty="0"/>
              <a:t>LE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B2565-45B8-3146-97C9-75AB9E3B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638"/>
            <a:ext cx="8832425" cy="41632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Mobilité de 10 élèves de 4ème 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2 groupe de 5 élèves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Dans 2 collèges de l’union européenne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Pour une durée de 3 semaines</a:t>
            </a:r>
          </a:p>
          <a:p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FDCF0-4144-5647-98A7-E6AB339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91F88B9-E386-444C-884E-7691934988C1}"/>
              </a:ext>
            </a:extLst>
          </p:cNvPr>
          <p:cNvGrpSpPr/>
          <p:nvPr/>
        </p:nvGrpSpPr>
        <p:grpSpPr>
          <a:xfrm>
            <a:off x="9342394" y="5912847"/>
            <a:ext cx="2277601" cy="834888"/>
            <a:chOff x="9660973" y="5890446"/>
            <a:chExt cx="2277601" cy="83488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89D6102B-C9A6-7B40-A161-93F6781B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0973" y="5890446"/>
              <a:ext cx="855109" cy="83488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E5AA490-E68F-5240-9F36-2D4049F2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660" y="5960210"/>
              <a:ext cx="1308914" cy="72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84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EAC56-B72D-5543-84FA-50E084B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832426" cy="835743"/>
          </a:xfrm>
        </p:spPr>
        <p:txBody>
          <a:bodyPr/>
          <a:lstStyle/>
          <a:p>
            <a:r>
              <a:rPr lang="fr-FR" dirty="0"/>
              <a:t>ORGANISATION DU SEJOUR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B2565-45B8-3146-97C9-75AB9E3B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3833"/>
            <a:ext cx="8832425" cy="4789966"/>
          </a:xfrm>
        </p:spPr>
        <p:txBody>
          <a:bodyPr>
            <a:normAutofit lnSpcReduction="10000"/>
          </a:bodyPr>
          <a:lstStyle/>
          <a:p>
            <a:r>
              <a:rPr lang="fr-FR" sz="3200" dirty="0"/>
              <a:t>DUREE : 3 semaines (du 25 Avril au 13 mai 2022)</a:t>
            </a:r>
          </a:p>
          <a:p>
            <a:r>
              <a:rPr lang="fr-FR" sz="3200" dirty="0"/>
              <a:t>SEJOUR : </a:t>
            </a:r>
          </a:p>
          <a:p>
            <a:pPr lvl="1"/>
            <a:r>
              <a:rPr lang="fr-FR" sz="2800" dirty="0"/>
              <a:t>2 groupes de 5 élèves dans 2 collèges différents.</a:t>
            </a:r>
          </a:p>
          <a:p>
            <a:pPr lvl="1"/>
            <a:r>
              <a:rPr lang="fr-FR" sz="2800" dirty="0"/>
              <a:t>Immersion dans les classes du collège d’accueil (repartis dans les classes du niveau)</a:t>
            </a:r>
          </a:p>
          <a:p>
            <a:pPr lvl="1"/>
            <a:r>
              <a:rPr lang="fr-FR" sz="2800" dirty="0"/>
              <a:t> Accueil/hébergement dans les familles des élèves du collège d’accueil. </a:t>
            </a:r>
          </a:p>
          <a:p>
            <a:r>
              <a:rPr lang="fr-FR" sz="3200" dirty="0"/>
              <a:t>RECIPROCITE (facultatif)</a:t>
            </a:r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FDCF0-4144-5647-98A7-E6AB339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B1FF0C8-7AD2-6D40-9319-B2ED08E6FC39}"/>
              </a:ext>
            </a:extLst>
          </p:cNvPr>
          <p:cNvGrpSpPr/>
          <p:nvPr/>
        </p:nvGrpSpPr>
        <p:grpSpPr>
          <a:xfrm>
            <a:off x="9342394" y="5912847"/>
            <a:ext cx="2277601" cy="834888"/>
            <a:chOff x="9660973" y="5890446"/>
            <a:chExt cx="2277601" cy="83488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5987A38-5EF4-D44E-A1EA-7A3AF4BE0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0973" y="5890446"/>
              <a:ext cx="855109" cy="83488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76E5FE6-4D2F-DD45-BD35-BEF92E357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660" y="5960210"/>
              <a:ext cx="1308914" cy="72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679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EAC56-B72D-5543-84FA-50E084B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832426" cy="619433"/>
          </a:xfrm>
        </p:spPr>
        <p:txBody>
          <a:bodyPr>
            <a:normAutofit fontScale="90000"/>
          </a:bodyPr>
          <a:lstStyle/>
          <a:p>
            <a:r>
              <a:rPr lang="fr-FR" dirty="0"/>
              <a:t>ORGANISATION DU VOYAGE 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3 ETAPES</a:t>
            </a:r>
            <a:br>
              <a:rPr lang="fr-FR" dirty="0"/>
            </a:b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B2565-45B8-3146-97C9-75AB9E3B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3549"/>
            <a:ext cx="8832425" cy="4396676"/>
          </a:xfrm>
        </p:spPr>
        <p:txBody>
          <a:bodyPr>
            <a:normAutofit/>
          </a:bodyPr>
          <a:lstStyle/>
          <a:p>
            <a:r>
              <a:rPr lang="fr-FR" sz="3600" dirty="0"/>
              <a:t>2 enseignants accompagnent les élèves</a:t>
            </a:r>
          </a:p>
          <a:p>
            <a:pPr lvl="1"/>
            <a:r>
              <a:rPr lang="fr-FR" sz="3200" dirty="0"/>
              <a:t>S’assurent des conditions favorables de l’accueil.</a:t>
            </a:r>
          </a:p>
          <a:p>
            <a:pPr lvl="1"/>
            <a:r>
              <a:rPr lang="fr-FR" sz="3200" dirty="0"/>
              <a:t>Aident à l’installation des élèves dans le collège et auprès des familles d’accueil.</a:t>
            </a:r>
          </a:p>
          <a:p>
            <a:pPr lvl="1"/>
            <a:r>
              <a:rPr lang="fr-FR" sz="3200" dirty="0"/>
              <a:t>Ne restent pas.</a:t>
            </a:r>
          </a:p>
          <a:p>
            <a:pPr marL="457200" lvl="1" indent="0">
              <a:buNone/>
            </a:pPr>
            <a:endParaRPr lang="fr-FR" sz="3000" dirty="0"/>
          </a:p>
          <a:p>
            <a:pPr lvl="1"/>
            <a:endParaRPr lang="fr-FR" sz="3000" dirty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FDCF0-4144-5647-98A7-E6AB339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EC5096-AE5D-CA49-95B4-78B3F77FCC9A}"/>
              </a:ext>
            </a:extLst>
          </p:cNvPr>
          <p:cNvSpPr txBox="1"/>
          <p:nvPr/>
        </p:nvSpPr>
        <p:spPr>
          <a:xfrm>
            <a:off x="677333" y="1403903"/>
            <a:ext cx="2390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1 - L’ALLER</a:t>
            </a:r>
            <a:endParaRPr lang="fr-FR" sz="20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CD4DFF7-6ED7-7A4B-8DAF-E91F5C6C3627}"/>
              </a:ext>
            </a:extLst>
          </p:cNvPr>
          <p:cNvGrpSpPr/>
          <p:nvPr/>
        </p:nvGrpSpPr>
        <p:grpSpPr>
          <a:xfrm>
            <a:off x="9342394" y="5912847"/>
            <a:ext cx="2277601" cy="834888"/>
            <a:chOff x="9660973" y="5890446"/>
            <a:chExt cx="2277601" cy="83488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C4D9AB8-9C27-F94C-9CE1-7945F607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0973" y="5890446"/>
              <a:ext cx="855109" cy="83488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44A56164-B677-4F46-9EEF-C6C5C5F31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660" y="5960210"/>
              <a:ext cx="1308914" cy="72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6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EAC56-B72D-5543-84FA-50E084B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832426" cy="619433"/>
          </a:xfrm>
        </p:spPr>
        <p:txBody>
          <a:bodyPr>
            <a:normAutofit fontScale="90000"/>
          </a:bodyPr>
          <a:lstStyle/>
          <a:p>
            <a:r>
              <a:rPr lang="fr-FR" dirty="0"/>
              <a:t>ORGANISATION DU VOYAGE 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3 ETAPES</a:t>
            </a:r>
            <a:br>
              <a:rPr lang="fr-FR" dirty="0"/>
            </a:b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B2565-45B8-3146-97C9-75AB9E3B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27123"/>
            <a:ext cx="8832425" cy="4396676"/>
          </a:xfrm>
        </p:spPr>
        <p:txBody>
          <a:bodyPr>
            <a:normAutofit/>
          </a:bodyPr>
          <a:lstStyle/>
          <a:p>
            <a:r>
              <a:rPr lang="fr-FR" sz="3600" dirty="0"/>
              <a:t>1 enseignant visite les élèves au milieu du séjour.</a:t>
            </a:r>
          </a:p>
          <a:p>
            <a:pPr lvl="1"/>
            <a:r>
              <a:rPr lang="fr-FR" sz="3200" dirty="0"/>
              <a:t>Vérifie que les élèves sont bien intégrés.</a:t>
            </a:r>
          </a:p>
          <a:p>
            <a:pPr lvl="1"/>
            <a:r>
              <a:rPr lang="fr-FR" sz="3200" dirty="0"/>
              <a:t>S’assure que l’accueil des élèves dans les familles est favorable. </a:t>
            </a:r>
          </a:p>
          <a:p>
            <a:pPr lvl="1"/>
            <a:r>
              <a:rPr lang="fr-FR" sz="3200" dirty="0"/>
              <a:t>Recueille les retours des enseignants.</a:t>
            </a:r>
          </a:p>
          <a:p>
            <a:pPr lvl="1"/>
            <a:r>
              <a:rPr lang="fr-FR" sz="3200" dirty="0"/>
              <a:t>Ne reste pas.</a:t>
            </a:r>
          </a:p>
          <a:p>
            <a:pPr marL="457200" lvl="1" indent="0">
              <a:buNone/>
            </a:pPr>
            <a:endParaRPr lang="fr-FR" sz="3000" dirty="0"/>
          </a:p>
          <a:p>
            <a:pPr lvl="1"/>
            <a:endParaRPr lang="fr-FR" sz="3000" dirty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FDCF0-4144-5647-98A7-E6AB339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EC5096-AE5D-CA49-95B4-78B3F77FCC9A}"/>
              </a:ext>
            </a:extLst>
          </p:cNvPr>
          <p:cNvSpPr txBox="1"/>
          <p:nvPr/>
        </p:nvSpPr>
        <p:spPr>
          <a:xfrm>
            <a:off x="677333" y="1403903"/>
            <a:ext cx="431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2 – MI-PARCOURS</a:t>
            </a:r>
            <a:endParaRPr lang="fr-FR" sz="20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CD4DFF7-6ED7-7A4B-8DAF-E91F5C6C3627}"/>
              </a:ext>
            </a:extLst>
          </p:cNvPr>
          <p:cNvGrpSpPr/>
          <p:nvPr/>
        </p:nvGrpSpPr>
        <p:grpSpPr>
          <a:xfrm>
            <a:off x="9342394" y="5912847"/>
            <a:ext cx="2277601" cy="834888"/>
            <a:chOff x="9660973" y="5890446"/>
            <a:chExt cx="2277601" cy="83488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C4D9AB8-9C27-F94C-9CE1-7945F607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0973" y="5890446"/>
              <a:ext cx="855109" cy="83488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44A56164-B677-4F46-9EEF-C6C5C5F31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660" y="5960210"/>
              <a:ext cx="1308914" cy="72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185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EAC56-B72D-5543-84FA-50E084B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832426" cy="619433"/>
          </a:xfrm>
        </p:spPr>
        <p:txBody>
          <a:bodyPr>
            <a:normAutofit fontScale="90000"/>
          </a:bodyPr>
          <a:lstStyle/>
          <a:p>
            <a:r>
              <a:rPr lang="fr-FR" dirty="0"/>
              <a:t>ORGANISATION DU VOYAGE 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3 ETAPES</a:t>
            </a:r>
            <a:br>
              <a:rPr lang="fr-FR" dirty="0"/>
            </a:b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B2565-45B8-3146-97C9-75AB9E3B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3549"/>
            <a:ext cx="8832425" cy="4396676"/>
          </a:xfrm>
        </p:spPr>
        <p:txBody>
          <a:bodyPr>
            <a:normAutofit/>
          </a:bodyPr>
          <a:lstStyle/>
          <a:p>
            <a:r>
              <a:rPr lang="fr-FR" sz="3600" dirty="0"/>
              <a:t>2 enseignants viennent chercher les élèves</a:t>
            </a:r>
          </a:p>
          <a:p>
            <a:pPr lvl="1"/>
            <a:r>
              <a:rPr lang="fr-FR" sz="3200" dirty="0"/>
              <a:t>Recueillent les retours des enseignants.</a:t>
            </a:r>
          </a:p>
          <a:p>
            <a:pPr lvl="1"/>
            <a:r>
              <a:rPr lang="fr-FR" sz="3200" dirty="0"/>
              <a:t>Recueillent les retours des familles.</a:t>
            </a:r>
          </a:p>
          <a:p>
            <a:pPr lvl="1"/>
            <a:r>
              <a:rPr lang="fr-FR" sz="3200" dirty="0"/>
              <a:t>Facultatif : Finalisent la réciprocité pour la venue des élèves du collège d’accueil à D’Alzon.</a:t>
            </a:r>
          </a:p>
          <a:p>
            <a:pPr lvl="1"/>
            <a:endParaRPr lang="fr-FR" sz="3200" dirty="0"/>
          </a:p>
          <a:p>
            <a:pPr lvl="1"/>
            <a:endParaRPr lang="fr-FR" sz="3200" dirty="0"/>
          </a:p>
          <a:p>
            <a:pPr lvl="1"/>
            <a:endParaRPr lang="fr-FR" sz="3200" dirty="0"/>
          </a:p>
          <a:p>
            <a:pPr marL="457200" lvl="1" indent="0">
              <a:buNone/>
            </a:pPr>
            <a:endParaRPr lang="fr-FR" sz="3000" dirty="0"/>
          </a:p>
          <a:p>
            <a:pPr lvl="1"/>
            <a:endParaRPr lang="fr-FR" sz="3000" dirty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FDCF0-4144-5647-98A7-E6AB339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EC5096-AE5D-CA49-95B4-78B3F77FCC9A}"/>
              </a:ext>
            </a:extLst>
          </p:cNvPr>
          <p:cNvSpPr txBox="1"/>
          <p:nvPr/>
        </p:nvSpPr>
        <p:spPr>
          <a:xfrm>
            <a:off x="677333" y="1403903"/>
            <a:ext cx="391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3 – LE RETOUR</a:t>
            </a:r>
            <a:endParaRPr lang="fr-FR" sz="20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CD4DFF7-6ED7-7A4B-8DAF-E91F5C6C3627}"/>
              </a:ext>
            </a:extLst>
          </p:cNvPr>
          <p:cNvGrpSpPr/>
          <p:nvPr/>
        </p:nvGrpSpPr>
        <p:grpSpPr>
          <a:xfrm>
            <a:off x="9342394" y="5912847"/>
            <a:ext cx="2277601" cy="834888"/>
            <a:chOff x="9660973" y="5890446"/>
            <a:chExt cx="2277601" cy="83488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C4D9AB8-9C27-F94C-9CE1-7945F607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0973" y="5890446"/>
              <a:ext cx="855109" cy="83488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44A56164-B677-4F46-9EEF-C6C5C5F31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660" y="5960210"/>
              <a:ext cx="1308914" cy="72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158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14F8D2-2C65-8844-84E3-64D5D2A0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E5B221D-517C-FF42-8569-8C85AE5C4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73240" y="1602658"/>
            <a:ext cx="6372901" cy="45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E1E62ED-CBEC-3D4A-AEA0-67CF3002502E}"/>
              </a:ext>
            </a:extLst>
          </p:cNvPr>
          <p:cNvSpPr txBox="1">
            <a:spLocks/>
          </p:cNvSpPr>
          <p:nvPr/>
        </p:nvSpPr>
        <p:spPr>
          <a:xfrm>
            <a:off x="697082" y="88488"/>
            <a:ext cx="8547422" cy="1411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400">
                <a:latin typeface="Arial" panose="020B0604020202020204" pitchFamily="34" charset="0"/>
                <a:cs typeface="Arial" panose="020B0604020202020204" pitchFamily="34" charset="0"/>
              </a:rPr>
              <a:t>Projet KA1-2 Erasmus</a:t>
            </a:r>
            <a:br>
              <a:rPr lang="fr-FR" sz="4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>
                <a:latin typeface="Arial" panose="020B0604020202020204" pitchFamily="34" charset="0"/>
                <a:cs typeface="Arial" panose="020B0604020202020204" pitchFamily="34" charset="0"/>
              </a:rPr>
              <a:t>(Mobilité Elèves – Enseignant)</a:t>
            </a:r>
            <a:endParaRPr lang="fr-F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A55B7C2-FF2B-0748-907C-6D49F956C690}"/>
              </a:ext>
            </a:extLst>
          </p:cNvPr>
          <p:cNvGrpSpPr/>
          <p:nvPr/>
        </p:nvGrpSpPr>
        <p:grpSpPr>
          <a:xfrm>
            <a:off x="9342394" y="5912847"/>
            <a:ext cx="2277601" cy="834888"/>
            <a:chOff x="9660973" y="5890446"/>
            <a:chExt cx="2277601" cy="83488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26BD013-BC7B-AB4F-BA86-D86641CA7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0973" y="5890446"/>
              <a:ext cx="855109" cy="83488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CC3C517-C23A-2444-8C00-5CD1CB728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9660" y="5960210"/>
              <a:ext cx="1308914" cy="72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795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EAC56-B72D-5543-84FA-50E084B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520169" cy="619433"/>
          </a:xfrm>
        </p:spPr>
        <p:txBody>
          <a:bodyPr>
            <a:normAutofit fontScale="90000"/>
          </a:bodyPr>
          <a:lstStyle/>
          <a:p>
            <a:r>
              <a:rPr lang="fr-FR" dirty="0"/>
              <a:t>CANDIDATURES: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Critères et modalités de sélection</a:t>
            </a:r>
            <a:br>
              <a:rPr lang="fr-FR" dirty="0"/>
            </a:b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B2565-45B8-3146-97C9-75AB9E3B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3549"/>
            <a:ext cx="8832425" cy="43966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Habilités linguistiques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Compétences</a:t>
            </a:r>
            <a:r>
              <a:rPr lang="fr-FR" sz="3200" dirty="0"/>
              <a:t> </a:t>
            </a:r>
            <a:r>
              <a:rPr lang="fr-FR" sz="3600" dirty="0"/>
              <a:t>relationnelles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Motivation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endParaRPr lang="fr-FR" sz="3200" b="1" dirty="0"/>
          </a:p>
          <a:p>
            <a:pPr lvl="1"/>
            <a:endParaRPr lang="fr-FR" sz="3200" dirty="0"/>
          </a:p>
          <a:p>
            <a:pPr lvl="1"/>
            <a:endParaRPr lang="fr-FR" sz="3200" dirty="0"/>
          </a:p>
          <a:p>
            <a:pPr marL="457200" lvl="1" indent="0">
              <a:buNone/>
            </a:pPr>
            <a:endParaRPr lang="fr-FR" sz="3000" dirty="0"/>
          </a:p>
          <a:p>
            <a:pPr lvl="1"/>
            <a:endParaRPr lang="fr-FR" sz="3000" dirty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FDCF0-4144-5647-98A7-E6AB339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CD4DFF7-6ED7-7A4B-8DAF-E91F5C6C3627}"/>
              </a:ext>
            </a:extLst>
          </p:cNvPr>
          <p:cNvGrpSpPr/>
          <p:nvPr/>
        </p:nvGrpSpPr>
        <p:grpSpPr>
          <a:xfrm>
            <a:off x="9342394" y="5912847"/>
            <a:ext cx="2277601" cy="834888"/>
            <a:chOff x="9660973" y="5890446"/>
            <a:chExt cx="2277601" cy="83488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C4D9AB8-9C27-F94C-9CE1-7945F607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0973" y="5890446"/>
              <a:ext cx="855109" cy="83488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44A56164-B677-4F46-9EEF-C6C5C5F31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9660" y="5960210"/>
              <a:ext cx="1308914" cy="727175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7D9A2786-12B6-4C42-BE42-C27AD43EE4BA}"/>
              </a:ext>
            </a:extLst>
          </p:cNvPr>
          <p:cNvSpPr txBox="1"/>
          <p:nvPr/>
        </p:nvSpPr>
        <p:spPr>
          <a:xfrm>
            <a:off x="677332" y="1403903"/>
            <a:ext cx="3216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1 - CRITERES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82782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cé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</TotalTime>
  <Words>318</Words>
  <Application>Microsoft Macintosh PowerPoint</Application>
  <PresentationFormat>Grand écran</PresentationFormat>
  <Paragraphs>82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3</vt:lpstr>
      <vt:lpstr>Facette</vt:lpstr>
      <vt:lpstr>Conception personnalisée</vt:lpstr>
      <vt:lpstr>Projet KA1-2 Erasmus (Mobilité Elèves – Enseignant)</vt:lpstr>
      <vt:lpstr>Projet KA1-2 Erasmus. : Sommaire</vt:lpstr>
      <vt:lpstr>LE PROJET :</vt:lpstr>
      <vt:lpstr>ORGANISATION DU SEJOUR</vt:lpstr>
      <vt:lpstr>ORGANISATION DU VOYAGE : 3 ETAPES </vt:lpstr>
      <vt:lpstr>ORGANISATION DU VOYAGE : 3 ETAPES </vt:lpstr>
      <vt:lpstr>ORGANISATION DU VOYAGE : 3 ETAPES </vt:lpstr>
      <vt:lpstr>Présentation PowerPoint</vt:lpstr>
      <vt:lpstr>CANDIDATURES: Critères et modalités de sélection </vt:lpstr>
      <vt:lpstr>CANDIDATURES: Critères et modalités de sélection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Fédérer  une communauté éducative autour d’une action solidaire</dc:title>
  <dc:creator>Maud PASQUET, E.d'ALZON</dc:creator>
  <cp:lastModifiedBy>Javier GONZALEZ</cp:lastModifiedBy>
  <cp:revision>90</cp:revision>
  <dcterms:created xsi:type="dcterms:W3CDTF">2021-04-06T09:09:49Z</dcterms:created>
  <dcterms:modified xsi:type="dcterms:W3CDTF">2021-04-29T07:31:49Z</dcterms:modified>
</cp:coreProperties>
</file>