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9"/>
  </p:notesMasterIdLst>
  <p:sldIdLst>
    <p:sldId id="563" r:id="rId3"/>
    <p:sldId id="587" r:id="rId4"/>
    <p:sldId id="588" r:id="rId5"/>
    <p:sldId id="591" r:id="rId6"/>
    <p:sldId id="589" r:id="rId7"/>
    <p:sldId id="54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A22"/>
    <a:srgbClr val="193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avi Ahisha, Ancy" userId="1b7c2530-f55a-427c-877b-14d4ee95c04d" providerId="ADAL" clId="{A8FB3121-BFAC-4C8C-BAA1-C7355B52B60D}"/>
    <pc:docChg chg="modSld">
      <pc:chgData name="Xavi Ahisha, Ancy" userId="1b7c2530-f55a-427c-877b-14d4ee95c04d" providerId="ADAL" clId="{A8FB3121-BFAC-4C8C-BAA1-C7355B52B60D}" dt="2023-06-23T06:27:35.546" v="8" actId="6549"/>
      <pc:docMkLst>
        <pc:docMk/>
      </pc:docMkLst>
      <pc:sldChg chg="modSp mod">
        <pc:chgData name="Xavi Ahisha, Ancy" userId="1b7c2530-f55a-427c-877b-14d4ee95c04d" providerId="ADAL" clId="{A8FB3121-BFAC-4C8C-BAA1-C7355B52B60D}" dt="2023-06-23T06:27:35.546" v="8" actId="6549"/>
        <pc:sldMkLst>
          <pc:docMk/>
          <pc:sldMk cId="2720945336" sldId="589"/>
        </pc:sldMkLst>
        <pc:graphicFrameChg chg="modGraphic">
          <ac:chgData name="Xavi Ahisha, Ancy" userId="1b7c2530-f55a-427c-877b-14d4ee95c04d" providerId="ADAL" clId="{A8FB3121-BFAC-4C8C-BAA1-C7355B52B60D}" dt="2023-06-23T06:27:35.546" v="8" actId="6549"/>
          <ac:graphicFrameMkLst>
            <pc:docMk/>
            <pc:sldMk cId="2720945336" sldId="589"/>
            <ac:graphicFrameMk id="5" creationId="{4EE61ECC-6266-C43F-294C-02D9C415249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D7F1F-CC78-42C9-84F3-9AA790958410}" type="datetimeFigureOut">
              <a:rPr lang="en-US" smtClean="0"/>
              <a:t>6/23/2023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025E5-B229-43BD-B052-B24719429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2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025E5-B229-43BD-B052-B24719429D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1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025E5-B229-43BD-B052-B24719429D4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4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F270-6003-A6C0-14E4-2E0E8FE86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286" y="1041400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D5A39-089A-F262-84DA-6303364FD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286" y="3429000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E4F65-56DB-704C-69E9-54C1CC2D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C4423A5-7F91-AE71-FC9E-8BF8FC58B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5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23347-F9F5-E1EF-CA78-4759E75B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6775" y="1427897"/>
            <a:ext cx="11254154" cy="4751840"/>
          </a:xfrm>
        </p:spPr>
        <p:txBody>
          <a:bodyPr vert="eaVert" lIns="365760" r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6708-EC65-7085-9F47-4DEB9282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0FBF92-AE6F-07C5-BF34-C7B12BC90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52F1D58-C2F4-7CDA-F892-AEE3C914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67E94511-27D9-2E62-B6A8-C613F5AE0D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5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CD4DE-754E-3F6C-5F21-D8E089C25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6AF17-78F6-A8E7-9FB3-BD84E86D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5249" y="365125"/>
            <a:ext cx="789725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065B2-6104-A63D-49DA-AA44D8AE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7128-2643-4D5C-CEE7-263D90B2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0293CC40-B5EE-2F54-DDF9-3B1A00D9D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59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C0302-4E97-A09F-D308-03BA53F5AD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A1024-3517-0C6C-631E-F71F608C3C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908CCE-CEF2-5C0B-3DC3-15431FE5DE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22184"/>
            <a:ext cx="12192000" cy="1325563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    Click to edit Master title style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00058A95-1407-36E0-9BD6-6FB380A25E1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3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6303-50F7-AC5C-56A0-DC4344E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5764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83C59-6215-629A-9C66-33AC835D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B7F43EE-1385-C689-C37B-0BC0B5832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1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E32F-0CB0-39F7-AEC5-B641A1CD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18" y="97821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D6153-0D96-8D76-3552-A344B8D8A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718" y="383095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00D4B-E2FD-89C5-AC64-E7B5163F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A8D0-D2E8-3B09-6B04-82070FDF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33FABBA4-7FE7-B964-8BE4-FF11DB6906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3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3FC6-FF6B-0EFB-EDFF-3EB591D1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02A94-0F85-F94A-09BD-E8573C5AFD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1480" y="1325563"/>
            <a:ext cx="5760720" cy="4663440"/>
          </a:xfrm>
        </p:spPr>
        <p:txBody>
          <a:bodyPr lIns="274320"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EEC40-86F9-C22C-5FED-FD282CAE7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5563"/>
            <a:ext cx="5760720" cy="4663440"/>
          </a:xfrm>
        </p:spPr>
        <p:txBody>
          <a:bodyPr lIns="2743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AFEAE-884A-0192-9E2D-706166D0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E2FB1-8541-88EF-6C3D-FE7FD5F9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EB4B63F4-057E-7480-CDB8-856377E776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2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E9E3-A14B-4C72-D447-3F930D979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595" y="1417004"/>
            <a:ext cx="5760720" cy="4729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0DB48-238A-21B0-7883-D3A20861514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0595" y="2285049"/>
            <a:ext cx="5760720" cy="3840480"/>
          </a:xfrm>
        </p:spPr>
        <p:txBody>
          <a:bodyPr lIns="274320"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34E32-5F21-13FF-9CAB-D81025019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1315" y="1417004"/>
            <a:ext cx="5760720" cy="3885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C4A5E-56F3-C74E-AAFC-4A65DFED1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1315" y="2285049"/>
            <a:ext cx="5760720" cy="3840480"/>
          </a:xfrm>
        </p:spPr>
        <p:txBody>
          <a:bodyPr lIns="2743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2F51F-40E7-CC63-27AB-A0E7945B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EE152-1D28-6EF4-6FFF-047043FA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DF9F3EA-EE4A-6089-0FF6-D76D968D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31DF53AC-D359-A743-3C65-E63A03C262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589F2-4A50-9BAE-5E7A-4411726C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2C849-B449-70F2-7C46-EDD8F480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995DC-76B4-1F68-AF55-B2291838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24CC0C13-F82C-E3B1-ABDE-AC97906476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7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93143-A849-56FB-ED84-58439621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5DA4E-A8A3-3CF6-6B4F-24AF20E2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9E5731-552E-0517-046F-0AF2E904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9466E799-D1BE-095A-4F40-F0D453BC4B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5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91FCF-A803-5CC2-D695-DDE34F741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151" y="1435622"/>
            <a:ext cx="6544237" cy="4529932"/>
          </a:xfrm>
        </p:spPr>
        <p:txBody>
          <a:bodyPr lIns="27432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AC1CC-9A66-061A-CEA0-DA584BF65EA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44364" y="1435622"/>
            <a:ext cx="4266787" cy="4529932"/>
          </a:xfrm>
        </p:spPr>
        <p:txBody>
          <a:bodyPr lIns="9144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F2073-94D8-0690-5D3C-20C8C8C3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2CE7-286C-EC98-CB36-F29BC6F9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F2AD23-8E95-DF3A-EB1B-B2C1FB9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8D12946E-B35F-6A8D-F30E-93780AC4A7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2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76226-C4CE-6A9E-112D-EB5E70CF2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35622"/>
            <a:ext cx="6172200" cy="45299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12329-AF7E-8D24-39ED-8ACD0290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0211D-FC3D-4A1D-DC50-DA89A114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8F1E38-B73A-4678-0EBB-EECCF565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BEEA4ED-CF7F-ABC3-06D7-BE2B85A5632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44364" y="1435622"/>
            <a:ext cx="4266787" cy="4529932"/>
          </a:xfrm>
        </p:spPr>
        <p:txBody>
          <a:bodyPr lIns="9144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72DF5104-9A66-15B1-521D-CE603DCF6C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8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DF76A-2463-309A-1679-066D1E53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371600"/>
          </a:xfrm>
          <a:prstGeom prst="rect">
            <a:avLst/>
          </a:prstGeom>
        </p:spPr>
        <p:txBody>
          <a:bodyPr vert="horz" lIns="64008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713E3-7619-6B0F-CCF0-D8540A505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48514"/>
            <a:ext cx="12192000" cy="4751840"/>
          </a:xfrm>
          <a:prstGeom prst="rect">
            <a:avLst/>
          </a:prstGeom>
        </p:spPr>
        <p:txBody>
          <a:bodyPr vert="horz" lIns="64008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5C73-01DA-A61E-C719-5784924EA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7C499-789F-B8E9-2FD3-6E5FD6D1B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48A71-9AE7-68A7-9409-5CF3E84FC765}"/>
              </a:ext>
            </a:extLst>
          </p:cNvPr>
          <p:cNvSpPr/>
          <p:nvPr userDrawn="1"/>
        </p:nvSpPr>
        <p:spPr>
          <a:xfrm>
            <a:off x="0" y="0"/>
            <a:ext cx="390618" cy="6858000"/>
          </a:xfrm>
          <a:prstGeom prst="rect">
            <a:avLst/>
          </a:prstGeom>
          <a:gradFill>
            <a:gsLst>
              <a:gs pos="31000">
                <a:srgbClr val="19357E"/>
              </a:gs>
              <a:gs pos="100000">
                <a:srgbClr val="F05A2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5B7AAE76-4CCF-85DC-1756-69769B1F7B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3" t="39663" r="6744" b="38586"/>
          <a:stretch/>
        </p:blipFill>
        <p:spPr>
          <a:xfrm>
            <a:off x="634789" y="6252888"/>
            <a:ext cx="1706628" cy="4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F188C-55EF-3594-BD82-7FDA107B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 vert="horz" lIns="45720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FA78B9F-7B8B-1C20-66B0-7B67CAF81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A99A0ED-5444-1F16-96C6-F3DE01AE5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F9310AC-C985-217F-B4D2-AAD9BB3C452C}"/>
              </a:ext>
            </a:extLst>
          </p:cNvPr>
          <p:cNvSpPr txBox="1">
            <a:spLocks/>
          </p:cNvSpPr>
          <p:nvPr userDrawn="1"/>
        </p:nvSpPr>
        <p:spPr>
          <a:xfrm>
            <a:off x="0" y="1371870"/>
            <a:ext cx="12192000" cy="4733508"/>
          </a:xfrm>
          <a:prstGeom prst="rect">
            <a:avLst/>
          </a:prstGeom>
        </p:spPr>
        <p:txBody>
          <a:bodyPr vert="horz" lIns="45720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</a:t>
            </a:r>
            <a:r>
              <a:rPr lang="en-US" sz="2000" dirty="0"/>
              <a:t>Click to edit Master text styles</a:t>
            </a:r>
          </a:p>
          <a:p>
            <a:pPr lvl="1"/>
            <a:r>
              <a:rPr lang="en-US" sz="1800" dirty="0"/>
              <a:t>Second level</a:t>
            </a:r>
          </a:p>
          <a:p>
            <a:pPr lvl="2"/>
            <a:r>
              <a:rPr lang="en-US" sz="1600" dirty="0"/>
              <a:t>Third level</a:t>
            </a:r>
          </a:p>
          <a:p>
            <a:pPr lvl="3"/>
            <a:r>
              <a:rPr lang="en-US" sz="1400" dirty="0"/>
              <a:t>Fourth level</a:t>
            </a:r>
          </a:p>
          <a:p>
            <a:pPr lvl="4"/>
            <a:r>
              <a:rPr lang="en-US" sz="1200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5380C-9EFF-D33C-9253-0507FD21BA20}"/>
              </a:ext>
            </a:extLst>
          </p:cNvPr>
          <p:cNvSpPr/>
          <p:nvPr userDrawn="1"/>
        </p:nvSpPr>
        <p:spPr>
          <a:xfrm>
            <a:off x="0" y="0"/>
            <a:ext cx="390618" cy="6858000"/>
          </a:xfrm>
          <a:prstGeom prst="rect">
            <a:avLst/>
          </a:prstGeom>
          <a:gradFill>
            <a:gsLst>
              <a:gs pos="31000">
                <a:srgbClr val="19357E"/>
              </a:gs>
              <a:gs pos="100000">
                <a:srgbClr val="F05A2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355DEC95-2030-9CE0-8674-40F42E9BED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3" t="39663" r="6744" b="38586"/>
          <a:stretch/>
        </p:blipFill>
        <p:spPr>
          <a:xfrm>
            <a:off x="634789" y="6252888"/>
            <a:ext cx="1706628" cy="4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448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905E67-FA94-7C2A-E001-243BEF53D89B}"/>
              </a:ext>
            </a:extLst>
          </p:cNvPr>
          <p:cNvSpPr/>
          <p:nvPr/>
        </p:nvSpPr>
        <p:spPr>
          <a:xfrm>
            <a:off x="0" y="0"/>
            <a:ext cx="390618" cy="6858000"/>
          </a:xfrm>
          <a:prstGeom prst="rect">
            <a:avLst/>
          </a:prstGeom>
          <a:gradFill>
            <a:gsLst>
              <a:gs pos="31000">
                <a:srgbClr val="19357E"/>
              </a:gs>
              <a:gs pos="100000">
                <a:srgbClr val="F05A2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D18AF7-443D-D69F-0860-9370A7EED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B4D1E8-DA25-D17C-3817-822FD1926BA4}"/>
              </a:ext>
            </a:extLst>
          </p:cNvPr>
          <p:cNvSpPr txBox="1"/>
          <p:nvPr/>
        </p:nvSpPr>
        <p:spPr>
          <a:xfrm>
            <a:off x="390618" y="2564754"/>
            <a:ext cx="66291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19357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California Institute of Regenerative Medicine (CIRM)</a:t>
            </a:r>
          </a:p>
          <a:p>
            <a:endParaRPr lang="en-US" sz="3600" b="1" dirty="0">
              <a:solidFill>
                <a:srgbClr val="19357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IN" sz="2400" dirty="0"/>
              <a:t>Grant Management System (GMS) – QA Consulting Engagement Approach</a:t>
            </a:r>
          </a:p>
          <a:p>
            <a:endParaRPr lang="en-US" sz="3600" b="1" dirty="0">
              <a:solidFill>
                <a:srgbClr val="19357E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7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52A5-CDCC-F017-B6BE-D39836D8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Documentation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C4505-390D-2145-1B87-A722A71E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Privileged and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AC808-9AAB-0D71-E4ED-3F33EC20C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FAD8B-2B66-3EBC-67CA-6A0245E0A146}"/>
              </a:ext>
            </a:extLst>
          </p:cNvPr>
          <p:cNvSpPr txBox="1"/>
          <p:nvPr/>
        </p:nvSpPr>
        <p:spPr>
          <a:xfrm>
            <a:off x="1236134" y="1574800"/>
            <a:ext cx="108311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Application Creation and 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Review module initiation and review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Award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Award Closeout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Progress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Ad hoc reporting and Dashboards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072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9268C-D21C-66C5-8F83-C9B41D30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Privileged and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C7A63-07D5-61A5-716E-77ED70B0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74CF44-AFD1-FF9E-D309-DEAD8F64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Recommendation Approach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3A66D-A9D9-EF5A-79CF-FB94FC9266AC}"/>
              </a:ext>
            </a:extLst>
          </p:cNvPr>
          <p:cNvSpPr txBox="1"/>
          <p:nvPr/>
        </p:nvSpPr>
        <p:spPr>
          <a:xfrm>
            <a:off x="822035" y="1295222"/>
            <a:ext cx="1073265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Approach and plan – To arrive at recommendation – Finalize by 23</a:t>
            </a:r>
            <a:r>
              <a:rPr lang="en-IN" sz="3200" baseline="30000" dirty="0"/>
              <a:t>rd</a:t>
            </a:r>
            <a:r>
              <a:rPr lang="en-IN" sz="3200" dirty="0"/>
              <a:t> of June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Tool recommendation – Finalize the end of 29</a:t>
            </a:r>
            <a:r>
              <a:rPr lang="en-IN" sz="3200" baseline="30000" dirty="0"/>
              <a:t>th</a:t>
            </a:r>
            <a:r>
              <a:rPr lang="en-IN" sz="3200" dirty="0"/>
              <a:t> of June.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Comprehensive Test case preparation for each of the workflows identified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Test report templates and metric identification.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Bugs Identification strategy and logging.</a:t>
            </a:r>
          </a:p>
        </p:txBody>
      </p:sp>
    </p:spTree>
    <p:extLst>
      <p:ext uri="{BB962C8B-B14F-4D97-AF65-F5344CB8AC3E}">
        <p14:creationId xmlns:p14="http://schemas.microsoft.com/office/powerpoint/2010/main" val="136567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9268C-D21C-66C5-8F83-C9B41D30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Privileged and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C7A63-07D5-61A5-716E-77ED70B0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74CF44-AFD1-FF9E-D309-DEAD8F64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Next Steps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3A66D-A9D9-EF5A-79CF-FB94FC9266AC}"/>
              </a:ext>
            </a:extLst>
          </p:cNvPr>
          <p:cNvSpPr txBox="1"/>
          <p:nvPr/>
        </p:nvSpPr>
        <p:spPr>
          <a:xfrm>
            <a:off x="877455" y="1212092"/>
            <a:ext cx="10490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Tool Standardization – Currently tending towards Cypress &amp; custom Excelencia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Share a plan by Friday, 23</a:t>
            </a:r>
            <a:r>
              <a:rPr lang="en-IN" sz="3200" baseline="30000" dirty="0"/>
              <a:t>rd</a:t>
            </a:r>
            <a:r>
              <a:rPr lang="en-IN" sz="3200" dirty="0"/>
              <a:t> of June on the automation suite development plan. This will require at least a few coordinated sessions between CIRM and Excelencia.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Test management approach finalization by Monday, 26</a:t>
            </a:r>
            <a:r>
              <a:rPr lang="en-IN" sz="3200" baseline="30000" dirty="0"/>
              <a:t>th</a:t>
            </a:r>
            <a:r>
              <a:rPr lang="en-IN" sz="3200" dirty="0"/>
              <a:t> of June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Finalization of automation script development approach – Tuesday, 27</a:t>
            </a:r>
            <a:r>
              <a:rPr lang="en-IN" sz="3200" baseline="30000" dirty="0"/>
              <a:t>th</a:t>
            </a:r>
            <a:r>
              <a:rPr lang="en-IN" sz="3200" dirty="0"/>
              <a:t> of June</a:t>
            </a:r>
          </a:p>
        </p:txBody>
      </p:sp>
    </p:spTree>
    <p:extLst>
      <p:ext uri="{BB962C8B-B14F-4D97-AF65-F5344CB8AC3E}">
        <p14:creationId xmlns:p14="http://schemas.microsoft.com/office/powerpoint/2010/main" val="151067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1C0C-2FFB-D606-D9CB-59CD1CE3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Tentative Plan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972AE-EDEF-63B0-FEAF-720B65C0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Privileged and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674B3-90FC-D103-12AB-B22BB39FC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4EE61ECC-6266-C43F-294C-02D9C41524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782110"/>
              </p:ext>
            </p:extLst>
          </p:nvPr>
        </p:nvGraphicFramePr>
        <p:xfrm>
          <a:off x="672059" y="875915"/>
          <a:ext cx="10882632" cy="3829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658">
                  <a:extLst>
                    <a:ext uri="{9D8B030D-6E8A-4147-A177-3AD203B41FA5}">
                      <a16:colId xmlns:a16="http://schemas.microsoft.com/office/drawing/2014/main" val="3357116538"/>
                    </a:ext>
                  </a:extLst>
                </a:gridCol>
                <a:gridCol w="2720658">
                  <a:extLst>
                    <a:ext uri="{9D8B030D-6E8A-4147-A177-3AD203B41FA5}">
                      <a16:colId xmlns:a16="http://schemas.microsoft.com/office/drawing/2014/main" val="525906392"/>
                    </a:ext>
                  </a:extLst>
                </a:gridCol>
                <a:gridCol w="2720658">
                  <a:extLst>
                    <a:ext uri="{9D8B030D-6E8A-4147-A177-3AD203B41FA5}">
                      <a16:colId xmlns:a16="http://schemas.microsoft.com/office/drawing/2014/main" val="4171736417"/>
                    </a:ext>
                  </a:extLst>
                </a:gridCol>
                <a:gridCol w="2720658">
                  <a:extLst>
                    <a:ext uri="{9D8B030D-6E8A-4147-A177-3AD203B41FA5}">
                      <a16:colId xmlns:a16="http://schemas.microsoft.com/office/drawing/2014/main" val="1530237075"/>
                    </a:ext>
                  </a:extLst>
                </a:gridCol>
              </a:tblGrid>
              <a:tr h="461545">
                <a:tc>
                  <a:txBody>
                    <a:bodyPr/>
                    <a:lstStyle/>
                    <a:p>
                      <a:r>
                        <a:rPr lang="en-IN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Distinct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05971"/>
                  </a:ext>
                </a:extLst>
              </a:tr>
              <a:tr h="637114">
                <a:tc>
                  <a:txBody>
                    <a:bodyPr/>
                    <a:lstStyle/>
                    <a:p>
                      <a:r>
                        <a:rPr lang="en-IN" dirty="0"/>
                        <a:t>Application Creation and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EDUC 1, 1.10,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R1,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Cypress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680764"/>
                  </a:ext>
                </a:extLst>
              </a:tr>
              <a:tr h="58478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TRAN 1, 2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R1, R2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Cypress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597914"/>
                  </a:ext>
                </a:extLst>
              </a:tr>
              <a:tr h="80770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CLIN 1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R3, 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Selenium- Excelencia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26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DISC 0,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R3, 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Selenium- Excelencia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605031"/>
                  </a:ext>
                </a:extLst>
              </a:tr>
              <a:tr h="63915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INFR 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R3, 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Selenium- Excelencia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4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94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791B4-3915-DA44-9FF1-18B5E31B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B599D-FBF5-6CCB-CD31-91A4CF930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AE3D9-F851-F53D-ED00-F94EB4A6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3437"/>
            <a:ext cx="12192000" cy="1325563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44E6F-F5A2-6366-99FE-F3FFBF9B1615}"/>
              </a:ext>
            </a:extLst>
          </p:cNvPr>
          <p:cNvSpPr/>
          <p:nvPr/>
        </p:nvSpPr>
        <p:spPr>
          <a:xfrm>
            <a:off x="687432" y="3357978"/>
            <a:ext cx="1154097" cy="71022"/>
          </a:xfrm>
          <a:prstGeom prst="rect">
            <a:avLst/>
          </a:prstGeom>
          <a:solidFill>
            <a:srgbClr val="F0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3d People Man Person Dialog Bubble Stock Illustration 173758514 |  Shutterstock">
            <a:extLst>
              <a:ext uri="{FF2B5EF4-FFF2-40B4-BE49-F238E27FC236}">
                <a16:creationId xmlns:a16="http://schemas.microsoft.com/office/drawing/2014/main" id="{0497574F-760E-4C26-3CB0-4D1BF9C99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0" t="9494" r="50000" b="14624"/>
          <a:stretch/>
        </p:blipFill>
        <p:spPr bwMode="auto">
          <a:xfrm>
            <a:off x="8388912" y="180577"/>
            <a:ext cx="1729047" cy="471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27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21553</TotalTime>
  <Words>236</Words>
  <Application>Microsoft Office PowerPoint</Application>
  <PresentationFormat>Widescreen</PresentationFormat>
  <Paragraphs>55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Office Theme</vt:lpstr>
      <vt:lpstr>Custom Design</vt:lpstr>
      <vt:lpstr>PowerPoint Presentation</vt:lpstr>
      <vt:lpstr>Documentation</vt:lpstr>
      <vt:lpstr>Recommendation Approach</vt:lpstr>
      <vt:lpstr>Next Steps</vt:lpstr>
      <vt:lpstr>Tentative Plan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Velmurugan Sivasubramanian</dc:creator>
  <cp:lastModifiedBy>Xavi Ahisha, Ancy</cp:lastModifiedBy>
  <cp:revision>74</cp:revision>
  <dcterms:created xsi:type="dcterms:W3CDTF">2022-07-25T05:51:25Z</dcterms:created>
  <dcterms:modified xsi:type="dcterms:W3CDTF">2023-06-23T06:27:42Z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bb892f-314c-414e-9616-04a62a8d51c6_Enabled">
    <vt:lpwstr>true</vt:lpwstr>
  </property>
  <property fmtid="{D5CDD505-2E9C-101B-9397-08002B2CF9AE}" pid="3" name="MSIP_Label_23bb892f-314c-414e-9616-04a62a8d51c6_SetDate">
    <vt:lpwstr>2022-12-02T05:58:49Z</vt:lpwstr>
  </property>
  <property fmtid="{D5CDD505-2E9C-101B-9397-08002B2CF9AE}" pid="4" name="MSIP_Label_23bb892f-314c-414e-9616-04a62a8d51c6_Method">
    <vt:lpwstr>Standard</vt:lpwstr>
  </property>
  <property fmtid="{D5CDD505-2E9C-101B-9397-08002B2CF9AE}" pid="5" name="MSIP_Label_23bb892f-314c-414e-9616-04a62a8d51c6_Name">
    <vt:lpwstr>defa4170-0d19-0005-0004-bc88714345d2</vt:lpwstr>
  </property>
  <property fmtid="{D5CDD505-2E9C-101B-9397-08002B2CF9AE}" pid="6" name="MSIP_Label_23bb892f-314c-414e-9616-04a62a8d51c6_SiteId">
    <vt:lpwstr>82865691-8932-4788-bbb9-e67f905bfafd</vt:lpwstr>
  </property>
  <property fmtid="{D5CDD505-2E9C-101B-9397-08002B2CF9AE}" pid="7" name="MSIP_Label_23bb892f-314c-414e-9616-04a62a8d51c6_ActionId">
    <vt:lpwstr>06f21f08-6c18-4a6e-a2ec-2a5164ec05eb</vt:lpwstr>
  </property>
  <property fmtid="{D5CDD505-2E9C-101B-9397-08002B2CF9AE}" pid="8" name="MSIP_Label_23bb892f-314c-414e-9616-04a62a8d51c6_ContentBits">
    <vt:lpwstr>0</vt:lpwstr>
  </property>
</Properties>
</file>