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10102" r:id="rId6"/>
    <p:sldId id="289" r:id="rId7"/>
    <p:sldId id="10100" r:id="rId8"/>
    <p:sldId id="10103" r:id="rId9"/>
    <p:sldId id="10105" r:id="rId10"/>
    <p:sldId id="10106" r:id="rId11"/>
    <p:sldId id="10107" r:id="rId12"/>
    <p:sldId id="10108" r:id="rId13"/>
    <p:sldId id="10109" r:id="rId14"/>
    <p:sldId id="10110" r:id="rId15"/>
    <p:sldId id="10111" r:id="rId16"/>
    <p:sldId id="10112" r:id="rId17"/>
    <p:sldId id="282" r:id="rId18"/>
    <p:sldId id="10101" r:id="rId19"/>
    <p:sldId id="10096" r:id="rId20"/>
    <p:sldId id="10098" r:id="rId21"/>
    <p:sldId id="100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10102"/>
            <p14:sldId id="289"/>
            <p14:sldId id="10100"/>
            <p14:sldId id="10103"/>
            <p14:sldId id="10105"/>
            <p14:sldId id="10106"/>
            <p14:sldId id="10107"/>
            <p14:sldId id="10108"/>
            <p14:sldId id="10109"/>
            <p14:sldId id="10110"/>
            <p14:sldId id="10111"/>
            <p14:sldId id="10112"/>
            <p14:sldId id="282"/>
            <p14:sldId id="10101"/>
            <p14:sldId id="10096"/>
            <p14:sldId id="10098"/>
            <p14:sldId id="100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C000"/>
    <a:srgbClr val="70AD47"/>
    <a:srgbClr val="4472C4"/>
    <a:srgbClr val="A5A5A5"/>
    <a:srgbClr val="D6E1F1"/>
    <a:srgbClr val="FF9B45"/>
    <a:srgbClr val="F15B26"/>
    <a:srgbClr val="D247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FD6ED-F478-4321-AC6F-8C6CC6F6BD47}" v="20" dt="2023-09-13T07:06:37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 Ahisha, Ancy" userId="6030012f-8086-4d60-9de6-7d61cb74dfb3" providerId="ADAL" clId="{C20FD6ED-F478-4321-AC6F-8C6CC6F6BD47}"/>
    <pc:docChg chg="undo custSel modSld">
      <pc:chgData name="Xavi Ahisha, Ancy" userId="6030012f-8086-4d60-9de6-7d61cb74dfb3" providerId="ADAL" clId="{C20FD6ED-F478-4321-AC6F-8C6CC6F6BD47}" dt="2023-09-13T07:06:16.020" v="1117" actId="20577"/>
      <pc:docMkLst>
        <pc:docMk/>
      </pc:docMkLst>
      <pc:sldChg chg="modSp mod">
        <pc:chgData name="Xavi Ahisha, Ancy" userId="6030012f-8086-4d60-9de6-7d61cb74dfb3" providerId="ADAL" clId="{C20FD6ED-F478-4321-AC6F-8C6CC6F6BD47}" dt="2023-09-13T05:44:42.883" v="894"/>
        <pc:sldMkLst>
          <pc:docMk/>
          <pc:sldMk cId="967504187" sldId="289"/>
        </pc:sldMkLst>
        <pc:graphicFrameChg chg="mod modGraphic">
          <ac:chgData name="Xavi Ahisha, Ancy" userId="6030012f-8086-4d60-9de6-7d61cb74dfb3" providerId="ADAL" clId="{C20FD6ED-F478-4321-AC6F-8C6CC6F6BD47}" dt="2023-09-13T05:44:42.883" v="894"/>
          <ac:graphicFrameMkLst>
            <pc:docMk/>
            <pc:sldMk cId="967504187" sldId="289"/>
            <ac:graphicFrameMk id="7" creationId="{BE48D698-8A31-F57B-BB28-C3E929F00C35}"/>
          </ac:graphicFrameMkLst>
        </pc:graphicFrameChg>
      </pc:sldChg>
      <pc:sldChg chg="modSp mod">
        <pc:chgData name="Xavi Ahisha, Ancy" userId="6030012f-8086-4d60-9de6-7d61cb74dfb3" providerId="ADAL" clId="{C20FD6ED-F478-4321-AC6F-8C6CC6F6BD47}" dt="2023-09-13T07:05:03.293" v="910" actId="20577"/>
        <pc:sldMkLst>
          <pc:docMk/>
          <pc:sldMk cId="1198926098" sldId="10100"/>
        </pc:sldMkLst>
        <pc:spChg chg="mod">
          <ac:chgData name="Xavi Ahisha, Ancy" userId="6030012f-8086-4d60-9de6-7d61cb74dfb3" providerId="ADAL" clId="{C20FD6ED-F478-4321-AC6F-8C6CC6F6BD47}" dt="2023-09-13T07:05:03.293" v="910" actId="20577"/>
          <ac:spMkLst>
            <pc:docMk/>
            <pc:sldMk cId="1198926098" sldId="10100"/>
            <ac:spMk id="4" creationId="{97906680-FFF4-8DFF-F712-992838DBD237}"/>
          </ac:spMkLst>
        </pc:spChg>
      </pc:sldChg>
      <pc:sldChg chg="modSp mod">
        <pc:chgData name="Xavi Ahisha, Ancy" userId="6030012f-8086-4d60-9de6-7d61cb74dfb3" providerId="ADAL" clId="{C20FD6ED-F478-4321-AC6F-8C6CC6F6BD47}" dt="2023-09-13T07:06:16.020" v="1117" actId="20577"/>
        <pc:sldMkLst>
          <pc:docMk/>
          <pc:sldMk cId="108987720" sldId="10103"/>
        </pc:sldMkLst>
        <pc:spChg chg="mod">
          <ac:chgData name="Xavi Ahisha, Ancy" userId="6030012f-8086-4d60-9de6-7d61cb74dfb3" providerId="ADAL" clId="{C20FD6ED-F478-4321-AC6F-8C6CC6F6BD47}" dt="2023-09-13T07:06:16.020" v="1117" actId="20577"/>
          <ac:spMkLst>
            <pc:docMk/>
            <pc:sldMk cId="108987720" sldId="10103"/>
            <ac:spMk id="3" creationId="{ED7AE13A-E6BD-C1C4-6CF2-8223186FCF4C}"/>
          </ac:spMkLst>
        </pc:spChg>
      </pc:sldChg>
      <pc:sldChg chg="modSp mod">
        <pc:chgData name="Xavi Ahisha, Ancy" userId="6030012f-8086-4d60-9de6-7d61cb74dfb3" providerId="ADAL" clId="{C20FD6ED-F478-4321-AC6F-8C6CC6F6BD47}" dt="2023-09-07T10:08:12.822" v="647" actId="20577"/>
        <pc:sldMkLst>
          <pc:docMk/>
          <pc:sldMk cId="2960974483" sldId="10105"/>
        </pc:sldMkLst>
        <pc:spChg chg="mod">
          <ac:chgData name="Xavi Ahisha, Ancy" userId="6030012f-8086-4d60-9de6-7d61cb74dfb3" providerId="ADAL" clId="{C20FD6ED-F478-4321-AC6F-8C6CC6F6BD47}" dt="2023-09-07T10:08:12.822" v="647" actId="20577"/>
          <ac:spMkLst>
            <pc:docMk/>
            <pc:sldMk cId="2960974483" sldId="10105"/>
            <ac:spMk id="3" creationId="{ED7AE13A-E6BD-C1C4-6CF2-8223186FCF4C}"/>
          </ac:spMkLst>
        </pc:spChg>
      </pc:sldChg>
      <pc:sldChg chg="modSp mod">
        <pc:chgData name="Xavi Ahisha, Ancy" userId="6030012f-8086-4d60-9de6-7d61cb74dfb3" providerId="ADAL" clId="{C20FD6ED-F478-4321-AC6F-8C6CC6F6BD47}" dt="2023-09-11T07:28:02.322" v="890" actId="20577"/>
        <pc:sldMkLst>
          <pc:docMk/>
          <pc:sldMk cId="3054036552" sldId="10106"/>
        </pc:sldMkLst>
        <pc:spChg chg="mod">
          <ac:chgData name="Xavi Ahisha, Ancy" userId="6030012f-8086-4d60-9de6-7d61cb74dfb3" providerId="ADAL" clId="{C20FD6ED-F478-4321-AC6F-8C6CC6F6BD47}" dt="2023-09-11T07:28:02.322" v="890" actId="20577"/>
          <ac:spMkLst>
            <pc:docMk/>
            <pc:sldMk cId="3054036552" sldId="10106"/>
            <ac:spMk id="3" creationId="{ED7AE13A-E6BD-C1C4-6CF2-8223186FCF4C}"/>
          </ac:spMkLst>
        </pc:spChg>
      </pc:sldChg>
      <pc:sldChg chg="addSp delSp modSp mod">
        <pc:chgData name="Xavi Ahisha, Ancy" userId="6030012f-8086-4d60-9de6-7d61cb74dfb3" providerId="ADAL" clId="{C20FD6ED-F478-4321-AC6F-8C6CC6F6BD47}" dt="2023-09-07T10:13:30.058" v="788" actId="478"/>
        <pc:sldMkLst>
          <pc:docMk/>
          <pc:sldMk cId="2795194996" sldId="10108"/>
        </pc:sldMkLst>
        <pc:graphicFrameChg chg="add del mod">
          <ac:chgData name="Xavi Ahisha, Ancy" userId="6030012f-8086-4d60-9de6-7d61cb74dfb3" providerId="ADAL" clId="{C20FD6ED-F478-4321-AC6F-8C6CC6F6BD47}" dt="2023-09-07T10:13:30.058" v="788" actId="478"/>
          <ac:graphicFrameMkLst>
            <pc:docMk/>
            <pc:sldMk cId="2795194996" sldId="10108"/>
            <ac:graphicFrameMk id="6" creationId="{FE24DDA7-2B44-5F7C-F95C-E2F3911961D8}"/>
          </ac:graphicFrameMkLst>
        </pc:graphicFrameChg>
      </pc:sldChg>
      <pc:sldChg chg="addSp modSp mod">
        <pc:chgData name="Xavi Ahisha, Ancy" userId="6030012f-8086-4d60-9de6-7d61cb74dfb3" providerId="ADAL" clId="{C20FD6ED-F478-4321-AC6F-8C6CC6F6BD47}" dt="2023-09-07T10:04:36.166" v="377" actId="14100"/>
        <pc:sldMkLst>
          <pc:docMk/>
          <pc:sldMk cId="1912680543" sldId="10111"/>
        </pc:sldMkLst>
        <pc:picChg chg="add mod">
          <ac:chgData name="Xavi Ahisha, Ancy" userId="6030012f-8086-4d60-9de6-7d61cb74dfb3" providerId="ADAL" clId="{C20FD6ED-F478-4321-AC6F-8C6CC6F6BD47}" dt="2023-09-07T10:04:36.166" v="377" actId="14100"/>
          <ac:picMkLst>
            <pc:docMk/>
            <pc:sldMk cId="1912680543" sldId="10111"/>
            <ac:picMk id="7" creationId="{B22A18F7-4E44-3A1C-5E1F-B7FFC71527BE}"/>
          </ac:picMkLst>
        </pc:picChg>
      </pc:sldChg>
      <pc:sldChg chg="modSp mod">
        <pc:chgData name="Xavi Ahisha, Ancy" userId="6030012f-8086-4d60-9de6-7d61cb74dfb3" providerId="ADAL" clId="{C20FD6ED-F478-4321-AC6F-8C6CC6F6BD47}" dt="2023-09-07T10:06:51.917" v="612" actId="20577"/>
        <pc:sldMkLst>
          <pc:docMk/>
          <pc:sldMk cId="1991782870" sldId="10112"/>
        </pc:sldMkLst>
        <pc:spChg chg="mod">
          <ac:chgData name="Xavi Ahisha, Ancy" userId="6030012f-8086-4d60-9de6-7d61cb74dfb3" providerId="ADAL" clId="{C20FD6ED-F478-4321-AC6F-8C6CC6F6BD47}" dt="2023-09-07T10:06:51.917" v="612" actId="20577"/>
          <ac:spMkLst>
            <pc:docMk/>
            <pc:sldMk cId="1991782870" sldId="10112"/>
            <ac:spMk id="3" creationId="{8DDE1A04-0243-B253-45EE-A6536D3B5FD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5FBC6-CD5F-4F6A-9940-152EAB17694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A23C3C-E7E9-48C0-A3FC-D85F548FD5A2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Knowledge Check</a:t>
          </a:r>
        </a:p>
      </dgm:t>
    </dgm:pt>
    <dgm:pt modelId="{5C8D6EC0-610A-4816-B720-862AEF38EFD3}" type="parTrans" cxnId="{FF58007D-3ED0-4462-97E6-7C61C13E513E}">
      <dgm:prSet/>
      <dgm:spPr/>
      <dgm:t>
        <a:bodyPr/>
        <a:lstStyle/>
        <a:p>
          <a:endParaRPr lang="en-US"/>
        </a:p>
      </dgm:t>
    </dgm:pt>
    <dgm:pt modelId="{14E8E370-487B-4079-8A0C-0A9AF375A3F1}" type="sibTrans" cxnId="{FF58007D-3ED0-4462-97E6-7C61C13E513E}">
      <dgm:prSet/>
      <dgm:spPr/>
      <dgm:t>
        <a:bodyPr/>
        <a:lstStyle/>
        <a:p>
          <a:endParaRPr lang="en-US"/>
        </a:p>
      </dgm:t>
    </dgm:pt>
    <dgm:pt modelId="{AD484FE3-67D6-43B1-908F-0277A3FC4B6D}">
      <dgm:prSet/>
      <dgm:spPr/>
      <dgm:t>
        <a:bodyPr/>
        <a:lstStyle/>
        <a:p>
          <a:r>
            <a:rPr lang="en-US" dirty="0"/>
            <a:t>Online form with situational PMP-type </a:t>
          </a:r>
          <a:r>
            <a:rPr lang="en-US" b="1" dirty="0"/>
            <a:t>Multiple Choice Questions </a:t>
          </a:r>
          <a:r>
            <a:rPr lang="en-US" dirty="0"/>
            <a:t>(MCQs)</a:t>
          </a:r>
        </a:p>
      </dgm:t>
    </dgm:pt>
    <dgm:pt modelId="{6A78D2BA-4E83-4676-A311-9D5336C8DB17}" type="parTrans" cxnId="{9CFFBB73-3775-4F02-A4B8-3916ABE92797}">
      <dgm:prSet/>
      <dgm:spPr/>
      <dgm:t>
        <a:bodyPr/>
        <a:lstStyle/>
        <a:p>
          <a:endParaRPr lang="en-US"/>
        </a:p>
      </dgm:t>
    </dgm:pt>
    <dgm:pt modelId="{94575BCB-375E-4D7D-BD55-A06DC4A8E96C}" type="sibTrans" cxnId="{9CFFBB73-3775-4F02-A4B8-3916ABE92797}">
      <dgm:prSet/>
      <dgm:spPr/>
      <dgm:t>
        <a:bodyPr/>
        <a:lstStyle/>
        <a:p>
          <a:endParaRPr lang="en-US"/>
        </a:p>
      </dgm:t>
    </dgm:pt>
    <dgm:pt modelId="{CABBAF27-519F-4842-9CE4-08A976F3E86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Competency Assessment </a:t>
          </a:r>
        </a:p>
      </dgm:t>
    </dgm:pt>
    <dgm:pt modelId="{17B96D99-9213-4427-BCFF-7579E28F9058}" type="parTrans" cxnId="{3507224C-0757-49CF-B78F-10B0AFB7752C}">
      <dgm:prSet/>
      <dgm:spPr/>
      <dgm:t>
        <a:bodyPr/>
        <a:lstStyle/>
        <a:p>
          <a:endParaRPr lang="en-US"/>
        </a:p>
      </dgm:t>
    </dgm:pt>
    <dgm:pt modelId="{232AE764-100E-46B5-8A3F-17CA203EDDED}" type="sibTrans" cxnId="{3507224C-0757-49CF-B78F-10B0AFB7752C}">
      <dgm:prSet/>
      <dgm:spPr/>
      <dgm:t>
        <a:bodyPr/>
        <a:lstStyle/>
        <a:p>
          <a:endParaRPr lang="en-US"/>
        </a:p>
      </dgm:t>
    </dgm:pt>
    <dgm:pt modelId="{472395B8-DAF2-47CF-A3B4-6AD5F2095866}">
      <dgm:prSet/>
      <dgm:spPr/>
      <dgm:t>
        <a:bodyPr/>
        <a:lstStyle/>
        <a:p>
          <a:r>
            <a:rPr lang="en-US" dirty="0"/>
            <a:t>Through </a:t>
          </a:r>
          <a:r>
            <a:rPr lang="en-US" b="1" dirty="0"/>
            <a:t>artefacts</a:t>
          </a:r>
          <a:r>
            <a:rPr lang="en-US" dirty="0"/>
            <a:t> of his / her current project </a:t>
          </a:r>
        </a:p>
      </dgm:t>
    </dgm:pt>
    <dgm:pt modelId="{77F91F4A-F56C-4307-AEB0-D4B9C4AB955A}" type="parTrans" cxnId="{754BC71F-E624-4134-98D5-E152802870A8}">
      <dgm:prSet/>
      <dgm:spPr/>
      <dgm:t>
        <a:bodyPr/>
        <a:lstStyle/>
        <a:p>
          <a:endParaRPr lang="en-US"/>
        </a:p>
      </dgm:t>
    </dgm:pt>
    <dgm:pt modelId="{B2FF0482-72F4-42E8-83F0-C969745B34B5}" type="sibTrans" cxnId="{754BC71F-E624-4134-98D5-E152802870A8}">
      <dgm:prSet/>
      <dgm:spPr/>
      <dgm:t>
        <a:bodyPr/>
        <a:lstStyle/>
        <a:p>
          <a:endParaRPr lang="en-US"/>
        </a:p>
      </dgm:t>
    </dgm:pt>
    <dgm:pt modelId="{4E830B8D-AC70-419A-B3B9-345001C42495}">
      <dgm:prSet/>
      <dgm:spPr/>
      <dgm:t>
        <a:bodyPr/>
        <a:lstStyle/>
        <a:p>
          <a:r>
            <a:rPr lang="en-US" dirty="0"/>
            <a:t>To an </a:t>
          </a:r>
          <a:r>
            <a:rPr lang="en-US" b="1" dirty="0"/>
            <a:t>Evaluation Panel </a:t>
          </a:r>
          <a:r>
            <a:rPr lang="en-US" dirty="0"/>
            <a:t>comprising of his / her supervisor, senior manager &amp; Trainer</a:t>
          </a:r>
        </a:p>
      </dgm:t>
    </dgm:pt>
    <dgm:pt modelId="{0E5E6376-6DDA-4FBE-9FB0-4DE4B1F5CB04}" type="parTrans" cxnId="{99CF7C6B-DFD3-4EB2-9137-3DD329B221C1}">
      <dgm:prSet/>
      <dgm:spPr/>
      <dgm:t>
        <a:bodyPr/>
        <a:lstStyle/>
        <a:p>
          <a:endParaRPr lang="en-US"/>
        </a:p>
      </dgm:t>
    </dgm:pt>
    <dgm:pt modelId="{8183604B-9F6D-4CCA-B4C2-1587046DD589}" type="sibTrans" cxnId="{99CF7C6B-DFD3-4EB2-9137-3DD329B221C1}">
      <dgm:prSet/>
      <dgm:spPr/>
      <dgm:t>
        <a:bodyPr/>
        <a:lstStyle/>
        <a:p>
          <a:endParaRPr lang="en-US"/>
        </a:p>
      </dgm:t>
    </dgm:pt>
    <dgm:pt modelId="{602C2FD6-E2F4-424C-83F8-9329A3EE8140}">
      <dgm:prSet/>
      <dgm:spPr/>
      <dgm:t>
        <a:bodyPr/>
        <a:lstStyle/>
        <a:p>
          <a:r>
            <a:rPr lang="en-US" dirty="0"/>
            <a:t>Checks whether participant has </a:t>
          </a:r>
          <a:r>
            <a:rPr lang="en-US" b="1" dirty="0"/>
            <a:t>understood the concepts </a:t>
          </a:r>
          <a:r>
            <a:rPr lang="en-US" dirty="0"/>
            <a:t>taught in the session</a:t>
          </a:r>
        </a:p>
      </dgm:t>
    </dgm:pt>
    <dgm:pt modelId="{BA4CD3F7-2EE5-44DA-B870-9F3FCFF28C62}" type="parTrans" cxnId="{91B0AFC0-701A-44DB-A40E-24611005749B}">
      <dgm:prSet/>
      <dgm:spPr/>
      <dgm:t>
        <a:bodyPr/>
        <a:lstStyle/>
        <a:p>
          <a:endParaRPr lang="en-US"/>
        </a:p>
      </dgm:t>
    </dgm:pt>
    <dgm:pt modelId="{04EA1A19-3A4B-44AE-9B7B-23FA467F717F}" type="sibTrans" cxnId="{91B0AFC0-701A-44DB-A40E-24611005749B}">
      <dgm:prSet/>
      <dgm:spPr/>
      <dgm:t>
        <a:bodyPr/>
        <a:lstStyle/>
        <a:p>
          <a:endParaRPr lang="en-US"/>
        </a:p>
      </dgm:t>
    </dgm:pt>
    <dgm:pt modelId="{822EEAD0-73EF-4C6D-8080-D52AC6CC239A}">
      <dgm:prSet/>
      <dgm:spPr/>
      <dgm:t>
        <a:bodyPr/>
        <a:lstStyle/>
        <a:p>
          <a:r>
            <a:rPr lang="en-US" dirty="0"/>
            <a:t>Done </a:t>
          </a:r>
          <a:r>
            <a:rPr lang="en-US" b="1" dirty="0"/>
            <a:t>immediately</a:t>
          </a:r>
          <a:r>
            <a:rPr lang="en-US" dirty="0"/>
            <a:t> after the session</a:t>
          </a:r>
        </a:p>
      </dgm:t>
    </dgm:pt>
    <dgm:pt modelId="{4BE9C5B5-F9D0-4E78-ADD8-29BD462D9B92}" type="parTrans" cxnId="{BF86D8FB-A8E0-4647-807E-5B135DDC10B8}">
      <dgm:prSet/>
      <dgm:spPr/>
      <dgm:t>
        <a:bodyPr/>
        <a:lstStyle/>
        <a:p>
          <a:endParaRPr lang="en-US"/>
        </a:p>
      </dgm:t>
    </dgm:pt>
    <dgm:pt modelId="{D28F8A6B-1EF2-40A9-8D8C-4EC3CC70C246}" type="sibTrans" cxnId="{BF86D8FB-A8E0-4647-807E-5B135DDC10B8}">
      <dgm:prSet/>
      <dgm:spPr/>
      <dgm:t>
        <a:bodyPr/>
        <a:lstStyle/>
        <a:p>
          <a:endParaRPr lang="en-US"/>
        </a:p>
      </dgm:t>
    </dgm:pt>
    <dgm:pt modelId="{7A5D78F4-765C-46A8-BF73-F0FB8B05B16F}">
      <dgm:prSet/>
      <dgm:spPr/>
      <dgm:t>
        <a:bodyPr/>
        <a:lstStyle/>
        <a:p>
          <a:r>
            <a:rPr lang="en-US" dirty="0"/>
            <a:t>Check </a:t>
          </a:r>
          <a:r>
            <a:rPr lang="en-US" b="1" dirty="0"/>
            <a:t>competency (knowledge + skill) </a:t>
          </a:r>
          <a:r>
            <a:rPr lang="en-US" dirty="0"/>
            <a:t>of the participant</a:t>
          </a:r>
        </a:p>
      </dgm:t>
    </dgm:pt>
    <dgm:pt modelId="{C2E572EC-0AED-40D1-AF0F-7D6D436EC6FB}" type="parTrans" cxnId="{1B141A6E-4472-4E71-944A-708CDD6296E6}">
      <dgm:prSet/>
      <dgm:spPr/>
      <dgm:t>
        <a:bodyPr/>
        <a:lstStyle/>
        <a:p>
          <a:endParaRPr lang="en-US"/>
        </a:p>
      </dgm:t>
    </dgm:pt>
    <dgm:pt modelId="{375F3F25-358B-40D0-B210-267BD3DF72B1}" type="sibTrans" cxnId="{1B141A6E-4472-4E71-944A-708CDD6296E6}">
      <dgm:prSet/>
      <dgm:spPr/>
      <dgm:t>
        <a:bodyPr/>
        <a:lstStyle/>
        <a:p>
          <a:endParaRPr lang="en-US"/>
        </a:p>
      </dgm:t>
    </dgm:pt>
    <dgm:pt modelId="{5BAEC8C9-DC30-44A2-84B6-699748D456BF}">
      <dgm:prSet/>
      <dgm:spPr/>
      <dgm:t>
        <a:bodyPr/>
        <a:lstStyle/>
        <a:p>
          <a:r>
            <a:rPr lang="en-US" dirty="0"/>
            <a:t>Done after 1 month of implementing learnings on the project</a:t>
          </a:r>
        </a:p>
      </dgm:t>
    </dgm:pt>
    <dgm:pt modelId="{FA2E0722-A3ED-4DA5-96B8-D88AD0F53510}" type="parTrans" cxnId="{C2C8F715-03EE-46BC-A033-D2EEF28A5A6D}">
      <dgm:prSet/>
      <dgm:spPr/>
      <dgm:t>
        <a:bodyPr/>
        <a:lstStyle/>
        <a:p>
          <a:endParaRPr lang="en-US"/>
        </a:p>
      </dgm:t>
    </dgm:pt>
    <dgm:pt modelId="{FE790FD8-312F-407D-96D9-9B5F0D296B2E}" type="sibTrans" cxnId="{C2C8F715-03EE-46BC-A033-D2EEF28A5A6D}">
      <dgm:prSet/>
      <dgm:spPr/>
      <dgm:t>
        <a:bodyPr/>
        <a:lstStyle/>
        <a:p>
          <a:endParaRPr lang="en-US"/>
        </a:p>
      </dgm:t>
    </dgm:pt>
    <dgm:pt modelId="{C3590FC4-2539-4753-81E6-8F0B052B06F0}">
      <dgm:prSet/>
      <dgm:spPr/>
      <dgm:t>
        <a:bodyPr/>
        <a:lstStyle/>
        <a:p>
          <a:r>
            <a:rPr lang="en-US" dirty="0"/>
            <a:t>Participant will </a:t>
          </a:r>
          <a:r>
            <a:rPr lang="en-US" b="1" dirty="0"/>
            <a:t>demonstrate application of learning </a:t>
          </a:r>
        </a:p>
      </dgm:t>
    </dgm:pt>
    <dgm:pt modelId="{78164FFB-6182-40A1-9F38-E0B1B90F627D}" type="parTrans" cxnId="{E68DE3C5-8CA3-4982-A7B7-B989A8794FC6}">
      <dgm:prSet/>
      <dgm:spPr/>
      <dgm:t>
        <a:bodyPr/>
        <a:lstStyle/>
        <a:p>
          <a:endParaRPr lang="en-US"/>
        </a:p>
      </dgm:t>
    </dgm:pt>
    <dgm:pt modelId="{0E2F1F2E-D7ED-41F8-B5F9-8443AFBA1137}" type="sibTrans" cxnId="{E68DE3C5-8CA3-4982-A7B7-B989A8794FC6}">
      <dgm:prSet/>
      <dgm:spPr/>
      <dgm:t>
        <a:bodyPr/>
        <a:lstStyle/>
        <a:p>
          <a:endParaRPr lang="en-US"/>
        </a:p>
      </dgm:t>
    </dgm:pt>
    <dgm:pt modelId="{DBCD3226-C38A-4C95-82D2-614E72E090BE}" type="pres">
      <dgm:prSet presAssocID="{B7A5FBC6-CD5F-4F6A-9940-152EAB17694F}" presName="linear" presStyleCnt="0">
        <dgm:presLayoutVars>
          <dgm:dir/>
          <dgm:animLvl val="lvl"/>
          <dgm:resizeHandles val="exact"/>
        </dgm:presLayoutVars>
      </dgm:prSet>
      <dgm:spPr/>
    </dgm:pt>
    <dgm:pt modelId="{EB618E28-0285-4B7C-82D6-932EE66DF167}" type="pres">
      <dgm:prSet presAssocID="{D5A23C3C-E7E9-48C0-A3FC-D85F548FD5A2}" presName="parentLin" presStyleCnt="0"/>
      <dgm:spPr/>
    </dgm:pt>
    <dgm:pt modelId="{F6827C32-6C88-4CB5-8331-18102873EB69}" type="pres">
      <dgm:prSet presAssocID="{D5A23C3C-E7E9-48C0-A3FC-D85F548FD5A2}" presName="parentLeftMargin" presStyleLbl="node1" presStyleIdx="0" presStyleCnt="2"/>
      <dgm:spPr/>
    </dgm:pt>
    <dgm:pt modelId="{9B439E7A-CBE6-4957-ABE8-B8808424CC42}" type="pres">
      <dgm:prSet presAssocID="{D5A23C3C-E7E9-48C0-A3FC-D85F548FD5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1D20A5-50C6-4099-B096-72D735D3AB34}" type="pres">
      <dgm:prSet presAssocID="{D5A23C3C-E7E9-48C0-A3FC-D85F548FD5A2}" presName="negativeSpace" presStyleCnt="0"/>
      <dgm:spPr/>
    </dgm:pt>
    <dgm:pt modelId="{2EFC80F1-F0E1-49CD-8DB7-8B40ED1AC1DF}" type="pres">
      <dgm:prSet presAssocID="{D5A23C3C-E7E9-48C0-A3FC-D85F548FD5A2}" presName="childText" presStyleLbl="conFgAcc1" presStyleIdx="0" presStyleCnt="2">
        <dgm:presLayoutVars>
          <dgm:bulletEnabled val="1"/>
        </dgm:presLayoutVars>
      </dgm:prSet>
      <dgm:spPr/>
    </dgm:pt>
    <dgm:pt modelId="{02E5DBF2-CE71-4965-85A7-35C7204256C8}" type="pres">
      <dgm:prSet presAssocID="{14E8E370-487B-4079-8A0C-0A9AF375A3F1}" presName="spaceBetweenRectangles" presStyleCnt="0"/>
      <dgm:spPr/>
    </dgm:pt>
    <dgm:pt modelId="{F4241307-EDE8-4F38-8359-8EC59A05B499}" type="pres">
      <dgm:prSet presAssocID="{CABBAF27-519F-4842-9CE4-08A976F3E86D}" presName="parentLin" presStyleCnt="0"/>
      <dgm:spPr/>
    </dgm:pt>
    <dgm:pt modelId="{0BF6A096-28CE-4EA4-8E59-6AA3BE7EB468}" type="pres">
      <dgm:prSet presAssocID="{CABBAF27-519F-4842-9CE4-08A976F3E86D}" presName="parentLeftMargin" presStyleLbl="node1" presStyleIdx="0" presStyleCnt="2"/>
      <dgm:spPr/>
    </dgm:pt>
    <dgm:pt modelId="{02B85DA1-28D1-44BC-B605-82E1393FD2A0}" type="pres">
      <dgm:prSet presAssocID="{CABBAF27-519F-4842-9CE4-08A976F3E8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D6F363-FAAD-4F3F-B51C-20C660B3187B}" type="pres">
      <dgm:prSet presAssocID="{CABBAF27-519F-4842-9CE4-08A976F3E86D}" presName="negativeSpace" presStyleCnt="0"/>
      <dgm:spPr/>
    </dgm:pt>
    <dgm:pt modelId="{C1188FB3-27A6-44BD-A73C-5B39C5920F37}" type="pres">
      <dgm:prSet presAssocID="{CABBAF27-519F-4842-9CE4-08A976F3E8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3B67A06-052F-4DA0-9AA6-C7B123B6E1E7}" type="presOf" srcId="{822EEAD0-73EF-4C6D-8080-D52AC6CC239A}" destId="{2EFC80F1-F0E1-49CD-8DB7-8B40ED1AC1DF}" srcOrd="0" destOrd="1" presId="urn:microsoft.com/office/officeart/2005/8/layout/list1"/>
    <dgm:cxn modelId="{C2C8F715-03EE-46BC-A033-D2EEF28A5A6D}" srcId="{CABBAF27-519F-4842-9CE4-08A976F3E86D}" destId="{5BAEC8C9-DC30-44A2-84B6-699748D456BF}" srcOrd="1" destOrd="0" parTransId="{FA2E0722-A3ED-4DA5-96B8-D88AD0F53510}" sibTransId="{FE790FD8-312F-407D-96D9-9B5F0D296B2E}"/>
    <dgm:cxn modelId="{754BC71F-E624-4134-98D5-E152802870A8}" srcId="{CABBAF27-519F-4842-9CE4-08A976F3E86D}" destId="{472395B8-DAF2-47CF-A3B4-6AD5F2095866}" srcOrd="3" destOrd="0" parTransId="{77F91F4A-F56C-4307-AEB0-D4B9C4AB955A}" sibTransId="{B2FF0482-72F4-42E8-83F0-C969745B34B5}"/>
    <dgm:cxn modelId="{8D3A3F31-B7A1-4916-93B0-C9531542D8C9}" type="presOf" srcId="{C3590FC4-2539-4753-81E6-8F0B052B06F0}" destId="{C1188FB3-27A6-44BD-A73C-5B39C5920F37}" srcOrd="0" destOrd="2" presId="urn:microsoft.com/office/officeart/2005/8/layout/list1"/>
    <dgm:cxn modelId="{99CF7C6B-DFD3-4EB2-9137-3DD329B221C1}" srcId="{CABBAF27-519F-4842-9CE4-08A976F3E86D}" destId="{4E830B8D-AC70-419A-B3B9-345001C42495}" srcOrd="4" destOrd="0" parTransId="{0E5E6376-6DDA-4FBE-9FB0-4DE4B1F5CB04}" sibTransId="{8183604B-9F6D-4CCA-B4C2-1587046DD589}"/>
    <dgm:cxn modelId="{3507224C-0757-49CF-B78F-10B0AFB7752C}" srcId="{B7A5FBC6-CD5F-4F6A-9940-152EAB17694F}" destId="{CABBAF27-519F-4842-9CE4-08A976F3E86D}" srcOrd="1" destOrd="0" parTransId="{17B96D99-9213-4427-BCFF-7579E28F9058}" sibTransId="{232AE764-100E-46B5-8A3F-17CA203EDDED}"/>
    <dgm:cxn modelId="{1B141A6E-4472-4E71-944A-708CDD6296E6}" srcId="{CABBAF27-519F-4842-9CE4-08A976F3E86D}" destId="{7A5D78F4-765C-46A8-BF73-F0FB8B05B16F}" srcOrd="0" destOrd="0" parTransId="{C2E572EC-0AED-40D1-AF0F-7D6D436EC6FB}" sibTransId="{375F3F25-358B-40D0-B210-267BD3DF72B1}"/>
    <dgm:cxn modelId="{9F474372-2F8E-4F6B-8A38-95A860FA9E03}" type="presOf" srcId="{CABBAF27-519F-4842-9CE4-08A976F3E86D}" destId="{0BF6A096-28CE-4EA4-8E59-6AA3BE7EB468}" srcOrd="0" destOrd="0" presId="urn:microsoft.com/office/officeart/2005/8/layout/list1"/>
    <dgm:cxn modelId="{9CFFBB73-3775-4F02-A4B8-3916ABE92797}" srcId="{D5A23C3C-E7E9-48C0-A3FC-D85F548FD5A2}" destId="{AD484FE3-67D6-43B1-908F-0277A3FC4B6D}" srcOrd="2" destOrd="0" parTransId="{6A78D2BA-4E83-4676-A311-9D5336C8DB17}" sibTransId="{94575BCB-375E-4D7D-BD55-A06DC4A8E96C}"/>
    <dgm:cxn modelId="{FF58007D-3ED0-4462-97E6-7C61C13E513E}" srcId="{B7A5FBC6-CD5F-4F6A-9940-152EAB17694F}" destId="{D5A23C3C-E7E9-48C0-A3FC-D85F548FD5A2}" srcOrd="0" destOrd="0" parTransId="{5C8D6EC0-610A-4816-B720-862AEF38EFD3}" sibTransId="{14E8E370-487B-4079-8A0C-0A9AF375A3F1}"/>
    <dgm:cxn modelId="{D4176294-4D65-41C7-B7B2-06ED559FCBE0}" type="presOf" srcId="{AD484FE3-67D6-43B1-908F-0277A3FC4B6D}" destId="{2EFC80F1-F0E1-49CD-8DB7-8B40ED1AC1DF}" srcOrd="0" destOrd="2" presId="urn:microsoft.com/office/officeart/2005/8/layout/list1"/>
    <dgm:cxn modelId="{23167AAB-17D1-4CC4-8034-CA88A91F5065}" type="presOf" srcId="{D5A23C3C-E7E9-48C0-A3FC-D85F548FD5A2}" destId="{F6827C32-6C88-4CB5-8331-18102873EB69}" srcOrd="0" destOrd="0" presId="urn:microsoft.com/office/officeart/2005/8/layout/list1"/>
    <dgm:cxn modelId="{99AA4BB5-4BB5-42CD-B740-E39938FDDCF6}" type="presOf" srcId="{B7A5FBC6-CD5F-4F6A-9940-152EAB17694F}" destId="{DBCD3226-C38A-4C95-82D2-614E72E090BE}" srcOrd="0" destOrd="0" presId="urn:microsoft.com/office/officeart/2005/8/layout/list1"/>
    <dgm:cxn modelId="{91B0AFC0-701A-44DB-A40E-24611005749B}" srcId="{D5A23C3C-E7E9-48C0-A3FC-D85F548FD5A2}" destId="{602C2FD6-E2F4-424C-83F8-9329A3EE8140}" srcOrd="0" destOrd="0" parTransId="{BA4CD3F7-2EE5-44DA-B870-9F3FCFF28C62}" sibTransId="{04EA1A19-3A4B-44AE-9B7B-23FA467F717F}"/>
    <dgm:cxn modelId="{5D06ABC1-7473-4ECA-A749-B9DE64E9A343}" type="presOf" srcId="{602C2FD6-E2F4-424C-83F8-9329A3EE8140}" destId="{2EFC80F1-F0E1-49CD-8DB7-8B40ED1AC1DF}" srcOrd="0" destOrd="0" presId="urn:microsoft.com/office/officeart/2005/8/layout/list1"/>
    <dgm:cxn modelId="{F50266C2-E4AE-4F86-86E8-779B136843A3}" type="presOf" srcId="{7A5D78F4-765C-46A8-BF73-F0FB8B05B16F}" destId="{C1188FB3-27A6-44BD-A73C-5B39C5920F37}" srcOrd="0" destOrd="0" presId="urn:microsoft.com/office/officeart/2005/8/layout/list1"/>
    <dgm:cxn modelId="{E68DE3C5-8CA3-4982-A7B7-B989A8794FC6}" srcId="{CABBAF27-519F-4842-9CE4-08A976F3E86D}" destId="{C3590FC4-2539-4753-81E6-8F0B052B06F0}" srcOrd="2" destOrd="0" parTransId="{78164FFB-6182-40A1-9F38-E0B1B90F627D}" sibTransId="{0E2F1F2E-D7ED-41F8-B5F9-8443AFBA1137}"/>
    <dgm:cxn modelId="{A5AE06C9-E003-4732-A975-16A049511E5D}" type="presOf" srcId="{CABBAF27-519F-4842-9CE4-08A976F3E86D}" destId="{02B85DA1-28D1-44BC-B605-82E1393FD2A0}" srcOrd="1" destOrd="0" presId="urn:microsoft.com/office/officeart/2005/8/layout/list1"/>
    <dgm:cxn modelId="{495E1ACA-9026-4C78-A2F2-BEE0D92422B6}" type="presOf" srcId="{4E830B8D-AC70-419A-B3B9-345001C42495}" destId="{C1188FB3-27A6-44BD-A73C-5B39C5920F37}" srcOrd="0" destOrd="4" presId="urn:microsoft.com/office/officeart/2005/8/layout/list1"/>
    <dgm:cxn modelId="{64B447E6-042C-42FC-9CFD-AA2DDD9B7839}" type="presOf" srcId="{D5A23C3C-E7E9-48C0-A3FC-D85F548FD5A2}" destId="{9B439E7A-CBE6-4957-ABE8-B8808424CC42}" srcOrd="1" destOrd="0" presId="urn:microsoft.com/office/officeart/2005/8/layout/list1"/>
    <dgm:cxn modelId="{577239EC-68F5-4E6B-82B1-E71626CB629B}" type="presOf" srcId="{5BAEC8C9-DC30-44A2-84B6-699748D456BF}" destId="{C1188FB3-27A6-44BD-A73C-5B39C5920F37}" srcOrd="0" destOrd="1" presId="urn:microsoft.com/office/officeart/2005/8/layout/list1"/>
    <dgm:cxn modelId="{52A820F1-FFA5-46A1-AA16-C6E198A54F74}" type="presOf" srcId="{472395B8-DAF2-47CF-A3B4-6AD5F2095866}" destId="{C1188FB3-27A6-44BD-A73C-5B39C5920F37}" srcOrd="0" destOrd="3" presId="urn:microsoft.com/office/officeart/2005/8/layout/list1"/>
    <dgm:cxn modelId="{BF86D8FB-A8E0-4647-807E-5B135DDC10B8}" srcId="{D5A23C3C-E7E9-48C0-A3FC-D85F548FD5A2}" destId="{822EEAD0-73EF-4C6D-8080-D52AC6CC239A}" srcOrd="1" destOrd="0" parTransId="{4BE9C5B5-F9D0-4E78-ADD8-29BD462D9B92}" sibTransId="{D28F8A6B-1EF2-40A9-8D8C-4EC3CC70C246}"/>
    <dgm:cxn modelId="{BCF1BAD4-73ED-4239-955D-CDD877F696DD}" type="presParOf" srcId="{DBCD3226-C38A-4C95-82D2-614E72E090BE}" destId="{EB618E28-0285-4B7C-82D6-932EE66DF167}" srcOrd="0" destOrd="0" presId="urn:microsoft.com/office/officeart/2005/8/layout/list1"/>
    <dgm:cxn modelId="{628D9DD1-E56C-4097-A001-3EE16E49F6C0}" type="presParOf" srcId="{EB618E28-0285-4B7C-82D6-932EE66DF167}" destId="{F6827C32-6C88-4CB5-8331-18102873EB69}" srcOrd="0" destOrd="0" presId="urn:microsoft.com/office/officeart/2005/8/layout/list1"/>
    <dgm:cxn modelId="{A3FB3247-2F49-46B9-94C7-19413B3D25C9}" type="presParOf" srcId="{EB618E28-0285-4B7C-82D6-932EE66DF167}" destId="{9B439E7A-CBE6-4957-ABE8-B8808424CC42}" srcOrd="1" destOrd="0" presId="urn:microsoft.com/office/officeart/2005/8/layout/list1"/>
    <dgm:cxn modelId="{93A94B08-F487-4185-BC91-BB41DB6A215D}" type="presParOf" srcId="{DBCD3226-C38A-4C95-82D2-614E72E090BE}" destId="{D11D20A5-50C6-4099-B096-72D735D3AB34}" srcOrd="1" destOrd="0" presId="urn:microsoft.com/office/officeart/2005/8/layout/list1"/>
    <dgm:cxn modelId="{2F67F0D8-8D67-4C0B-96FF-C52A4D514B30}" type="presParOf" srcId="{DBCD3226-C38A-4C95-82D2-614E72E090BE}" destId="{2EFC80F1-F0E1-49CD-8DB7-8B40ED1AC1DF}" srcOrd="2" destOrd="0" presId="urn:microsoft.com/office/officeart/2005/8/layout/list1"/>
    <dgm:cxn modelId="{A3E887B3-FB88-4AB5-A8F5-4B7690805802}" type="presParOf" srcId="{DBCD3226-C38A-4C95-82D2-614E72E090BE}" destId="{02E5DBF2-CE71-4965-85A7-35C7204256C8}" srcOrd="3" destOrd="0" presId="urn:microsoft.com/office/officeart/2005/8/layout/list1"/>
    <dgm:cxn modelId="{E1D45581-1674-4867-BCAD-9B06387117E8}" type="presParOf" srcId="{DBCD3226-C38A-4C95-82D2-614E72E090BE}" destId="{F4241307-EDE8-4F38-8359-8EC59A05B499}" srcOrd="4" destOrd="0" presId="urn:microsoft.com/office/officeart/2005/8/layout/list1"/>
    <dgm:cxn modelId="{67C80E23-3206-4877-860E-70907FBCA3B6}" type="presParOf" srcId="{F4241307-EDE8-4F38-8359-8EC59A05B499}" destId="{0BF6A096-28CE-4EA4-8E59-6AA3BE7EB468}" srcOrd="0" destOrd="0" presId="urn:microsoft.com/office/officeart/2005/8/layout/list1"/>
    <dgm:cxn modelId="{FACC9F43-8C0A-4DC3-B00A-C5342990588D}" type="presParOf" srcId="{F4241307-EDE8-4F38-8359-8EC59A05B499}" destId="{02B85DA1-28D1-44BC-B605-82E1393FD2A0}" srcOrd="1" destOrd="0" presId="urn:microsoft.com/office/officeart/2005/8/layout/list1"/>
    <dgm:cxn modelId="{9F835B65-B2E4-45EC-A96A-6D1920FB43C5}" type="presParOf" srcId="{DBCD3226-C38A-4C95-82D2-614E72E090BE}" destId="{30D6F363-FAAD-4F3F-B51C-20C660B3187B}" srcOrd="5" destOrd="0" presId="urn:microsoft.com/office/officeart/2005/8/layout/list1"/>
    <dgm:cxn modelId="{0FFA8AE2-0EDE-464C-AC1A-1C37AC25AB82}" type="presParOf" srcId="{DBCD3226-C38A-4C95-82D2-614E72E090BE}" destId="{C1188FB3-27A6-44BD-A73C-5B39C5920F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C80F1-F0E1-49CD-8DB7-8B40ED1AC1DF}">
      <dsp:nvSpPr>
        <dsp:cNvPr id="0" name=""/>
        <dsp:cNvSpPr/>
      </dsp:nvSpPr>
      <dsp:spPr>
        <a:xfrm>
          <a:off x="0" y="460028"/>
          <a:ext cx="9337964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730" tIns="354076" rIns="72473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Checks whether participant has </a:t>
          </a:r>
          <a:r>
            <a:rPr lang="en-US" sz="1700" b="1" kern="1200" dirty="0"/>
            <a:t>understood the concepts </a:t>
          </a:r>
          <a:r>
            <a:rPr lang="en-US" sz="1700" kern="1200" dirty="0"/>
            <a:t>taught in the session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Done </a:t>
          </a:r>
          <a:r>
            <a:rPr lang="en-US" sz="1700" b="1" kern="1200" dirty="0"/>
            <a:t>immediately</a:t>
          </a:r>
          <a:r>
            <a:rPr lang="en-US" sz="1700" kern="1200" dirty="0"/>
            <a:t> after the session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Online form with situational PMP-type </a:t>
          </a:r>
          <a:r>
            <a:rPr lang="en-US" sz="1700" b="1" kern="1200" dirty="0"/>
            <a:t>Multiple Choice Questions </a:t>
          </a:r>
          <a:r>
            <a:rPr lang="en-US" sz="1700" kern="1200" dirty="0"/>
            <a:t>(MCQs)</a:t>
          </a:r>
        </a:p>
      </dsp:txBody>
      <dsp:txXfrm>
        <a:off x="0" y="460028"/>
        <a:ext cx="9337964" cy="1338750"/>
      </dsp:txXfrm>
    </dsp:sp>
    <dsp:sp modelId="{9B439E7A-CBE6-4957-ABE8-B8808424CC42}">
      <dsp:nvSpPr>
        <dsp:cNvPr id="0" name=""/>
        <dsp:cNvSpPr/>
      </dsp:nvSpPr>
      <dsp:spPr>
        <a:xfrm>
          <a:off x="466898" y="209108"/>
          <a:ext cx="653657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067" tIns="0" rIns="24706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Knowledge Check</a:t>
          </a:r>
        </a:p>
      </dsp:txBody>
      <dsp:txXfrm>
        <a:off x="491396" y="233606"/>
        <a:ext cx="6487578" cy="452844"/>
      </dsp:txXfrm>
    </dsp:sp>
    <dsp:sp modelId="{C1188FB3-27A6-44BD-A73C-5B39C5920F37}">
      <dsp:nvSpPr>
        <dsp:cNvPr id="0" name=""/>
        <dsp:cNvSpPr/>
      </dsp:nvSpPr>
      <dsp:spPr>
        <a:xfrm>
          <a:off x="0" y="2141499"/>
          <a:ext cx="9337964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730" tIns="354076" rIns="72473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Check </a:t>
          </a:r>
          <a:r>
            <a:rPr lang="en-US" sz="1700" b="1" kern="1200" dirty="0"/>
            <a:t>competency (knowledge + skill) </a:t>
          </a:r>
          <a:r>
            <a:rPr lang="en-US" sz="1700" kern="1200" dirty="0"/>
            <a:t>of the participant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Done after 1 month of implementing learnings on the project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Participant will </a:t>
          </a:r>
          <a:r>
            <a:rPr lang="en-US" sz="1700" b="1" kern="1200" dirty="0"/>
            <a:t>demonstrate application of learning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Through </a:t>
          </a:r>
          <a:r>
            <a:rPr lang="en-US" sz="1700" b="1" kern="1200" dirty="0"/>
            <a:t>artefacts</a:t>
          </a:r>
          <a:r>
            <a:rPr lang="en-US" sz="1700" kern="1200" dirty="0"/>
            <a:t> of his / her current project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 an </a:t>
          </a:r>
          <a:r>
            <a:rPr lang="en-US" sz="1700" b="1" kern="1200" dirty="0"/>
            <a:t>Evaluation Panel </a:t>
          </a:r>
          <a:r>
            <a:rPr lang="en-US" sz="1700" kern="1200" dirty="0"/>
            <a:t>comprising of his / her supervisor, senior manager &amp; Trainer</a:t>
          </a:r>
        </a:p>
      </dsp:txBody>
      <dsp:txXfrm>
        <a:off x="0" y="2141499"/>
        <a:ext cx="9337964" cy="2249100"/>
      </dsp:txXfrm>
    </dsp:sp>
    <dsp:sp modelId="{02B85DA1-28D1-44BC-B605-82E1393FD2A0}">
      <dsp:nvSpPr>
        <dsp:cNvPr id="0" name=""/>
        <dsp:cNvSpPr/>
      </dsp:nvSpPr>
      <dsp:spPr>
        <a:xfrm>
          <a:off x="466898" y="1890579"/>
          <a:ext cx="6536574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067" tIns="0" rIns="24706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Competency Assessment </a:t>
          </a:r>
        </a:p>
      </dsp:txBody>
      <dsp:txXfrm>
        <a:off x="491396" y="1915077"/>
        <a:ext cx="6487578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7856" y="2558975"/>
            <a:ext cx="6876288" cy="6400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Work Sans" panose="00000500000000000000" pitchFamily="2" charset="0"/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Restricted and Confidential © Work Sans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9A967-9DD9-4DD6-A720-46986134B1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B0E654D-2240-4341-81DD-73958672DBB4}" type="datetime1">
              <a:rPr lang="en-US" smtClean="0"/>
              <a:t>9/13/2023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7971"/>
            <a:ext cx="12192000" cy="640080"/>
          </a:xfrm>
          <a:solidFill>
            <a:srgbClr val="F15B26"/>
          </a:solidFill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1540" y="6422314"/>
            <a:ext cx="438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74135-89EC-5DC2-504F-B2573082840F}"/>
              </a:ext>
            </a:extLst>
          </p:cNvPr>
          <p:cNvCxnSpPr>
            <a:cxnSpLocks/>
          </p:cNvCxnSpPr>
          <p:nvPr userDrawn="1"/>
        </p:nvCxnSpPr>
        <p:spPr>
          <a:xfrm>
            <a:off x="0" y="81332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F181A12-7862-8B85-02F9-39425DE54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3192"/>
            <a:ext cx="2328570" cy="7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2820" y="11325"/>
            <a:ext cx="11066359" cy="640080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358B2B-3A89-9569-180C-9CA44205C2D5}"/>
              </a:ext>
            </a:extLst>
          </p:cNvPr>
          <p:cNvGrpSpPr/>
          <p:nvPr userDrawn="1"/>
        </p:nvGrpSpPr>
        <p:grpSpPr>
          <a:xfrm>
            <a:off x="0" y="677760"/>
            <a:ext cx="12192000" cy="70512"/>
            <a:chOff x="0" y="5959460"/>
            <a:chExt cx="12192000" cy="7051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B3F3A4-05D4-D22F-BFD3-6F38F12C41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5959460"/>
              <a:ext cx="1219200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F74135-89EC-5DC2-504F-B257308284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029972"/>
              <a:ext cx="1219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19394-EC93-8CA1-E5CA-F3B20462969F}"/>
              </a:ext>
            </a:extLst>
          </p:cNvPr>
          <p:cNvGrpSpPr/>
          <p:nvPr userDrawn="1"/>
        </p:nvGrpSpPr>
        <p:grpSpPr>
          <a:xfrm>
            <a:off x="0" y="6044679"/>
            <a:ext cx="12192000" cy="62029"/>
            <a:chOff x="0" y="612849"/>
            <a:chExt cx="12192000" cy="62029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F16DF1A-1470-ED3C-63AA-C77DB3FFBB38}"/>
                </a:ext>
              </a:extLst>
            </p:cNvPr>
            <p:cNvCxnSpPr/>
            <p:nvPr userDrawn="1"/>
          </p:nvCxnSpPr>
          <p:spPr>
            <a:xfrm>
              <a:off x="0" y="612849"/>
              <a:ext cx="12192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EE9138-33BD-C48D-52F1-A06249B1866F}"/>
                </a:ext>
              </a:extLst>
            </p:cNvPr>
            <p:cNvCxnSpPr/>
            <p:nvPr userDrawn="1"/>
          </p:nvCxnSpPr>
          <p:spPr>
            <a:xfrm>
              <a:off x="0" y="674878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DEAAB2A-B91E-83CC-C70B-3E5C208F1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89139"/>
            <a:ext cx="2142832" cy="6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blackWhite">
          <a:xfrm>
            <a:off x="0" y="1225668"/>
            <a:ext cx="12191999" cy="2072643"/>
          </a:xfrm>
          <a:prstGeom prst="rect">
            <a:avLst/>
          </a:prstGeom>
          <a:solidFill>
            <a:srgbClr val="F15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6905" y="1941949"/>
            <a:ext cx="6876288" cy="64008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834ED-CBA9-16EB-DDC2-19702A1E17E3}"/>
              </a:ext>
            </a:extLst>
          </p:cNvPr>
          <p:cNvGrpSpPr/>
          <p:nvPr userDrawn="1"/>
        </p:nvGrpSpPr>
        <p:grpSpPr>
          <a:xfrm flipV="1">
            <a:off x="-951" y="3408258"/>
            <a:ext cx="12192000" cy="128568"/>
            <a:chOff x="0" y="5959460"/>
            <a:chExt cx="12192000" cy="1285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5C4BAC-71F1-45EF-0F66-1AE859545A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5959460"/>
              <a:ext cx="1219200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2565ED-23CD-8B2D-B80E-F6E35832B0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088028"/>
              <a:ext cx="1219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222FD82-F1A9-0C2E-367B-AB2EDFB2C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9305" y="4014592"/>
            <a:ext cx="5425527" cy="16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blackWhite">
          <a:xfrm>
            <a:off x="0" y="1225668"/>
            <a:ext cx="12191999" cy="2072643"/>
          </a:xfrm>
          <a:prstGeom prst="rect">
            <a:avLst/>
          </a:prstGeom>
          <a:solidFill>
            <a:srgbClr val="F15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6905" y="1941949"/>
            <a:ext cx="6876288" cy="64008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5C4BAC-71F1-45EF-0F66-1AE859545ACB}"/>
              </a:ext>
            </a:extLst>
          </p:cNvPr>
          <p:cNvCxnSpPr>
            <a:cxnSpLocks/>
          </p:cNvCxnSpPr>
          <p:nvPr userDrawn="1"/>
        </p:nvCxnSpPr>
        <p:spPr>
          <a:xfrm flipV="1">
            <a:off x="-951" y="1159485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565ED-23CD-8B2D-B80E-F6E35832B03F}"/>
              </a:ext>
            </a:extLst>
          </p:cNvPr>
          <p:cNvCxnSpPr>
            <a:cxnSpLocks/>
          </p:cNvCxnSpPr>
          <p:nvPr userDrawn="1"/>
        </p:nvCxnSpPr>
        <p:spPr>
          <a:xfrm flipV="1">
            <a:off x="-951" y="3367314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F4DBBBA-E835-EBDF-1E84-D227E50FEC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2285" y="3943098"/>
            <a:ext cx="5425527" cy="16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2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blackWhite">
          <a:xfrm>
            <a:off x="1" y="0"/>
            <a:ext cx="1774208" cy="6858000"/>
          </a:xfrm>
          <a:prstGeom prst="rect">
            <a:avLst/>
          </a:prstGeom>
          <a:solidFill>
            <a:srgbClr val="F15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3275" y="2788920"/>
            <a:ext cx="6876288" cy="64008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01BC77-0989-E2CD-0F9B-FF39D7CECA26}"/>
              </a:ext>
            </a:extLst>
          </p:cNvPr>
          <p:cNvGrpSpPr/>
          <p:nvPr userDrawn="1"/>
        </p:nvGrpSpPr>
        <p:grpSpPr>
          <a:xfrm rot="5400000" flipH="1">
            <a:off x="-1455928" y="3338235"/>
            <a:ext cx="6858000" cy="181530"/>
            <a:chOff x="0" y="5959460"/>
            <a:chExt cx="12192000" cy="705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E566BA-1E8D-8140-FD36-7814D29D5B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5959460"/>
              <a:ext cx="1219200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36D4C2-4040-DF04-7F1D-3D8C17AC17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029972"/>
              <a:ext cx="1219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672B2DC-AE20-6FD4-98D3-1C62F3021A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3429" y="6131163"/>
            <a:ext cx="2328570" cy="7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blackWhite">
          <a:xfrm>
            <a:off x="1" y="0"/>
            <a:ext cx="1774208" cy="6858000"/>
          </a:xfrm>
          <a:prstGeom prst="rect">
            <a:avLst/>
          </a:prstGeom>
          <a:solidFill>
            <a:srgbClr val="F15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73275" y="2788920"/>
            <a:ext cx="6876288" cy="64008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36D4C2-4040-DF04-7F1D-3D8C17AC177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587637" y="3429000"/>
            <a:ext cx="685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C2E363-1C73-047F-4E59-0EC8B1704B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3430" y="6131163"/>
            <a:ext cx="2328570" cy="7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" y="164638"/>
            <a:ext cx="12192000" cy="768085"/>
          </a:xfrm>
          <a:solidFill>
            <a:srgbClr val="00244E"/>
          </a:solidFill>
        </p:spPr>
        <p:txBody>
          <a:bodyPr>
            <a:noAutofit/>
          </a:bodyPr>
          <a:lstStyle>
            <a:lvl1pPr>
              <a:defRPr sz="3733" b="1">
                <a:solidFill>
                  <a:schemeClr val="bg1"/>
                </a:solidFill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28733"/>
            <a:ext cx="12192000" cy="0"/>
          </a:xfrm>
          <a:prstGeom prst="line">
            <a:avLst/>
          </a:prstGeom>
          <a:ln w="57150">
            <a:solidFill>
              <a:srgbClr val="FD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5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638"/>
            <a:ext cx="12192000" cy="768085"/>
          </a:xfrm>
          <a:solidFill>
            <a:srgbClr val="00244E"/>
          </a:solidFill>
        </p:spPr>
        <p:txBody>
          <a:bodyPr>
            <a:noAutofit/>
          </a:bodyPr>
          <a:lstStyle>
            <a:lvl1pPr>
              <a:defRPr sz="3733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28733"/>
            <a:ext cx="12192000" cy="0"/>
          </a:xfrm>
          <a:prstGeom prst="line">
            <a:avLst/>
          </a:prstGeom>
          <a:ln w="57150">
            <a:solidFill>
              <a:srgbClr val="FD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5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211823"/>
            <a:ext cx="11066358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3" r:id="rId4"/>
    <p:sldLayoutId id="2147483666" r:id="rId5"/>
    <p:sldLayoutId id="2147483664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8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xcelenciaitechconsult-my.sharepoint.com/personal/xavi_ancy_excelenciaconsulting_com/Documents/Desktop/Root%20Cause%20Analysis.docx?web=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talent-academy-taualph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enciaitechconsult-my.sharepoint.com/personal/xavi_ancy_excelenciaconsulting_com/Documents/Desktop/KPI.xlsx?web=1" TargetMode="External"/><Relationship Id="rId2" Type="http://schemas.openxmlformats.org/officeDocument/2006/relationships/hyperlink" Target="https://excelenciaitechconsult-my.sharepoint.com/personal/xavi_ancy_excelenciaconsulting_com/Documents/Desktop/Project%20Management.docx?web=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enciaitechconsult-my.sharepoint.com/personal/xavi_ancy_excelenciaconsulting_com/Documents/Desktop/RTM.xlsx?web=1" TargetMode="External"/><Relationship Id="rId2" Type="http://schemas.openxmlformats.org/officeDocument/2006/relationships/hyperlink" Target="https://excelenciaitechconsult-my.sharepoint.com/personal/xavi_ancy_excelenciaconsulting_com/Documents/Desktop/Scope%20Baseline%20.xlsx?web=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xcelenciaitechconsult-my.sharepoint.com/personal/xavi_ancy_excelenciaconsulting_com/Documents/Desktop/Schedule%20Management.xlsx?web=1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xcelenciaitechconsult-my.sharepoint.com/personal/xavi_ancy_excelenciaconsulting_com/Documents/Desktop/Weekly%20Status%20Report.pptx?web=1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xcelenciaitechconsult-my.sharepoint.com/personal/xavi_ancy_excelenciaconsulting_com/Documents/Desktop/Risk%20Management.xlsx?web=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xcelenciaitechconsult-my.sharepoint.com/personal/xavi_ancy_excelenciaconsulting_com/Documents/Desktop/StakeholderRegister.xlsx?web=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C51725-10F7-AC3E-3D1A-FEF7E1A7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55" y="3276602"/>
            <a:ext cx="7486017" cy="876472"/>
          </a:xfrm>
        </p:spPr>
        <p:txBody>
          <a:bodyPr>
            <a:normAutofit/>
          </a:bodyPr>
          <a:lstStyle/>
          <a:p>
            <a:pPr marL="0" indent="0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Management 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DCA02B-3C77-5141-A17C-5A9B053294D6}"/>
              </a:ext>
            </a:extLst>
          </p:cNvPr>
          <p:cNvGrpSpPr/>
          <p:nvPr/>
        </p:nvGrpSpPr>
        <p:grpSpPr>
          <a:xfrm>
            <a:off x="3465835" y="2125656"/>
            <a:ext cx="5279869" cy="1317199"/>
            <a:chOff x="3664983" y="2111801"/>
            <a:chExt cx="5279869" cy="13171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24D8D92-F635-3AE4-9DE5-A43A7C8FA234}"/>
                </a:ext>
              </a:extLst>
            </p:cNvPr>
            <p:cNvSpPr/>
            <p:nvPr/>
          </p:nvSpPr>
          <p:spPr>
            <a:xfrm>
              <a:off x="3664983" y="2111801"/>
              <a:ext cx="522785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ED7D3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EPIC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DEC874-86C1-4C9B-670C-27EEB3AC4A66}"/>
                </a:ext>
              </a:extLst>
            </p:cNvPr>
            <p:cNvSpPr txBox="1"/>
            <p:nvPr/>
          </p:nvSpPr>
          <p:spPr>
            <a:xfrm>
              <a:off x="3664983" y="3025381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Effective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262EAC-8C77-24B1-33A4-35798A253E08}"/>
                </a:ext>
              </a:extLst>
            </p:cNvPr>
            <p:cNvSpPr txBox="1"/>
            <p:nvPr/>
          </p:nvSpPr>
          <p:spPr>
            <a:xfrm>
              <a:off x="4884183" y="3025381"/>
              <a:ext cx="1483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Professional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4D1729-6BC1-2E45-45A1-1B342C39E130}"/>
                </a:ext>
              </a:extLst>
            </p:cNvPr>
            <p:cNvSpPr txBox="1"/>
            <p:nvPr/>
          </p:nvSpPr>
          <p:spPr>
            <a:xfrm>
              <a:off x="6242389" y="3025381"/>
              <a:ext cx="1413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Inspiring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BADAAF-7A6C-EF44-6D2E-E1D21DD0D19E}"/>
                </a:ext>
              </a:extLst>
            </p:cNvPr>
            <p:cNvSpPr txBox="1"/>
            <p:nvPr/>
          </p:nvSpPr>
          <p:spPr>
            <a:xfrm>
              <a:off x="7531092" y="3028890"/>
              <a:ext cx="1413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Competent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81C953-1745-12C0-599D-3D3B1449F097}"/>
              </a:ext>
            </a:extLst>
          </p:cNvPr>
          <p:cNvSpPr txBox="1"/>
          <p:nvPr/>
        </p:nvSpPr>
        <p:spPr>
          <a:xfrm>
            <a:off x="2848852" y="41530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Fundamentals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DFBF7EFB-0A37-4666-B6A8-2B7BFB4A54AC}"/>
              </a:ext>
            </a:extLst>
          </p:cNvPr>
          <p:cNvSpPr txBox="1">
            <a:spLocks/>
          </p:cNvSpPr>
          <p:nvPr/>
        </p:nvSpPr>
        <p:spPr>
          <a:xfrm>
            <a:off x="-5184" y="5341944"/>
            <a:ext cx="12192000" cy="64008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Assessment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09563-FE50-7E53-C9AA-1EC0959A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49139"/>
            <a:ext cx="3412902" cy="1065299"/>
          </a:xfrm>
          <a:prstGeom prst="rect">
            <a:avLst/>
          </a:prstGeom>
        </p:spPr>
      </p:pic>
      <p:pic>
        <p:nvPicPr>
          <p:cNvPr id="8" name="Picture 2" descr="Excelencia - Offshore/ Nearshore IT Services and Staffing Solutions">
            <a:extLst>
              <a:ext uri="{FF2B5EF4-FFF2-40B4-BE49-F238E27FC236}">
                <a16:creationId xmlns:a16="http://schemas.microsoft.com/office/drawing/2014/main" id="{EE6840AA-88D8-A7DF-6494-198ABB01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852" y="355345"/>
            <a:ext cx="2933080" cy="74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E13A-E6BD-C1C4-6CF2-8223186FCF4C}"/>
              </a:ext>
            </a:extLst>
          </p:cNvPr>
          <p:cNvSpPr txBox="1"/>
          <p:nvPr/>
        </p:nvSpPr>
        <p:spPr>
          <a:xfrm>
            <a:off x="1676400" y="1425384"/>
            <a:ext cx="10099964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your </a:t>
            </a:r>
            <a:r>
              <a:rPr lang="en-US" b="1" dirty="0"/>
              <a:t>Root Cause Analysis </a:t>
            </a:r>
            <a:r>
              <a:rPr lang="en-US" dirty="0"/>
              <a:t>document here.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Root Cause Analysis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Root Cause identified for an issue on the project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Appropriate action identified with owner &amp; plan</a:t>
            </a:r>
          </a:p>
        </p:txBody>
      </p:sp>
      <p:pic>
        <p:nvPicPr>
          <p:cNvPr id="4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748A212F-534E-55E4-EB7B-D2F824D86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435629" y="3269564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86F81F-126B-73DD-9368-BBBD83DE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E13A-E6BD-C1C4-6CF2-8223186FCF4C}"/>
              </a:ext>
            </a:extLst>
          </p:cNvPr>
          <p:cNvSpPr txBox="1"/>
          <p:nvPr/>
        </p:nvSpPr>
        <p:spPr>
          <a:xfrm>
            <a:off x="1842655" y="1079020"/>
            <a:ext cx="9448800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the following here: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 Backlog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Sprint Plan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Burn Down Chart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Velocity Measurement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 how all the above artefacts &amp; complete &amp; correctly maintained.</a:t>
            </a:r>
          </a:p>
        </p:txBody>
      </p:sp>
      <p:pic>
        <p:nvPicPr>
          <p:cNvPr id="4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E9DD4514-7602-5A8E-9935-C087F1CC9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313732" y="4110858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5AB0A2D-65E4-7602-E56B-85A9C567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Impactful Client Communication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E13A-E6BD-C1C4-6CF2-8223186FCF4C}"/>
              </a:ext>
            </a:extLst>
          </p:cNvPr>
          <p:cNvSpPr txBox="1"/>
          <p:nvPr/>
        </p:nvSpPr>
        <p:spPr>
          <a:xfrm>
            <a:off x="1787235" y="1079020"/>
            <a:ext cx="9975273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the snapshot of a recent email which you have sent to the customer here.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 how you have used the 5Cs framework in this email -</a:t>
            </a:r>
          </a:p>
          <a:p>
            <a:pPr>
              <a:lnSpc>
                <a:spcPct val="200000"/>
              </a:lnSpc>
            </a:pPr>
            <a:r>
              <a:rPr lang="en-US" dirty="0"/>
              <a:t>Clear, Complete, Considerate, Correct &amp; Concise.</a:t>
            </a:r>
          </a:p>
        </p:txBody>
      </p:sp>
      <p:pic>
        <p:nvPicPr>
          <p:cNvPr id="4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16F8F9D5-FD23-2F15-9176-A7AECC0CC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429492" y="4101051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E5D760B-7E1A-7ECE-D8BC-B96A03A24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A18F7-4E44-3A1C-5E1F-B7FFC7152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53" y="1563756"/>
            <a:ext cx="6506780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8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17CD-DCD3-8AEB-E6A2-F7CEDF7E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the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1A04-0243-B253-45EE-A6536D3B5FD8}"/>
              </a:ext>
            </a:extLst>
          </p:cNvPr>
          <p:cNvSpPr txBox="1"/>
          <p:nvPr/>
        </p:nvSpPr>
        <p:spPr>
          <a:xfrm>
            <a:off x="1551709" y="1233055"/>
            <a:ext cx="9060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mention the top 3 learnings from this program which have helped you become a better project manager:</a:t>
            </a:r>
          </a:p>
          <a:p>
            <a:endParaRPr lang="en-US" dirty="0"/>
          </a:p>
          <a:p>
            <a:r>
              <a:rPr lang="en-US" dirty="0"/>
              <a:t>1. How to create a stakeholder register and the importance of the stakeholder management.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How to do the project management plan and identify the critical path.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How we will have the client communication in the impactful way.</a:t>
            </a:r>
          </a:p>
        </p:txBody>
      </p:sp>
      <p:pic>
        <p:nvPicPr>
          <p:cNvPr id="4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D71F49E2-30EC-F625-7D23-9B4239C00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255520" y="2230473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A4B2A58-8CC8-B626-4F02-EAAE0B1D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5554" y="1874695"/>
            <a:ext cx="11200892" cy="6400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63A84-F5DE-E6A9-6133-B12993CA051A}"/>
              </a:ext>
            </a:extLst>
          </p:cNvPr>
          <p:cNvSpPr txBox="1"/>
          <p:nvPr/>
        </p:nvSpPr>
        <p:spPr>
          <a:xfrm>
            <a:off x="2835729" y="5557401"/>
            <a:ext cx="762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www.ta-taualpha.org</a:t>
            </a:r>
          </a:p>
          <a:p>
            <a:pPr algn="ctr"/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https://www.linkedin.com/company/talent-academy-taualpha/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7369-90DF-C228-DB06-0BEB5E6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Assessment Format</a:t>
            </a:r>
          </a:p>
        </p:txBody>
      </p:sp>
    </p:spTree>
    <p:extLst>
      <p:ext uri="{BB962C8B-B14F-4D97-AF65-F5344CB8AC3E}">
        <p14:creationId xmlns:p14="http://schemas.microsoft.com/office/powerpoint/2010/main" val="46576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52E174-9337-0FF3-547B-2182700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7E5DEB5-6950-8601-6C68-1FE1086E7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206E0BF-4009-DDB1-22C2-0A8253EDF86D}"/>
              </a:ext>
            </a:extLst>
          </p:cNvPr>
          <p:cNvGraphicFramePr/>
          <p:nvPr/>
        </p:nvGraphicFramePr>
        <p:xfrm>
          <a:off x="1662545" y="1129146"/>
          <a:ext cx="9337964" cy="45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3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52E174-9337-0FF3-547B-2182700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Competency Assessment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7E5DEB5-6950-8601-6C68-1FE1086E7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A51232-4121-90A0-293F-4FC0CCF9CA9B}"/>
              </a:ext>
            </a:extLst>
          </p:cNvPr>
          <p:cNvGraphicFramePr>
            <a:graphicFrameLocks noGrp="1"/>
          </p:cNvGraphicFramePr>
          <p:nvPr/>
        </p:nvGraphicFramePr>
        <p:xfrm>
          <a:off x="725652" y="1038321"/>
          <a:ext cx="10543309" cy="439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03418">
                  <a:extLst>
                    <a:ext uri="{9D8B030D-6E8A-4147-A177-3AD203B41FA5}">
                      <a16:colId xmlns:a16="http://schemas.microsoft.com/office/drawing/2014/main" val="2569771775"/>
                    </a:ext>
                  </a:extLst>
                </a:gridCol>
                <a:gridCol w="3472275">
                  <a:extLst>
                    <a:ext uri="{9D8B030D-6E8A-4147-A177-3AD203B41FA5}">
                      <a16:colId xmlns:a16="http://schemas.microsoft.com/office/drawing/2014/main" val="4128785094"/>
                    </a:ext>
                  </a:extLst>
                </a:gridCol>
                <a:gridCol w="3967616">
                  <a:extLst>
                    <a:ext uri="{9D8B030D-6E8A-4147-A177-3AD203B41FA5}">
                      <a16:colId xmlns:a16="http://schemas.microsoft.com/office/drawing/2014/main" val="2649684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Competency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Artefacts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4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&amp;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 project Methodology &amp; reasoning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 necessary details like Objective, scope, KPIs, required management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3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Scope Management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Scope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Documented, agreed &amp; signed off by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3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 Traceability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Documented correctly &amp; completely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8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 break down is for max 1-2 days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Critical Path is known &amp; tracked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2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 &amp;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Weekly Status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 all important &amp; relevant elements of WSR – Summary, RYG, Risks, Issues, KPIs, Changes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4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52E174-9337-0FF3-547B-2182700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Competency Assessment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7E5DEB5-6950-8601-6C68-1FE1086E7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A51232-4121-90A0-293F-4FC0CCF9CA9B}"/>
              </a:ext>
            </a:extLst>
          </p:cNvPr>
          <p:cNvGraphicFramePr>
            <a:graphicFrameLocks noGrp="1"/>
          </p:cNvGraphicFramePr>
          <p:nvPr/>
        </p:nvGraphicFramePr>
        <p:xfrm>
          <a:off x="845127" y="1093739"/>
          <a:ext cx="10349346" cy="411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3528">
                  <a:extLst>
                    <a:ext uri="{9D8B030D-6E8A-4147-A177-3AD203B41FA5}">
                      <a16:colId xmlns:a16="http://schemas.microsoft.com/office/drawing/2014/main" val="2569771775"/>
                    </a:ext>
                  </a:extLst>
                </a:gridCol>
                <a:gridCol w="3726872">
                  <a:extLst>
                    <a:ext uri="{9D8B030D-6E8A-4147-A177-3AD203B41FA5}">
                      <a16:colId xmlns:a16="http://schemas.microsoft.com/office/drawing/2014/main" val="4128785094"/>
                    </a:ext>
                  </a:extLst>
                </a:gridCol>
                <a:gridCol w="3338946">
                  <a:extLst>
                    <a:ext uri="{9D8B030D-6E8A-4147-A177-3AD203B41FA5}">
                      <a16:colId xmlns:a16="http://schemas.microsoft.com/office/drawing/2014/main" val="2649684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Competency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Artefacts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4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 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 risk descriptions Mitigation action with owners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3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Stakeholder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Stakeholder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 &amp; correct list</a:t>
                      </a:r>
                    </a:p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Communication plan &amp;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2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 Cause Analysis (RCA)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 Cause identified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Appropriate action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3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Agile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Backlog</a:t>
                      </a:r>
                    </a:p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Sprint Plan</a:t>
                      </a:r>
                    </a:p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Burn Down Chart</a:t>
                      </a:r>
                    </a:p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Velocity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 &amp; sufficient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Impactful Client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Recent Email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C framework – Clear, Complete, Considerate, Correct &amp; Concise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2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7369-90DF-C228-DB06-0BEB5E6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Assessment Template</a:t>
            </a:r>
          </a:p>
        </p:txBody>
      </p:sp>
    </p:spTree>
    <p:extLst>
      <p:ext uri="{BB962C8B-B14F-4D97-AF65-F5344CB8AC3E}">
        <p14:creationId xmlns:p14="http://schemas.microsoft.com/office/powerpoint/2010/main" val="287964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52E174-9337-0FF3-547B-2182700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7E5DEB5-6950-8601-6C68-1FE1086E7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E48D698-8A31-F57B-BB28-C3E929F00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44122"/>
              </p:ext>
            </p:extLst>
          </p:nvPr>
        </p:nvGraphicFramePr>
        <p:xfrm>
          <a:off x="2031999" y="1166832"/>
          <a:ext cx="8719127" cy="465293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215178">
                  <a:extLst>
                    <a:ext uri="{9D8B030D-6E8A-4147-A177-3AD203B41FA5}">
                      <a16:colId xmlns:a16="http://schemas.microsoft.com/office/drawing/2014/main" val="3621043399"/>
                    </a:ext>
                  </a:extLst>
                </a:gridCol>
                <a:gridCol w="5503949">
                  <a:extLst>
                    <a:ext uri="{9D8B030D-6E8A-4147-A177-3AD203B41FA5}">
                      <a16:colId xmlns:a16="http://schemas.microsoft.com/office/drawing/2014/main" val="40676737"/>
                    </a:ext>
                  </a:extLst>
                </a:gridCol>
              </a:tblGrid>
              <a:tr h="531649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J. Xavi Ahisha 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25623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r>
                        <a:rPr lang="en-US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 Software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90820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r>
                        <a:rPr lang="en-US" b="1" dirty="0"/>
                        <a:t>Experience in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40597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r>
                        <a:rPr lang="en-US" b="1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California Institute of Regenerative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59399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r>
                        <a:rPr lang="en-US" b="1" dirty="0"/>
                        <a:t>Delivery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Engineering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27961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r>
                        <a:rPr lang="en-US" b="1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 Management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3455"/>
                  </a:ext>
                </a:extLst>
              </a:tr>
              <a:tr h="91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Brief Summary of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Providing consultation on testing and implementing a Regression Automation Test Suite involves understanding the client's specific needs and challenges, identifying issues in their current testing processes, and proposing effective solutions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35449"/>
                  </a:ext>
                </a:extLst>
              </a:tr>
            </a:tbl>
          </a:graphicData>
        </a:graphic>
      </p:graphicFrame>
      <p:pic>
        <p:nvPicPr>
          <p:cNvPr id="9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92DBF51C-6724-E611-D812-7C08E35B2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435629" y="2244328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&amp; Project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06680-FFF4-8DFF-F712-992838DBD237}"/>
              </a:ext>
            </a:extLst>
          </p:cNvPr>
          <p:cNvSpPr txBox="1"/>
          <p:nvPr/>
        </p:nvSpPr>
        <p:spPr>
          <a:xfrm>
            <a:off x="1856509" y="1079020"/>
            <a:ext cx="9088582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your </a:t>
            </a:r>
            <a:r>
              <a:rPr lang="en-US" b="1" dirty="0"/>
              <a:t>Project Management Plan </a:t>
            </a:r>
            <a:r>
              <a:rPr lang="en-US" dirty="0"/>
              <a:t>here.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Project Management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KPI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did you select the correct project methodology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Plan has necessary details like Objective, scope, KPIs, required management plans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you have used your learnings in the EPIC Project Management Fundamentals program to improve the project plan</a:t>
            </a:r>
          </a:p>
        </p:txBody>
      </p:sp>
      <p:pic>
        <p:nvPicPr>
          <p:cNvPr id="1026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004274A2-E70A-2AE9-3DF6-790C0BBAC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435629" y="3622964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4D72CB0-4BCF-E7F2-0AE3-C90F098E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00"/>
    </mc:Choice>
    <mc:Fallback xmlns="">
      <p:transition spd="slow" advTm="30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E13A-E6BD-C1C4-6CF2-8223186FCF4C}"/>
              </a:ext>
            </a:extLst>
          </p:cNvPr>
          <p:cNvSpPr txBox="1"/>
          <p:nvPr/>
        </p:nvSpPr>
        <p:spPr>
          <a:xfrm>
            <a:off x="1856509" y="1079020"/>
            <a:ext cx="9088582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your </a:t>
            </a:r>
            <a:r>
              <a:rPr lang="en-US" b="1" dirty="0"/>
              <a:t>Scope Baseline &amp; Requirements Traceability Matrix </a:t>
            </a:r>
            <a:r>
              <a:rPr lang="en-US" dirty="0"/>
              <a:t>here.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Scope Baseline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RTM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you have ensured that the project scope is clearly &amp; completely documented, agreed &amp; signed off by customer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you have ensured that the Requirements Traceability Matrix is correct &amp; complete</a:t>
            </a:r>
          </a:p>
        </p:txBody>
      </p:sp>
      <p:pic>
        <p:nvPicPr>
          <p:cNvPr id="5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B7CD5D5E-E1CD-6C76-0F64-4A35552CE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435629" y="3622964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F3C4AEC-13D9-BDF5-A022-0055802EF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E13A-E6BD-C1C4-6CF2-8223186FCF4C}"/>
              </a:ext>
            </a:extLst>
          </p:cNvPr>
          <p:cNvSpPr txBox="1"/>
          <p:nvPr/>
        </p:nvSpPr>
        <p:spPr>
          <a:xfrm>
            <a:off x="1856509" y="1079020"/>
            <a:ext cx="9088582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your </a:t>
            </a:r>
            <a:r>
              <a:rPr lang="en-US" b="1" dirty="0"/>
              <a:t>Work Breakdown Structure &amp; Schedule </a:t>
            </a:r>
            <a:r>
              <a:rPr lang="en-US" dirty="0"/>
              <a:t>here.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Schedule Management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Work break down is for max 1-2 days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Critical Path is known &amp; tracked</a:t>
            </a:r>
          </a:p>
        </p:txBody>
      </p:sp>
      <p:pic>
        <p:nvPicPr>
          <p:cNvPr id="4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89CFC848-1389-5787-E6E2-86447DBFD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352502" y="2902528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A23662F-D480-DFED-92AB-F38009E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&amp;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E13A-E6BD-C1C4-6CF2-8223186FCF4C}"/>
              </a:ext>
            </a:extLst>
          </p:cNvPr>
          <p:cNvSpPr txBox="1"/>
          <p:nvPr/>
        </p:nvSpPr>
        <p:spPr>
          <a:xfrm>
            <a:off x="1856509" y="1079020"/>
            <a:ext cx="8728364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your </a:t>
            </a:r>
            <a:r>
              <a:rPr lang="en-US" b="1" dirty="0"/>
              <a:t>Weekly Status Report </a:t>
            </a:r>
            <a:r>
              <a:rPr lang="en-US" dirty="0"/>
              <a:t>here.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Weekly Status Report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All important &amp; relevant elements of WSR - Summary, RYG, Risks, Issues, KPIs, Changes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Explain how each of these is helping you provide better clarity &amp; confidence to the customer</a:t>
            </a:r>
          </a:p>
        </p:txBody>
      </p:sp>
      <p:pic>
        <p:nvPicPr>
          <p:cNvPr id="4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5D5580BA-9B41-947B-4E6F-853BC5A3A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313732" y="3124199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1FBF1BD-88B3-B728-8B25-CF88FB9B7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E13A-E6BD-C1C4-6CF2-8223186FCF4C}"/>
              </a:ext>
            </a:extLst>
          </p:cNvPr>
          <p:cNvSpPr txBox="1"/>
          <p:nvPr/>
        </p:nvSpPr>
        <p:spPr>
          <a:xfrm>
            <a:off x="1656407" y="1425384"/>
            <a:ext cx="10099964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your </a:t>
            </a:r>
            <a:r>
              <a:rPr lang="en-US" b="1" dirty="0"/>
              <a:t>Risk Register </a:t>
            </a:r>
            <a:r>
              <a:rPr lang="en-US" dirty="0"/>
              <a:t>here.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Risk Management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Correct risk identification &amp; descriptions (including all 4 aspects of risk description)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Mitigation action for each risk with owners &amp; planned dates</a:t>
            </a:r>
          </a:p>
        </p:txBody>
      </p:sp>
      <p:pic>
        <p:nvPicPr>
          <p:cNvPr id="4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4C91B59C-469F-B0D3-2646-7A0D050D2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435629" y="3269564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31A70FC-4061-5C94-B9E8-CBEAA0132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3FF-CA2E-71FF-785E-8AA0100E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E13A-E6BD-C1C4-6CF2-8223186FCF4C}"/>
              </a:ext>
            </a:extLst>
          </p:cNvPr>
          <p:cNvSpPr txBox="1"/>
          <p:nvPr/>
        </p:nvSpPr>
        <p:spPr>
          <a:xfrm>
            <a:off x="1609254" y="1345721"/>
            <a:ext cx="10099964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Please insert your </a:t>
            </a:r>
            <a:r>
              <a:rPr lang="en-US" b="1" dirty="0"/>
              <a:t>Stakeholder Register </a:t>
            </a:r>
            <a:r>
              <a:rPr lang="en-US" dirty="0"/>
              <a:t>here.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>
                <a:hlinkClick r:id="rId2"/>
              </a:rPr>
              <a:t>StakeholderRegister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Demonstrate to the assessment panel: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you have ensured that every stakeholder is identified in the stakeholder register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is the communication plan &amp; action plan for each stakeholder</a:t>
            </a:r>
          </a:p>
        </p:txBody>
      </p:sp>
      <p:pic>
        <p:nvPicPr>
          <p:cNvPr id="4" name="Picture 2" descr="Premium Vector | Five minutes stopwatch icon timer symbol 5 min waiting  time vector illustration">
            <a:extLst>
              <a:ext uri="{FF2B5EF4-FFF2-40B4-BE49-F238E27FC236}">
                <a16:creationId xmlns:a16="http://schemas.microsoft.com/office/drawing/2014/main" id="{BD4112BF-BB72-CD8B-E452-E397767B4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0448" r="17429" b="13552"/>
          <a:stretch/>
        </p:blipFill>
        <p:spPr bwMode="auto">
          <a:xfrm>
            <a:off x="435629" y="3269564"/>
            <a:ext cx="1173625" cy="14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85CF383-FB0C-B04E-EE56-6650BACAA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44896"/>
            <a:ext cx="3276600" cy="365125"/>
          </a:xfrm>
        </p:spPr>
        <p:txBody>
          <a:bodyPr/>
          <a:lstStyle/>
          <a:p>
            <a:fld id="{4E6DB2D9-BBD8-435B-B34A-9B8472CE27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potx" id="{C834C797-E783-4CE1-9E00-8A887DF26D2F}" vid="{13FEA1AF-8129-4C54-8610-F05E422A1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BDDBBB-0842-457A-A817-C67B316D8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8979</TotalTime>
  <Words>840</Words>
  <Application>Microsoft Office PowerPoint</Application>
  <PresentationFormat>Widescreen</PresentationFormat>
  <Paragraphs>177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</vt:lpstr>
      <vt:lpstr>Segoe UI</vt:lpstr>
      <vt:lpstr>Wingdings</vt:lpstr>
      <vt:lpstr>Work Sans</vt:lpstr>
      <vt:lpstr>WelcomeDoc</vt:lpstr>
      <vt:lpstr>Project Management </vt:lpstr>
      <vt:lpstr>Assessment Template</vt:lpstr>
      <vt:lpstr>Introduction</vt:lpstr>
      <vt:lpstr>Project &amp; Project Management</vt:lpstr>
      <vt:lpstr>Scope Management</vt:lpstr>
      <vt:lpstr>Schedule Management</vt:lpstr>
      <vt:lpstr>Monitoring &amp; Control</vt:lpstr>
      <vt:lpstr>Risk Management</vt:lpstr>
      <vt:lpstr>Stakeholder Management</vt:lpstr>
      <vt:lpstr>Root Cause Analysis</vt:lpstr>
      <vt:lpstr>Agile Concepts</vt:lpstr>
      <vt:lpstr>Impactful Client Communication</vt:lpstr>
      <vt:lpstr>Learnings from the Program</vt:lpstr>
      <vt:lpstr>Thank You</vt:lpstr>
      <vt:lpstr>Assessment Format</vt:lpstr>
      <vt:lpstr>Assessment</vt:lpstr>
      <vt:lpstr>Competency Assessment</vt:lpstr>
      <vt:lpstr>Competency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Project Management Training to</dc:title>
  <dc:creator>EICPL02-L32</dc:creator>
  <cp:keywords/>
  <cp:lastModifiedBy>Xavi Ahisha, Ancy</cp:lastModifiedBy>
  <cp:revision>53</cp:revision>
  <dcterms:created xsi:type="dcterms:W3CDTF">2023-06-30T06:25:53Z</dcterms:created>
  <dcterms:modified xsi:type="dcterms:W3CDTF">2023-09-13T07:06:42Z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