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5" r:id="rId5"/>
    <p:sldId id="286" r:id="rId6"/>
    <p:sldId id="288" r:id="rId7"/>
    <p:sldId id="289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B. Thuật toán ECLAT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Mã giả của ECLAT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5560" y="1294130"/>
            <a:ext cx="5255895" cy="50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Cho tập dữ liệu sau: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77440" y="2649855"/>
            <a:ext cx="7716520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84220" y="1557655"/>
            <a:ext cx="5622925" cy="1871345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3505200" y="3784600"/>
          <a:ext cx="518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3454400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 panose="020F0502020204030204" charset="-122"/>
                        </a:rPr>
                        <a:t>A , C</a:t>
                      </a:r>
                      <a:endParaRPr lang="en-US" sz="1800" b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 panose="020F0502020204030204" charset="-122"/>
                        </a:rPr>
                        <a:t>T4 , T5</a:t>
                      </a:r>
                      <a:endParaRPr lang="en-US" sz="1800" b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838200" y="2023110"/>
          <a:ext cx="4726305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3956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1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1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7010400" y="1080770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949950" y="1234440"/>
          <a:ext cx="60134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483"/>
                <a:gridCol w="4008967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ECLAT là gì ?</a:t>
            </a:r>
            <a:endParaRPr lang="en-US" b="1"/>
          </a:p>
          <a:p>
            <a:pPr marL="457200" lvl="1" indent="0">
              <a:buNone/>
            </a:pPr>
            <a:r>
              <a:rPr lang="en-US"/>
              <a:t>- Ra đời năm vào 2001 bởi Zaki</a:t>
            </a:r>
            <a:endParaRPr lang="en-US"/>
          </a:p>
          <a:p>
            <a:pPr marL="457200" lvl="1" indent="0">
              <a:buNone/>
            </a:pPr>
            <a:r>
              <a:rPr lang="en-US"/>
              <a:t>- Là phiên bản mở rộng của thuật toán Apriori</a:t>
            </a:r>
            <a:endParaRPr lang="en-US"/>
          </a:p>
          <a:p>
            <a:pPr marL="457200" lvl="1" indent="0">
              <a:buNone/>
            </a:pPr>
            <a:r>
              <a:rPr lang="en-US"/>
              <a:t>- Là thuật toán duyệt theo chiều ( DFS )</a:t>
            </a:r>
            <a:endParaRPr lang="en-US"/>
          </a:p>
          <a:p>
            <a:pPr marL="457200" lvl="1" indent="457200">
              <a:buNone/>
            </a:pPr>
            <a:r>
              <a:rPr lang="en-US"/>
              <a:t>=&gt; Nhanh hơn Apriori ( BFS )</a:t>
            </a:r>
            <a:endParaRPr lang="en-US"/>
          </a:p>
          <a:p>
            <a:pPr marL="457200" lvl="1" indent="45720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- Còn có 1 biến thể khác là dECLAT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930390" y="160464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604645"/>
          <a:ext cx="52571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4565"/>
              </a:tblGrid>
              <a:tr h="4743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2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955040" y="169100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314440" y="1691005"/>
          <a:ext cx="4726305" cy="326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4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955040" y="169100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314440" y="1691005"/>
          <a:ext cx="4726305" cy="326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4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955040" y="1691005"/>
          <a:ext cx="472630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3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314440" y="1691005"/>
          <a:ext cx="4726305" cy="326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3150870"/>
              </a:tblGrid>
              <a:tr h="5035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k = 4 , minsup = 3</a:t>
                      </a:r>
                      <a:endParaRPr lang="en-US" sz="1800"/>
                    </a:p>
                  </a:txBody>
                  <a:tcPr/>
                </a:tc>
                <a:tc hMerge="1">
                  <a:tcPr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1010">
                <a:tc>
                  <a:txBody>
                    <a:bodyPr/>
                    <a:p>
                      <a:pPr indent="0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Ví dụ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1503680" y="5806440"/>
            <a:ext cx="5181600" cy="5067935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3943350" y="1454785"/>
            <a:ext cx="5181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965200" y="1454785"/>
          <a:ext cx="496760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"/>
                <a:gridCol w="2483485"/>
                <a:gridCol w="1242060"/>
              </a:tblGrid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Support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T2, T4 , T5 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T3, T5, T6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T1, T2, T3, T4 , T5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553200" y="1454785"/>
          <a:ext cx="4800600" cy="362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470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Tidset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Support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80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70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C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T2 , T4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70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4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 , B , D , 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T1 , T3 , T5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MỤC TIÊU CỦA THUẬT TOÁN</a:t>
            </a:r>
            <a:endParaRPr lang="en-US" b="1"/>
          </a:p>
          <a:p>
            <a:pPr marL="457200" lvl="1" indent="0">
              <a:buNone/>
            </a:pPr>
            <a:r>
              <a:rPr lang="en-US"/>
              <a:t>+ Phát hiện mẫu tương đương</a:t>
            </a:r>
            <a:endParaRPr lang="en-US"/>
          </a:p>
          <a:p>
            <a:pPr marL="457200" lvl="1" indent="0">
              <a:buNone/>
            </a:pPr>
            <a:r>
              <a:rPr lang="en-US"/>
              <a:t>+ Tìm kiếm hiệu quả:  sử dụng cây tương đương ( equivalent )</a:t>
            </a:r>
            <a:endParaRPr lang="en-US"/>
          </a:p>
          <a:p>
            <a:pPr marL="457200" lvl="1" indent="0">
              <a:buNone/>
            </a:pPr>
            <a:r>
              <a:rPr lang="en-US"/>
              <a:t>+ Xác định ngưỡng tần suất</a:t>
            </a:r>
            <a:endParaRPr lang="en-US"/>
          </a:p>
          <a:p>
            <a:pPr marL="457200" lvl="1" indent="0">
              <a:buNone/>
            </a:pPr>
            <a:r>
              <a:rPr lang="en-US"/>
              <a:t>+ Áp dụng trong các lĩnh vực khác nhau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NGUYÊN LÝ HOẠT ĐỘNG</a:t>
            </a:r>
            <a:endParaRPr lang="en-US" b="1"/>
          </a:p>
          <a:p>
            <a:pPr marL="457200" lvl="1" indent="0">
              <a:buNone/>
            </a:pPr>
            <a:r>
              <a:rPr lang="en-US"/>
              <a:t>- Dựa trên một cấu trúc dữ liệu gọi là cây tương đương (equivalence tree). </a:t>
            </a:r>
            <a:endParaRPr lang="en-US"/>
          </a:p>
          <a:p>
            <a:pPr marL="457200" lvl="1" indent="0">
              <a:buNone/>
            </a:pPr>
            <a:r>
              <a:rPr lang="en-US"/>
              <a:t>- Giúp hiệu quả tìm kiếm các mẫu tương đương bằng cách sử dụng tính chất của </a:t>
            </a:r>
            <a:r>
              <a:rPr lang="en-US" b="1"/>
              <a:t>phép giao</a:t>
            </a:r>
            <a:r>
              <a:rPr lang="en-US"/>
              <a:t> trong tập dữ liệu.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b="1"/>
              <a:t>INPUT VÀ OUTPUT CỦA ECLAT ?</a:t>
            </a:r>
            <a:endParaRPr lang="en-US" b="1"/>
          </a:p>
          <a:p>
            <a:pPr marL="457200" lvl="1" indent="0">
              <a:buNone/>
            </a:pPr>
            <a:r>
              <a:rPr lang="en-US"/>
              <a:t>- Input: là tập dữ liệu giao tác và ngưỡng minsup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-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26740" y="3147695"/>
            <a:ext cx="5181600" cy="1724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b="1"/>
              <a:t>INPUT VÀ OUTPUT CỦA ECLAT ?</a:t>
            </a:r>
            <a:endParaRPr lang="en-US"/>
          </a:p>
          <a:p>
            <a:pPr marL="457200" lvl="1" indent="0">
              <a:buNone/>
            </a:pPr>
            <a:r>
              <a:rPr lang="en-US"/>
              <a:t>- Output: Các item thỏa ngưỡng minsup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7080" y="1032510"/>
            <a:ext cx="4236720" cy="420497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https://www.geeksforgeeks.org/ml-eclat-algorithm/</a:t>
            </a:r>
            <a:endParaRPr lang="en-US"/>
          </a:p>
          <a:p>
            <a:r>
              <a:rPr lang="en-US"/>
              <a:t>https://www.philippe-fournier-viger.com/spmf/Eclat_dEclat.php#:~:text=Eclat%20is%20an%20algorithm%20for,of%20a%20breath%2Dfirst%20search.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Nguồn gốc của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 mắt năm 2001, nhưng đã được giới thiệu bởi Zaki vào năm 1997</a:t>
            </a:r>
            <a:endParaRPr lang="en-US"/>
          </a:p>
          <a:p>
            <a:r>
              <a:rPr lang="en-US"/>
              <a:t>Đây là thuật toán mở rộng của Apriori</a:t>
            </a:r>
            <a:endParaRPr lang="en-US"/>
          </a:p>
          <a:p>
            <a:r>
              <a:rPr lang="en-US"/>
              <a:t>Là thuật toán khám phá quy tắc liên kết trong dữ liệu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Hoạt động của thuật toán ECLAT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B1: Chuyển dữ liệu từ dòng sang cột. Cột đại diện cho các ITEM và hàng là đại diện cho GIAO DỊCH</a:t>
            </a:r>
            <a:endParaRPr lang="en-US"/>
          </a:p>
          <a:p>
            <a:r>
              <a:rPr lang="en-US"/>
              <a:t>B2: Kết hợp các ITEMSET ban đầu thành ITEMSET lớn hơn</a:t>
            </a:r>
            <a:endParaRPr lang="en-US"/>
          </a:p>
          <a:p>
            <a:r>
              <a:rPr lang="en-US"/>
              <a:t>B3: Tính toán sup của các ITEMSET</a:t>
            </a:r>
            <a:endParaRPr lang="en-US"/>
          </a:p>
          <a:p>
            <a:r>
              <a:rPr lang="en-US"/>
              <a:t>B4: Loại các ITEMSET dưới ngưỡng minsup</a:t>
            </a:r>
            <a:endParaRPr lang="en-US"/>
          </a:p>
          <a:p>
            <a:r>
              <a:rPr lang="en-US"/>
              <a:t>B5: Tạo tập hợp để chứa các ITEMSET đạt ngưỡng</a:t>
            </a:r>
            <a:endParaRPr lang="en-US"/>
          </a:p>
          <a:p>
            <a:r>
              <a:rPr lang="en-US"/>
              <a:t>B6: Lặp lại cho đến khi không còn tập hợp con nào được sinh 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6809</Words>
  <Application>WPS Presentation</Application>
  <PresentationFormat>Widescreen</PresentationFormat>
  <Paragraphs>1233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B. Thuật toán ECLAT</vt:lpstr>
      <vt:lpstr>1. Nội dung</vt:lpstr>
      <vt:lpstr>1. Nội dung</vt:lpstr>
      <vt:lpstr>1. Nội dung</vt:lpstr>
      <vt:lpstr>1. Nội dung</vt:lpstr>
      <vt:lpstr>1. Nội dung</vt:lpstr>
      <vt:lpstr>2. Tài liệu tham khảo</vt:lpstr>
      <vt:lpstr>3. Nguồn gốc của thuật toán</vt:lpstr>
      <vt:lpstr>4. Hoạt động của thuật toán ECLAT</vt:lpstr>
      <vt:lpstr>5. Mã giả của ECLAT</vt:lpstr>
      <vt:lpstr>6. Ví dụ 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  <vt:lpstr>6. Ví dụ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Thuật toán ECLAT</dc:title>
  <dc:creator/>
  <cp:lastModifiedBy>M S I</cp:lastModifiedBy>
  <cp:revision>8</cp:revision>
  <dcterms:created xsi:type="dcterms:W3CDTF">2024-03-01T14:28:00Z</dcterms:created>
  <dcterms:modified xsi:type="dcterms:W3CDTF">2024-03-10T10:51:00Z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01935C7F911F469BB363C082925DE956_11</vt:lpwstr>
  </property>
  <property fmtid="{D5CDD505-2E9C-101B-9397-08002B2CF9AE}" pid="3" name="KSOProductBuildVer">
    <vt:lpwstr>1033-12.2.0.13489</vt:lpwstr>
  </property>
</Properties>
</file>