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4"/>
  </p:notesMasterIdLst>
  <p:handoutMasterIdLst>
    <p:handoutMasterId r:id="rId35"/>
  </p:handoutMasterIdLst>
  <p:sldIdLst>
    <p:sldId id="256" r:id="rId2"/>
    <p:sldId id="362" r:id="rId3"/>
    <p:sldId id="320" r:id="rId4"/>
    <p:sldId id="321" r:id="rId5"/>
    <p:sldId id="323" r:id="rId6"/>
    <p:sldId id="325" r:id="rId7"/>
    <p:sldId id="326" r:id="rId8"/>
    <p:sldId id="327" r:id="rId9"/>
    <p:sldId id="330" r:id="rId10"/>
    <p:sldId id="340" r:id="rId11"/>
    <p:sldId id="290" r:id="rId12"/>
    <p:sldId id="291" r:id="rId13"/>
    <p:sldId id="294" r:id="rId14"/>
    <p:sldId id="295" r:id="rId15"/>
    <p:sldId id="308" r:id="rId16"/>
    <p:sldId id="309" r:id="rId17"/>
    <p:sldId id="297" r:id="rId18"/>
    <p:sldId id="296" r:id="rId19"/>
    <p:sldId id="300" r:id="rId20"/>
    <p:sldId id="357" r:id="rId21"/>
    <p:sldId id="358" r:id="rId22"/>
    <p:sldId id="359" r:id="rId23"/>
    <p:sldId id="360" r:id="rId24"/>
    <p:sldId id="361" r:id="rId25"/>
    <p:sldId id="367" r:id="rId26"/>
    <p:sldId id="368" r:id="rId27"/>
    <p:sldId id="369" r:id="rId28"/>
    <p:sldId id="366" r:id="rId29"/>
    <p:sldId id="363" r:id="rId30"/>
    <p:sldId id="364" r:id="rId31"/>
    <p:sldId id="365" r:id="rId32"/>
    <p:sldId id="343"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88936" autoAdjust="0"/>
  </p:normalViewPr>
  <p:slideViewPr>
    <p:cSldViewPr>
      <p:cViewPr varScale="1">
        <p:scale>
          <a:sx n="85" d="100"/>
          <a:sy n="85" d="100"/>
        </p:scale>
        <p:origin x="768" y="56"/>
      </p:cViewPr>
      <p:guideLst>
        <p:guide orient="horz" pos="1620"/>
        <p:guide pos="2880"/>
      </p:guideLst>
    </p:cSldViewPr>
  </p:slideViewPr>
  <p:notesTextViewPr>
    <p:cViewPr>
      <p:scale>
        <a:sx n="1" d="1"/>
        <a:sy n="1" d="1"/>
      </p:scale>
      <p:origin x="0" y="0"/>
    </p:cViewPr>
  </p:notesTextViewPr>
  <p:sorterViewPr>
    <p:cViewPr>
      <p:scale>
        <a:sx n="150" d="100"/>
        <a:sy n="150" d="100"/>
      </p:scale>
      <p:origin x="0" y="-15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1D5DB5-44C2-3F5C-E662-0BE6E3CA84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2F2A62-981F-AC2E-BEFF-C9B82B635D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A2A1F3-E523-4696-AB20-A1DCD333F28B}" type="datetimeFigureOut">
              <a:rPr lang="en-US" smtClean="0"/>
              <a:t>6/7/2024</a:t>
            </a:fld>
            <a:endParaRPr lang="en-US"/>
          </a:p>
        </p:txBody>
      </p:sp>
      <p:sp>
        <p:nvSpPr>
          <p:cNvPr id="4" name="Footer Placeholder 3">
            <a:extLst>
              <a:ext uri="{FF2B5EF4-FFF2-40B4-BE49-F238E27FC236}">
                <a16:creationId xmlns:a16="http://schemas.microsoft.com/office/drawing/2014/main" id="{235648E2-DA10-599A-2050-485C787E78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264F2E4-2476-D3C7-56AB-EE85C440C2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5AA71-83C7-416F-97E5-527CA44D0246}" type="slidenum">
              <a:rPr lang="en-US" smtClean="0"/>
              <a:t>‹#›</a:t>
            </a:fld>
            <a:endParaRPr lang="en-US"/>
          </a:p>
        </p:txBody>
      </p:sp>
    </p:spTree>
    <p:extLst>
      <p:ext uri="{BB962C8B-B14F-4D97-AF65-F5344CB8AC3E}">
        <p14:creationId xmlns:p14="http://schemas.microsoft.com/office/powerpoint/2010/main" val="1342136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14D26-ABC6-4898-87A1-CDE17D6729AF}"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26438-7627-41BF-AC26-05CB685B1A35}" type="slidenum">
              <a:rPr lang="en-US" smtClean="0"/>
              <a:t>‹#›</a:t>
            </a:fld>
            <a:endParaRPr lang="en-US"/>
          </a:p>
        </p:txBody>
      </p:sp>
    </p:spTree>
    <p:extLst>
      <p:ext uri="{BB962C8B-B14F-4D97-AF65-F5344CB8AC3E}">
        <p14:creationId xmlns:p14="http://schemas.microsoft.com/office/powerpoint/2010/main" val="407227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B26438-7627-41BF-AC26-05CB685B1A35}" type="slidenum">
              <a:rPr lang="en-US" smtClean="0"/>
              <a:t>1</a:t>
            </a:fld>
            <a:endParaRPr lang="en-US"/>
          </a:p>
        </p:txBody>
      </p:sp>
    </p:spTree>
    <p:extLst>
      <p:ext uri="{BB962C8B-B14F-4D97-AF65-F5344CB8AC3E}">
        <p14:creationId xmlns:p14="http://schemas.microsoft.com/office/powerpoint/2010/main" val="229569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performed several experiments to evaluate the performance of the proposed EFIM algorithm. Experiments were carried out on a computer with a fourth generation 64 bit core i7 processor running Windows 8.1 and 16 GB of RAM. We compared the performance of EFIM with five state-of-the-art algorithms, namely UP-Growth+, HUP-Miner, d2HUP, HUI-Miner and FHM. Moreover, to also evaluate the influence of the design decisions in EFIM, we also compared it</a:t>
            </a:r>
          </a:p>
          <a:p>
            <a:endParaRPr lang="en-US"/>
          </a:p>
          <a:p>
            <a:r>
              <a:rPr lang="en-US"/>
              <a:t>https://www.philippe-fournier-viger.com/EFIM_JOURNAL_VERSION%20KAIS%202016.pdf</a:t>
            </a:r>
          </a:p>
        </p:txBody>
      </p:sp>
      <p:sp>
        <p:nvSpPr>
          <p:cNvPr id="4" name="Slide Number Placeholder 3"/>
          <p:cNvSpPr>
            <a:spLocks noGrp="1"/>
          </p:cNvSpPr>
          <p:nvPr>
            <p:ph type="sldNum" sz="quarter" idx="5"/>
          </p:nvPr>
        </p:nvSpPr>
        <p:spPr/>
        <p:txBody>
          <a:bodyPr/>
          <a:lstStyle/>
          <a:p>
            <a:fld id="{5CB26438-7627-41BF-AC26-05CB685B1A35}" type="slidenum">
              <a:rPr lang="en-US" smtClean="0"/>
              <a:t>27</a:t>
            </a:fld>
            <a:endParaRPr lang="en-US"/>
          </a:p>
        </p:txBody>
      </p:sp>
    </p:spTree>
    <p:extLst>
      <p:ext uri="{BB962C8B-B14F-4D97-AF65-F5344CB8AC3E}">
        <p14:creationId xmlns:p14="http://schemas.microsoft.com/office/powerpoint/2010/main" val="203699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B26438-7627-41BF-AC26-05CB685B1A35}" type="slidenum">
              <a:rPr lang="en-US" smtClean="0"/>
              <a:t>31</a:t>
            </a:fld>
            <a:endParaRPr lang="en-US"/>
          </a:p>
        </p:txBody>
      </p:sp>
    </p:spTree>
    <p:extLst>
      <p:ext uri="{BB962C8B-B14F-4D97-AF65-F5344CB8AC3E}">
        <p14:creationId xmlns:p14="http://schemas.microsoft.com/office/powerpoint/2010/main" val="116451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 tieu la tim nhung gi xuat hien nhieu lan trong co so du lieu, vi du nhu moi nguoi mua nhieu thu cung nhau nhieu lan trong mot cua hang</a:t>
            </a:r>
          </a:p>
        </p:txBody>
      </p:sp>
      <p:sp>
        <p:nvSpPr>
          <p:cNvPr id="4" name="Slide Number Placeholder 3"/>
          <p:cNvSpPr>
            <a:spLocks noGrp="1"/>
          </p:cNvSpPr>
          <p:nvPr>
            <p:ph type="sldNum" sz="quarter" idx="5"/>
          </p:nvPr>
        </p:nvSpPr>
        <p:spPr/>
        <p:txBody>
          <a:bodyPr/>
          <a:lstStyle/>
          <a:p>
            <a:fld id="{5CB26438-7627-41BF-AC26-05CB685B1A35}" type="slidenum">
              <a:rPr lang="en-US" smtClean="0"/>
              <a:t>12</a:t>
            </a:fld>
            <a:endParaRPr lang="en-US"/>
          </a:p>
        </p:txBody>
      </p:sp>
    </p:spTree>
    <p:extLst>
      <p:ext uri="{BB962C8B-B14F-4D97-AF65-F5344CB8AC3E}">
        <p14:creationId xmlns:p14="http://schemas.microsoft.com/office/powerpoint/2010/main" val="151006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IU (Internal Utility)</a:t>
            </a:r>
          </a:p>
          <a:p>
            <a:r>
              <a:rPr lang="vi-VN"/>
              <a:t>EU (</a:t>
            </a:r>
            <a:r>
              <a:rPr lang="en-US"/>
              <a:t>External Ultility</a:t>
            </a:r>
            <a:r>
              <a:rPr lang="vi-VN"/>
              <a:t>)</a:t>
            </a:r>
            <a:endParaRPr lang="en-US"/>
          </a:p>
        </p:txBody>
      </p:sp>
      <p:sp>
        <p:nvSpPr>
          <p:cNvPr id="4" name="Slide Number Placeholder 3"/>
          <p:cNvSpPr>
            <a:spLocks noGrp="1"/>
          </p:cNvSpPr>
          <p:nvPr>
            <p:ph type="sldNum" sz="quarter" idx="5"/>
          </p:nvPr>
        </p:nvSpPr>
        <p:spPr/>
        <p:txBody>
          <a:bodyPr/>
          <a:lstStyle/>
          <a:p>
            <a:fld id="{5CB26438-7627-41BF-AC26-05CB685B1A35}" type="slidenum">
              <a:rPr lang="en-US" smtClean="0"/>
              <a:t>14</a:t>
            </a:fld>
            <a:endParaRPr lang="en-US"/>
          </a:p>
        </p:txBody>
      </p:sp>
    </p:spTree>
    <p:extLst>
      <p:ext uri="{BB962C8B-B14F-4D97-AF65-F5344CB8AC3E}">
        <p14:creationId xmlns:p14="http://schemas.microsoft.com/office/powerpoint/2010/main" val="188894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For example, eu(e) = 3$, iu(e, T5) = 1, and u(e, T5)= iu(e, T5) × eu(e) = 1 × 3 = 3.</a:t>
            </a:r>
            <a:endParaRPr lang="en-US"/>
          </a:p>
        </p:txBody>
      </p:sp>
      <p:sp>
        <p:nvSpPr>
          <p:cNvPr id="4" name="Slide Number Placeholder 3"/>
          <p:cNvSpPr>
            <a:spLocks noGrp="1"/>
          </p:cNvSpPr>
          <p:nvPr>
            <p:ph type="sldNum" sz="quarter" idx="5"/>
          </p:nvPr>
        </p:nvSpPr>
        <p:spPr/>
        <p:txBody>
          <a:bodyPr/>
          <a:lstStyle/>
          <a:p>
            <a:fld id="{5CB26438-7627-41BF-AC26-05CB685B1A35}" type="slidenum">
              <a:rPr lang="en-US" smtClean="0"/>
              <a:t>15</a:t>
            </a:fld>
            <a:endParaRPr lang="en-US"/>
          </a:p>
        </p:txBody>
      </p:sp>
    </p:spTree>
    <p:extLst>
      <p:ext uri="{BB962C8B-B14F-4D97-AF65-F5344CB8AC3E}">
        <p14:creationId xmlns:p14="http://schemas.microsoft.com/office/powerpoint/2010/main" val="159681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Định nghĩa 4. Tiện ích của tập mục X (</a:t>
            </a:r>
            <a:r>
              <a:rPr lang="en-US" sz="1800">
                <a:effectLst/>
                <a:latin typeface="Times New Roman" panose="02020603050405020304" pitchFamily="18" charset="0"/>
                <a:ea typeface="Calibri" panose="020F0502020204030204" pitchFamily="34" charset="0"/>
              </a:rPr>
              <a:t>Hữu ích của một itemset X</a:t>
            </a:r>
            <a:r>
              <a:rPr lang="en-US"/>
              <a:t>) trong giao dịch T, ký hiệu là u(X, T), là tổng hữu dụng của tất cả ∑ mục trong X trong T chứa X, trong đó u(X, T) = i∈X∧X⊆T u(i, T).</a:t>
            </a:r>
          </a:p>
        </p:txBody>
      </p:sp>
      <p:sp>
        <p:nvSpPr>
          <p:cNvPr id="4" name="Slide Number Placeholder 3"/>
          <p:cNvSpPr>
            <a:spLocks noGrp="1"/>
          </p:cNvSpPr>
          <p:nvPr>
            <p:ph type="sldNum" sz="quarter" idx="5"/>
          </p:nvPr>
        </p:nvSpPr>
        <p:spPr/>
        <p:txBody>
          <a:bodyPr/>
          <a:lstStyle/>
          <a:p>
            <a:fld id="{5CB26438-7627-41BF-AC26-05CB685B1A35}" type="slidenum">
              <a:rPr lang="en-US" smtClean="0"/>
              <a:t>16</a:t>
            </a:fld>
            <a:endParaRPr lang="en-US"/>
          </a:p>
        </p:txBody>
      </p:sp>
    </p:spTree>
    <p:extLst>
      <p:ext uri="{BB962C8B-B14F-4D97-AF65-F5344CB8AC3E}">
        <p14:creationId xmlns:p14="http://schemas.microsoft.com/office/powerpoint/2010/main" val="356792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B26438-7627-41BF-AC26-05CB685B1A35}" type="slidenum">
              <a:rPr lang="en-US" smtClean="0"/>
              <a:t>17</a:t>
            </a:fld>
            <a:endParaRPr lang="en-US"/>
          </a:p>
        </p:txBody>
      </p:sp>
    </p:spTree>
    <p:extLst>
      <p:ext uri="{BB962C8B-B14F-4D97-AF65-F5344CB8AC3E}">
        <p14:creationId xmlns:p14="http://schemas.microsoft.com/office/powerpoint/2010/main" val="31795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 = Transaction Utility (Tien ich cua giao tac) = tong cac muc * gia tri cua muc trong giao tac do</a:t>
            </a:r>
          </a:p>
          <a:p>
            <a:r>
              <a:rPr lang="pt-BR"/>
              <a:t>For example, in Fig. 1, eu(e) = 4, iu(e, T5) = 2, and u(e, T5)= iu(e, T5) × eu(e) = 2 × 4 = 8.</a:t>
            </a:r>
            <a:endParaRPr lang="en-US"/>
          </a:p>
        </p:txBody>
      </p:sp>
      <p:sp>
        <p:nvSpPr>
          <p:cNvPr id="4" name="Slide Number Placeholder 3"/>
          <p:cNvSpPr>
            <a:spLocks noGrp="1"/>
          </p:cNvSpPr>
          <p:nvPr>
            <p:ph type="sldNum" sz="quarter" idx="5"/>
          </p:nvPr>
        </p:nvSpPr>
        <p:spPr/>
        <p:txBody>
          <a:bodyPr/>
          <a:lstStyle/>
          <a:p>
            <a:fld id="{5CB26438-7627-41BF-AC26-05CB685B1A35}" type="slidenum">
              <a:rPr lang="en-US" smtClean="0"/>
              <a:t>19</a:t>
            </a:fld>
            <a:endParaRPr lang="en-US"/>
          </a:p>
        </p:txBody>
      </p:sp>
    </p:spTree>
    <p:extLst>
      <p:ext uri="{BB962C8B-B14F-4D97-AF65-F5344CB8AC3E}">
        <p14:creationId xmlns:p14="http://schemas.microsoft.com/office/powerpoint/2010/main" val="2374089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performed several experiments to evaluate the performance of the proposed EFIM algorithm. Experiments were carried out on a computer with a fourth generation 64 bit core i7 processor running Windows 8.1 and 16 GB of RAM. We compared the performance of EFIM with five state-of-the-art algorithms, namely UP-Growth+, HUP-Miner, d2HUP, HUI-Miner and FHM. Moreover, to also evaluate the influence of the design decisions in EFIM, we also compared it</a:t>
            </a:r>
          </a:p>
          <a:p>
            <a:endParaRPr lang="en-US"/>
          </a:p>
          <a:p>
            <a:r>
              <a:rPr lang="en-US"/>
              <a:t>https://www.philippe-fournier-viger.com/EFIM_JOURNAL_VERSION%20KAIS%202016.pdf</a:t>
            </a:r>
          </a:p>
        </p:txBody>
      </p:sp>
      <p:sp>
        <p:nvSpPr>
          <p:cNvPr id="4" name="Slide Number Placeholder 3"/>
          <p:cNvSpPr>
            <a:spLocks noGrp="1"/>
          </p:cNvSpPr>
          <p:nvPr>
            <p:ph type="sldNum" sz="quarter" idx="5"/>
          </p:nvPr>
        </p:nvSpPr>
        <p:spPr/>
        <p:txBody>
          <a:bodyPr/>
          <a:lstStyle/>
          <a:p>
            <a:fld id="{5CB26438-7627-41BF-AC26-05CB685B1A35}" type="slidenum">
              <a:rPr lang="en-US" smtClean="0"/>
              <a:t>25</a:t>
            </a:fld>
            <a:endParaRPr lang="en-US"/>
          </a:p>
        </p:txBody>
      </p:sp>
    </p:spTree>
    <p:extLst>
      <p:ext uri="{BB962C8B-B14F-4D97-AF65-F5344CB8AC3E}">
        <p14:creationId xmlns:p14="http://schemas.microsoft.com/office/powerpoint/2010/main" val="408758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performed several experiments to evaluate the performance of the proposed EFIM algorithm. Experiments were carried out on a computer with a fourth generation 64 bit core i7 processor running Windows 8.1 and 16 GB of RAM. We compared the performance of EFIM with five state-of-the-art algorithms, namely UP-Growth+, HUP-Miner, d2HUP, HUI-Miner and FHM. Moreover, to also evaluate the influence of the design decisions in EFIM, we also compared it</a:t>
            </a:r>
          </a:p>
          <a:p>
            <a:endParaRPr lang="en-US"/>
          </a:p>
          <a:p>
            <a:r>
              <a:rPr lang="en-US"/>
              <a:t>https://www.philippe-fournier-viger.com/EFIM_JOURNAL_VERSION%20KAIS%202016.pdf</a:t>
            </a:r>
          </a:p>
        </p:txBody>
      </p:sp>
      <p:sp>
        <p:nvSpPr>
          <p:cNvPr id="4" name="Slide Number Placeholder 3"/>
          <p:cNvSpPr>
            <a:spLocks noGrp="1"/>
          </p:cNvSpPr>
          <p:nvPr>
            <p:ph type="sldNum" sz="quarter" idx="5"/>
          </p:nvPr>
        </p:nvSpPr>
        <p:spPr/>
        <p:txBody>
          <a:bodyPr/>
          <a:lstStyle/>
          <a:p>
            <a:fld id="{5CB26438-7627-41BF-AC26-05CB685B1A35}" type="slidenum">
              <a:rPr lang="en-US" smtClean="0"/>
              <a:t>26</a:t>
            </a:fld>
            <a:endParaRPr lang="en-US"/>
          </a:p>
        </p:txBody>
      </p:sp>
    </p:spTree>
    <p:extLst>
      <p:ext uri="{BB962C8B-B14F-4D97-AF65-F5344CB8AC3E}">
        <p14:creationId xmlns:p14="http://schemas.microsoft.com/office/powerpoint/2010/main" val="404853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247909-B8A0-4BA1-A811-86864C8FF521}" type="datetime1">
              <a:rPr lang="ko-KR" altLang="en-US" smtClean="0"/>
              <a:t>2024-06-07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13822063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A7241-73E8-48BF-8A60-BF4B72492106}" type="datetime1">
              <a:rPr lang="ko-KR" altLang="en-US" smtClean="0"/>
              <a:t>2024-06-07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04110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23D6F-09D7-466C-9823-C05A591F1572}" type="datetime1">
              <a:rPr lang="ko-KR" altLang="en-US" smtClean="0"/>
              <a:t>2024-06-07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59961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15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18717-54E2-4D5F-82A0-30DFC423F188}" type="datetime1">
              <a:rPr lang="ko-KR" altLang="en-US" smtClean="0"/>
              <a:t>2024-06-07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98167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FFE4C-574E-41AD-A465-8050E08B05B7}" type="datetime1">
              <a:rPr lang="ko-KR" altLang="en-US" smtClean="0"/>
              <a:t>2024-06-07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76371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47FE5-5EF8-4827-8AE7-167748CDF945}" type="datetime1">
              <a:rPr lang="ko-KR" altLang="en-US" smtClean="0"/>
              <a:t>2024-06-07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83146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41905-DDD1-49D0-9518-156AF6D2A1E3}" type="datetime1">
              <a:rPr lang="ko-KR" altLang="en-US" smtClean="0"/>
              <a:t>2024-06-07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75266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18E26-2222-4FAF-9023-5E425B9D390C}" type="datetime1">
              <a:rPr lang="ko-KR" altLang="en-US" smtClean="0"/>
              <a:t>2024-06-07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4731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98207-3233-4BBB-8BDF-75C878594258}" type="datetime1">
              <a:rPr lang="ko-KR" altLang="en-US" smtClean="0"/>
              <a:t>2024-06-07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40602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2631BE-DB03-48BF-9F96-683DF25C526D}" type="datetime1">
              <a:rPr lang="ko-KR" altLang="en-US" smtClean="0"/>
              <a:t>2024-06-07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59448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9D8DF63-A9FB-4962-9BCC-CCE36CF03BD0}" type="datetime1">
              <a:rPr lang="ko-KR" altLang="en-US" smtClean="0"/>
              <a:t>2024-06-07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06607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3B247909-B8A0-4BA1-A811-86864C8FF521}" type="datetime1">
              <a:rPr lang="ko-KR" altLang="en-US" smtClean="0"/>
              <a:t>2024-06-07</a:t>
            </a:fld>
            <a:endParaRPr lang="ko-KR"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83968547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fi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214743" y="3595031"/>
            <a:ext cx="5513316" cy="1391599"/>
          </a:xfrm>
          <a:prstGeom prst="rect">
            <a:avLst/>
          </a:prstGeom>
          <a:noFill/>
        </p:spPr>
        <p:txBody>
          <a:bodyPr wrap="square">
            <a:spAutoFit/>
          </a:bodyPr>
          <a:lstStyle/>
          <a:p>
            <a:pPr defTabSz="804672">
              <a:lnSpc>
                <a:spcPct val="150000"/>
              </a:lnSpc>
              <a:spcAft>
                <a:spcPts val="600"/>
              </a:spcAft>
              <a:defRPr/>
            </a:pPr>
            <a:r>
              <a:rPr lang="en-US" altLang="ko-KR" sz="1584" b="1" kern="1200">
                <a:solidFill>
                  <a:schemeClr val="tx1">
                    <a:lumMod val="75000"/>
                    <a:lumOff val="25000"/>
                  </a:schemeClr>
                </a:solidFill>
                <a:latin typeface="Arial" panose="020B0604020202020204" pitchFamily="34" charset="0"/>
                <a:ea typeface="+mn-ea"/>
                <a:cs typeface="Arial" panose="020B0604020202020204" pitchFamily="34" charset="0"/>
              </a:rPr>
              <a:t>Giảng viên hướng dẫn: 	</a:t>
            </a:r>
            <a:r>
              <a:rPr lang="en-US" altLang="ko-KR" sz="1584" kern="1200">
                <a:solidFill>
                  <a:schemeClr val="tx1">
                    <a:lumMod val="75000"/>
                    <a:lumOff val="25000"/>
                  </a:schemeClr>
                </a:solidFill>
                <a:latin typeface="Arial" panose="020B0604020202020204" pitchFamily="34" charset="0"/>
                <a:ea typeface="+mn-ea"/>
                <a:cs typeface="Arial" panose="020B0604020202020204" pitchFamily="34" charset="0"/>
              </a:rPr>
              <a:t>ThS. Phạm Đức Thành</a:t>
            </a:r>
          </a:p>
          <a:p>
            <a:pPr defTabSz="804672">
              <a:lnSpc>
                <a:spcPct val="150000"/>
              </a:lnSpc>
              <a:spcAft>
                <a:spcPts val="600"/>
              </a:spcAft>
              <a:defRPr/>
            </a:pPr>
            <a:r>
              <a:rPr lang="en-US" altLang="ko-KR" sz="1800" b="1" kern="1200">
                <a:solidFill>
                  <a:schemeClr val="tx1">
                    <a:lumMod val="75000"/>
                    <a:lumOff val="25000"/>
                  </a:schemeClr>
                </a:solidFill>
                <a:latin typeface="Arial" panose="020B0604020202020204" pitchFamily="34" charset="0"/>
                <a:ea typeface="+mn-ea"/>
                <a:cs typeface="Arial" panose="020B0604020202020204" pitchFamily="34" charset="0"/>
              </a:rPr>
              <a:t>Sinh viên thực hiện: 	</a:t>
            </a:r>
            <a:r>
              <a:rPr lang="en-US" altLang="ko-KR" sz="1800" kern="1200">
                <a:solidFill>
                  <a:schemeClr val="tx1">
                    <a:lumMod val="75000"/>
                    <a:lumOff val="25000"/>
                  </a:schemeClr>
                </a:solidFill>
                <a:latin typeface="Arial" panose="020B0604020202020204" pitchFamily="34" charset="0"/>
                <a:ea typeface="+mn-ea"/>
                <a:cs typeface="Arial" panose="020B0604020202020204" pitchFamily="34" charset="0"/>
              </a:rPr>
              <a:t>Đỗ Anh Duy – 20DH111943</a:t>
            </a:r>
          </a:p>
          <a:p>
            <a:pPr defTabSz="804672">
              <a:lnSpc>
                <a:spcPct val="150000"/>
              </a:lnSpc>
              <a:spcAft>
                <a:spcPts val="600"/>
              </a:spcAft>
              <a:defRPr/>
            </a:pPr>
            <a:endParaRPr kumimoji="0" lang="en-US" altLang="ko-KR">
              <a:solidFill>
                <a:schemeClr val="tx1">
                  <a:lumMod val="75000"/>
                  <a:lumOff val="25000"/>
                </a:schemeClr>
              </a:solidFill>
              <a:latin typeface="Arial" panose="020B0604020202020204" pitchFamily="34" charset="0"/>
              <a:cs typeface="Arial" panose="020B0604020202020204" pitchFamily="34" charset="0"/>
            </a:endParaRPr>
          </a:p>
        </p:txBody>
      </p:sp>
      <p:sp>
        <p:nvSpPr>
          <p:cNvPr id="5" name="TextBox 1"/>
          <p:cNvSpPr txBox="1">
            <a:spLocks noChangeArrowheads="1"/>
          </p:cNvSpPr>
          <p:nvPr/>
        </p:nvSpPr>
        <p:spPr bwMode="auto">
          <a:xfrm>
            <a:off x="1115616" y="1589005"/>
            <a:ext cx="6252780" cy="1464568"/>
          </a:xfrm>
          <a:prstGeom prst="rect">
            <a:avLst/>
          </a:prstGeom>
          <a:noFill/>
          <a:ln w="9525">
            <a:noFill/>
            <a:miter lim="800000"/>
            <a:headEnd/>
            <a:tailEnd/>
          </a:ln>
        </p:spPr>
        <p:txBody>
          <a:bodyPr wrap="square">
            <a:spAutoFit/>
          </a:bodyPr>
          <a:lstStyle/>
          <a:p>
            <a:pPr algn="ctr" defTabSz="804672">
              <a:lnSpc>
                <a:spcPct val="150000"/>
              </a:lnSpc>
              <a:spcAft>
                <a:spcPts val="600"/>
              </a:spcAft>
            </a:pPr>
            <a:r>
              <a:rPr lang="en-US" altLang="en-US" sz="3168" b="1" kern="1200">
                <a:solidFill>
                  <a:schemeClr val="tx1"/>
                </a:solidFill>
                <a:latin typeface="Arial" panose="020B0604020202020204" pitchFamily="34" charset="0"/>
                <a:ea typeface="+mn-ea"/>
                <a:cs typeface="Arial" panose="020B0604020202020204" pitchFamily="34" charset="0"/>
              </a:rPr>
              <a:t>NGHIÊN CỨU THUẬT GIẢI DI TRUYỀN (GA) VÀ ỨNG DỤNG</a:t>
            </a:r>
            <a:endParaRPr lang="en-US" altLang="ko-KR" sz="3600" b="1">
              <a:solidFill>
                <a:schemeClr val="tx1">
                  <a:lumMod val="75000"/>
                  <a:lumOff val="25000"/>
                </a:schemeClr>
              </a:solidFill>
              <a:latin typeface="Arial" panose="020B0604020202020204" pitchFamily="34" charset="0"/>
              <a:ea typeface="맑은 고딕" pitchFamily="50" charset="-127"/>
              <a:cs typeface="Arial" pitchFamily="34" charset="0"/>
            </a:endParaRPr>
          </a:p>
        </p:txBody>
      </p:sp>
      <p:sp>
        <p:nvSpPr>
          <p:cNvPr id="6" name="TextBox 5">
            <a:extLst>
              <a:ext uri="{FF2B5EF4-FFF2-40B4-BE49-F238E27FC236}">
                <a16:creationId xmlns:a16="http://schemas.microsoft.com/office/drawing/2014/main" id="{DA74CE0D-3BE5-1F9E-C65E-BA3D9F947C2D}"/>
              </a:ext>
            </a:extLst>
          </p:cNvPr>
          <p:cNvSpPr txBox="1"/>
          <p:nvPr/>
        </p:nvSpPr>
        <p:spPr>
          <a:xfrm>
            <a:off x="0" y="172360"/>
            <a:ext cx="9144000" cy="687881"/>
          </a:xfrm>
          <a:prstGeom prst="rect">
            <a:avLst/>
          </a:prstGeom>
          <a:noFill/>
        </p:spPr>
        <p:txBody>
          <a:bodyPr wrap="square">
            <a:spAutoFit/>
          </a:bodyPr>
          <a:lstStyle/>
          <a:p>
            <a:pPr algn="ctr">
              <a:lnSpc>
                <a:spcPct val="115000"/>
              </a:lnSpc>
              <a:spcBef>
                <a:spcPts val="600"/>
              </a:spcBef>
            </a:pPr>
            <a:r>
              <a:rPr lang="en-US" sz="1800" kern="100">
                <a:effectLst/>
                <a:latin typeface="Arial" panose="020B0604020202020204" pitchFamily="34" charset="0"/>
                <a:ea typeface="Calibri" panose="020F0502020204030204" pitchFamily="34" charset="0"/>
                <a:cs typeface="Arial" panose="020B0604020202020204" pitchFamily="34" charset="0"/>
              </a:rPr>
              <a:t>TRƯỜNG ĐẠI HỌC NGOẠI NGỮ - TIN HỌC TP. HỒ CHÍ MINH</a:t>
            </a:r>
          </a:p>
          <a:p>
            <a:pPr algn="ctr"/>
            <a:r>
              <a:rPr lang="en-US" sz="1800">
                <a:effectLst/>
                <a:latin typeface="Arial" panose="020B0604020202020204" pitchFamily="34" charset="0"/>
                <a:ea typeface="Calibri" panose="020F0502020204030204" pitchFamily="34" charset="0"/>
                <a:cs typeface="Arial" panose="020B0604020202020204" pitchFamily="34" charset="0"/>
              </a:rPr>
              <a:t>KHOA CÔNG NGHỆ THÔNG TIN</a:t>
            </a:r>
            <a:endParaRPr lang="en-US">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7D9EC1A-5742-32AA-1952-CD1173203F27}"/>
              </a:ext>
            </a:extLst>
          </p:cNvPr>
          <p:cNvCxnSpPr/>
          <p:nvPr/>
        </p:nvCxnSpPr>
        <p:spPr>
          <a:xfrm>
            <a:off x="2843808" y="886665"/>
            <a:ext cx="3456384"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and a hand with a shopping cart&#10;&#10;Description automatically generated">
            <a:extLst>
              <a:ext uri="{FF2B5EF4-FFF2-40B4-BE49-F238E27FC236}">
                <a16:creationId xmlns:a16="http://schemas.microsoft.com/office/drawing/2014/main" id="{9B7E94F2-BA50-E721-610B-83156D61C6D2}"/>
              </a:ext>
            </a:extLst>
          </p:cNvPr>
          <p:cNvPicPr>
            <a:picLocks noChangeAspect="1"/>
          </p:cNvPicPr>
          <p:nvPr/>
        </p:nvPicPr>
        <p:blipFill rotWithShape="1">
          <a:blip r:embed="rId2">
            <a:extLst>
              <a:ext uri="{28A0092B-C50C-407E-A947-70E740481C1C}">
                <a14:useLocalDpi xmlns:a14="http://schemas.microsoft.com/office/drawing/2010/main" val="0"/>
              </a:ext>
            </a:extLst>
          </a:blip>
          <a:srcRect l="4666" r="1239" b="2"/>
          <a:stretch/>
        </p:blipFill>
        <p:spPr>
          <a:xfrm>
            <a:off x="0" y="10"/>
            <a:ext cx="9143980" cy="5143490"/>
          </a:xfrm>
          <a:prstGeom prst="rect">
            <a:avLst/>
          </a:prstGeom>
        </p:spPr>
      </p:pic>
      <p:sp>
        <p:nvSpPr>
          <p:cNvPr id="35"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91578" y="628650"/>
            <a:ext cx="5323621" cy="3411789"/>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AF9037A8-3723-F58A-39C5-C5396A6FC8D7}"/>
              </a:ext>
            </a:extLst>
          </p:cNvPr>
          <p:cNvSpPr>
            <a:spLocks noGrp="1"/>
          </p:cNvSpPr>
          <p:nvPr>
            <p:ph type="title"/>
          </p:nvPr>
        </p:nvSpPr>
        <p:spPr>
          <a:xfrm>
            <a:off x="2195736" y="1707654"/>
            <a:ext cx="4452631" cy="1512168"/>
          </a:xfrm>
        </p:spPr>
        <p:txBody>
          <a:bodyPr vert="horz" lIns="91440" tIns="45720" rIns="91440" bIns="45720" rtlCol="0" anchor="b">
            <a:normAutofit fontScale="90000"/>
          </a:bodyPr>
          <a:lstStyle/>
          <a:p>
            <a:pPr algn="ctr" defTabSz="914400">
              <a:lnSpc>
                <a:spcPct val="150000"/>
              </a:lnSpc>
            </a:pPr>
            <a:r>
              <a:rPr lang="en-US" sz="4000">
                <a:latin typeface="Arial" panose="020B0604020202020204" pitchFamily="34" charset="0"/>
                <a:cs typeface="Arial" panose="020B0604020202020204" pitchFamily="34" charset="0"/>
              </a:rPr>
              <a:t>Khai thác tập mục hữu ích cao - HUIs</a:t>
            </a:r>
          </a:p>
        </p:txBody>
      </p:sp>
      <p:sp>
        <p:nvSpPr>
          <p:cNvPr id="4" name="Slide Number Placeholder 3">
            <a:extLst>
              <a:ext uri="{FF2B5EF4-FFF2-40B4-BE49-F238E27FC236}">
                <a16:creationId xmlns:a16="http://schemas.microsoft.com/office/drawing/2014/main" id="{B4E3C78A-2757-AE80-6D8B-1EA7A04C2354}"/>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defRPr/>
            </a:pPr>
            <a:fld id="{83B0A39C-9AA3-4A83-82D7-24ADE085033F}" type="slidenum">
              <a:rPr lang="en-US" altLang="ko-KR" sz="1200">
                <a:solidFill>
                  <a:srgbClr val="FFFFFF"/>
                </a:solidFill>
                <a:latin typeface="Calibri" panose="020F0502020204030204"/>
              </a:rPr>
              <a:pPr defTabSz="914400">
                <a:lnSpc>
                  <a:spcPct val="90000"/>
                </a:lnSpc>
                <a:spcAft>
                  <a:spcPts val="600"/>
                </a:spcAft>
                <a:defRPr/>
              </a:pPr>
              <a:t>10</a:t>
            </a:fld>
            <a:endParaRPr lang="en-US" altLang="ko-KR" sz="1200">
              <a:solidFill>
                <a:srgbClr val="FFFFFF"/>
              </a:solidFill>
              <a:latin typeface="Calibri" panose="020F0502020204030204"/>
            </a:endParaRPr>
          </a:p>
        </p:txBody>
      </p:sp>
    </p:spTree>
    <p:extLst>
      <p:ext uri="{BB962C8B-B14F-4D97-AF65-F5344CB8AC3E}">
        <p14:creationId xmlns:p14="http://schemas.microsoft.com/office/powerpoint/2010/main" val="257586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2877-4F76-FFE8-06FE-7E5AB12E7EE2}"/>
              </a:ext>
            </a:extLst>
          </p:cNvPr>
          <p:cNvSpPr>
            <a:spLocks noGrp="1"/>
          </p:cNvSpPr>
          <p:nvPr>
            <p:ph type="title"/>
          </p:nvPr>
        </p:nvSpPr>
        <p:spPr>
          <a:xfrm>
            <a:off x="323528" y="102393"/>
            <a:ext cx="8916617" cy="857250"/>
          </a:xfrm>
        </p:spPr>
        <p:txBody>
          <a:bodyPr/>
          <a:lstStyle/>
          <a:p>
            <a:r>
              <a:rPr lang="en-US">
                <a:latin typeface="Arial" panose="020B0604020202020204" pitchFamily="34" charset="0"/>
                <a:cs typeface="Arial" panose="020B0604020202020204" pitchFamily="34" charset="0"/>
              </a:rPr>
              <a:t>Cở sở dữ liệu giao tác</a:t>
            </a:r>
          </a:p>
        </p:txBody>
      </p:sp>
      <p:sp>
        <p:nvSpPr>
          <p:cNvPr id="5" name="Slide Number Placeholder 4">
            <a:extLst>
              <a:ext uri="{FF2B5EF4-FFF2-40B4-BE49-F238E27FC236}">
                <a16:creationId xmlns:a16="http://schemas.microsoft.com/office/drawing/2014/main" id="{83FB7AD1-0B11-AE9E-F275-B3C7A9059C59}"/>
              </a:ext>
            </a:extLst>
          </p:cNvPr>
          <p:cNvSpPr>
            <a:spLocks noGrp="1"/>
          </p:cNvSpPr>
          <p:nvPr>
            <p:ph type="sldNum" sz="quarter" idx="12"/>
          </p:nvPr>
        </p:nvSpPr>
        <p:spPr/>
        <p:txBody>
          <a:bodyPr/>
          <a:lstStyle/>
          <a:p>
            <a:fld id="{83B0A39C-9AA3-4A83-82D7-24ADE085033F}" type="slidenum">
              <a:rPr lang="ko-KR" altLang="en-US" smtClean="0"/>
              <a:t>11</a:t>
            </a:fld>
            <a:endParaRPr lang="ko-KR" altLang="en-US"/>
          </a:p>
        </p:txBody>
      </p:sp>
      <p:sp>
        <p:nvSpPr>
          <p:cNvPr id="4" name="TextBox 3">
            <a:extLst>
              <a:ext uri="{FF2B5EF4-FFF2-40B4-BE49-F238E27FC236}">
                <a16:creationId xmlns:a16="http://schemas.microsoft.com/office/drawing/2014/main" id="{187DD961-01D4-D346-1FBF-50C2DE081056}"/>
              </a:ext>
            </a:extLst>
          </p:cNvPr>
          <p:cNvSpPr txBox="1"/>
          <p:nvPr/>
        </p:nvSpPr>
        <p:spPr>
          <a:xfrm>
            <a:off x="588695" y="1100936"/>
            <a:ext cx="8263801" cy="646331"/>
          </a:xfrm>
          <a:prstGeom prst="rect">
            <a:avLst/>
          </a:prstGeom>
          <a:noFill/>
        </p:spPr>
        <p:txBody>
          <a:bodyPr wrap="non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Một tập hợp các mặt hàng sau {a, b, c, d, …} được bán trong một cửa hàng.</a:t>
            </a:r>
          </a:p>
          <a:p>
            <a:pPr marL="285750" indent="-285750">
              <a:buFont typeface="Arial" panose="020B0604020202020204" pitchFamily="34" charset="0"/>
              <a:buChar char="•"/>
            </a:pPr>
            <a:endParaRPr lang="en-US"/>
          </a:p>
        </p:txBody>
      </p:sp>
      <p:grpSp>
        <p:nvGrpSpPr>
          <p:cNvPr id="13" name="Group 12">
            <a:extLst>
              <a:ext uri="{FF2B5EF4-FFF2-40B4-BE49-F238E27FC236}">
                <a16:creationId xmlns:a16="http://schemas.microsoft.com/office/drawing/2014/main" id="{1B3AABC5-6BA8-55CA-FAD5-056507F587A8}"/>
              </a:ext>
            </a:extLst>
          </p:cNvPr>
          <p:cNvGrpSpPr/>
          <p:nvPr/>
        </p:nvGrpSpPr>
        <p:grpSpPr>
          <a:xfrm>
            <a:off x="1119109" y="1592434"/>
            <a:ext cx="4653580" cy="1146383"/>
            <a:chOff x="2411760" y="1738479"/>
            <a:chExt cx="4653580" cy="1146383"/>
          </a:xfrm>
        </p:grpSpPr>
        <p:pic>
          <p:nvPicPr>
            <p:cNvPr id="6" name="Picture 5" descr="A cartoon of a turkey&#10;&#10;Description automatically generated">
              <a:extLst>
                <a:ext uri="{FF2B5EF4-FFF2-40B4-BE49-F238E27FC236}">
                  <a16:creationId xmlns:a16="http://schemas.microsoft.com/office/drawing/2014/main" id="{9B4CC4F4-2C30-E858-1190-910F794C1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741292"/>
              <a:ext cx="1143570" cy="1143570"/>
            </a:xfrm>
            <a:prstGeom prst="rect">
              <a:avLst/>
            </a:prstGeom>
          </p:spPr>
        </p:pic>
        <p:pic>
          <p:nvPicPr>
            <p:cNvPr id="8" name="Picture 7" descr="A broken egg and a broken egg&#10;&#10;Description automatically generated">
              <a:extLst>
                <a:ext uri="{FF2B5EF4-FFF2-40B4-BE49-F238E27FC236}">
                  <a16:creationId xmlns:a16="http://schemas.microsoft.com/office/drawing/2014/main" id="{8C99C527-9101-2483-EC8B-2E7E67B05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572" y="1741292"/>
              <a:ext cx="1143570" cy="1143570"/>
            </a:xfrm>
            <a:prstGeom prst="rect">
              <a:avLst/>
            </a:prstGeom>
          </p:spPr>
        </p:pic>
        <p:pic>
          <p:nvPicPr>
            <p:cNvPr id="10" name="Picture 9" descr="A cartoon of a burger&#10;&#10;Description automatically generated">
              <a:extLst>
                <a:ext uri="{FF2B5EF4-FFF2-40B4-BE49-F238E27FC236}">
                  <a16:creationId xmlns:a16="http://schemas.microsoft.com/office/drawing/2014/main" id="{8F5A3EBC-D8D6-2294-69B7-B02B1D0C33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142" y="1741292"/>
              <a:ext cx="1143570" cy="1143570"/>
            </a:xfrm>
            <a:prstGeom prst="rect">
              <a:avLst/>
            </a:prstGeom>
          </p:spPr>
        </p:pic>
        <p:pic>
          <p:nvPicPr>
            <p:cNvPr id="12" name="Picture 11" descr="A carton of milk&#10;&#10;Description automatically generated">
              <a:extLst>
                <a:ext uri="{FF2B5EF4-FFF2-40B4-BE49-F238E27FC236}">
                  <a16:creationId xmlns:a16="http://schemas.microsoft.com/office/drawing/2014/main" id="{7D43C81C-2753-A80B-EE10-1A9104028E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0949" y="1738479"/>
              <a:ext cx="1384391" cy="1143569"/>
            </a:xfrm>
            <a:prstGeom prst="rect">
              <a:avLst/>
            </a:prstGeom>
          </p:spPr>
        </p:pic>
      </p:grpSp>
      <p:sp>
        <p:nvSpPr>
          <p:cNvPr id="14" name="TextBox 13">
            <a:extLst>
              <a:ext uri="{FF2B5EF4-FFF2-40B4-BE49-F238E27FC236}">
                <a16:creationId xmlns:a16="http://schemas.microsoft.com/office/drawing/2014/main" id="{2B9A3197-871F-76A9-3AED-69C421B39855}"/>
              </a:ext>
            </a:extLst>
          </p:cNvPr>
          <p:cNvSpPr txBox="1"/>
          <p:nvPr/>
        </p:nvSpPr>
        <p:spPr>
          <a:xfrm>
            <a:off x="588695" y="2600152"/>
            <a:ext cx="6789744" cy="12003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vi-VN"/>
              <a:t>Giao </a:t>
            </a:r>
            <a:r>
              <a:rPr lang="en-US"/>
              <a:t>tác</a:t>
            </a:r>
            <a:r>
              <a:rPr lang="vi-VN"/>
              <a:t> là một tập hợp các mặt hàng được khách hàng mua</a:t>
            </a:r>
            <a:r>
              <a:rPr lang="en-US"/>
              <a:t>.</a:t>
            </a:r>
          </a:p>
          <a:p>
            <a:pPr marL="285750" indent="-285750">
              <a:lnSpc>
                <a:spcPct val="150000"/>
              </a:lnSpc>
              <a:buFont typeface="Arial" panose="020B0604020202020204" pitchFamily="34" charset="0"/>
              <a:buChar char="•"/>
            </a:pPr>
            <a:r>
              <a:rPr lang="en-US"/>
              <a:t>Ví dụ như:</a:t>
            </a:r>
          </a:p>
          <a:p>
            <a:pPr marL="285750" indent="-285750">
              <a:buFont typeface="Arial" panose="020B0604020202020204" pitchFamily="34" charset="0"/>
              <a:buChar char="•"/>
            </a:pPr>
            <a:endParaRPr lang="en-US"/>
          </a:p>
        </p:txBody>
      </p:sp>
      <p:graphicFrame>
        <p:nvGraphicFramePr>
          <p:cNvPr id="15" name="Table 14">
            <a:extLst>
              <a:ext uri="{FF2B5EF4-FFF2-40B4-BE49-F238E27FC236}">
                <a16:creationId xmlns:a16="http://schemas.microsoft.com/office/drawing/2014/main" id="{603ECD6F-264E-15C3-3009-42964AD79F9A}"/>
              </a:ext>
            </a:extLst>
          </p:cNvPr>
          <p:cNvGraphicFramePr>
            <a:graphicFrameLocks noGrp="1"/>
          </p:cNvGraphicFramePr>
          <p:nvPr>
            <p:extLst>
              <p:ext uri="{D42A27DB-BD31-4B8C-83A1-F6EECF244321}">
                <p14:modId xmlns:p14="http://schemas.microsoft.com/office/powerpoint/2010/main" val="1652080226"/>
              </p:ext>
            </p:extLst>
          </p:nvPr>
        </p:nvGraphicFramePr>
        <p:xfrm>
          <a:off x="600744" y="3526441"/>
          <a:ext cx="5159896" cy="1409700"/>
        </p:xfrm>
        <a:graphic>
          <a:graphicData uri="http://schemas.openxmlformats.org/drawingml/2006/table">
            <a:tbl>
              <a:tblPr firstRow="1" bandRow="1">
                <a:tableStyleId>{5C22544A-7EE6-4342-B048-85BDC9FD1C3A}</a:tableStyleId>
              </a:tblPr>
              <a:tblGrid>
                <a:gridCol w="1685722">
                  <a:extLst>
                    <a:ext uri="{9D8B030D-6E8A-4147-A177-3AD203B41FA5}">
                      <a16:colId xmlns:a16="http://schemas.microsoft.com/office/drawing/2014/main" val="1761210544"/>
                    </a:ext>
                  </a:extLst>
                </a:gridCol>
                <a:gridCol w="3474174">
                  <a:extLst>
                    <a:ext uri="{9D8B030D-6E8A-4147-A177-3AD203B41FA5}">
                      <a16:colId xmlns:a16="http://schemas.microsoft.com/office/drawing/2014/main" val="1773749362"/>
                    </a:ext>
                  </a:extLst>
                </a:gridCol>
              </a:tblGrid>
              <a:tr h="139040">
                <a:tc>
                  <a:txBody>
                    <a:bodyPr/>
                    <a:lstStyle/>
                    <a:p>
                      <a:pPr algn="ctr"/>
                      <a:r>
                        <a:rPr lang="en-US"/>
                        <a:t>Transaction</a:t>
                      </a:r>
                    </a:p>
                  </a:txBody>
                  <a:tcPr>
                    <a:solidFill>
                      <a:schemeClr val="accent2"/>
                    </a:solidFill>
                  </a:tcPr>
                </a:tc>
                <a:tc>
                  <a:txBody>
                    <a:bodyPr/>
                    <a:lstStyle/>
                    <a:p>
                      <a:pPr algn="ctr"/>
                      <a:r>
                        <a:rPr lang="en-US"/>
                        <a:t>Items</a:t>
                      </a:r>
                    </a:p>
                  </a:txBody>
                  <a:tcPr>
                    <a:solidFill>
                      <a:schemeClr val="accent2"/>
                    </a:solidFill>
                  </a:tcPr>
                </a:tc>
                <a:extLst>
                  <a:ext uri="{0D108BD9-81ED-4DB2-BD59-A6C34878D82A}">
                    <a16:rowId xmlns:a16="http://schemas.microsoft.com/office/drawing/2014/main" val="4114148448"/>
                  </a:ext>
                </a:extLst>
              </a:tr>
              <a:tr h="370840">
                <a:tc>
                  <a:txBody>
                    <a:bodyPr/>
                    <a:lstStyle/>
                    <a:p>
                      <a:r>
                        <a:rPr lang="en-US"/>
                        <a:t>T1</a:t>
                      </a:r>
                    </a:p>
                  </a:txBody>
                  <a:tcPr/>
                </a:tc>
                <a:tc>
                  <a:txBody>
                    <a:bodyPr/>
                    <a:lstStyle/>
                    <a:p>
                      <a:r>
                        <a:rPr lang="en-US"/>
                        <a:t>{Chicken, Milk, Orange, Juice}</a:t>
                      </a:r>
                    </a:p>
                  </a:txBody>
                  <a:tcPr/>
                </a:tc>
                <a:extLst>
                  <a:ext uri="{0D108BD9-81ED-4DB2-BD59-A6C34878D82A}">
                    <a16:rowId xmlns:a16="http://schemas.microsoft.com/office/drawing/2014/main" val="2035595740"/>
                  </a:ext>
                </a:extLst>
              </a:tr>
              <a:tr h="370840">
                <a:tc>
                  <a:txBody>
                    <a:bodyPr/>
                    <a:lstStyle/>
                    <a:p>
                      <a:r>
                        <a:rPr lang="en-US"/>
                        <a:t>T2</a:t>
                      </a:r>
                    </a:p>
                  </a:txBody>
                  <a:tcPr/>
                </a:tc>
                <a:tc>
                  <a:txBody>
                    <a:bodyPr/>
                    <a:lstStyle/>
                    <a:p>
                      <a:r>
                        <a:rPr lang="en-US"/>
                        <a:t>{Bread, Cheese}</a:t>
                      </a:r>
                    </a:p>
                  </a:txBody>
                  <a:tcPr/>
                </a:tc>
                <a:extLst>
                  <a:ext uri="{0D108BD9-81ED-4DB2-BD59-A6C34878D82A}">
                    <a16:rowId xmlns:a16="http://schemas.microsoft.com/office/drawing/2014/main" val="29484338"/>
                  </a:ext>
                </a:extLst>
              </a:tr>
              <a:tr h="370840">
                <a:tc>
                  <a:txBody>
                    <a:bodyPr/>
                    <a:lstStyle/>
                    <a:p>
                      <a:r>
                        <a:rPr lang="en-US"/>
                        <a:t>T3</a:t>
                      </a:r>
                    </a:p>
                  </a:txBody>
                  <a:tcPr/>
                </a:tc>
                <a:tc>
                  <a:txBody>
                    <a:bodyPr/>
                    <a:lstStyle/>
                    <a:p>
                      <a:r>
                        <a:rPr lang="en-US"/>
                        <a:t>{Milk, Yogurt, Eggs}</a:t>
                      </a:r>
                    </a:p>
                  </a:txBody>
                  <a:tcPr/>
                </a:tc>
                <a:extLst>
                  <a:ext uri="{0D108BD9-81ED-4DB2-BD59-A6C34878D82A}">
                    <a16:rowId xmlns:a16="http://schemas.microsoft.com/office/drawing/2014/main" val="2288203232"/>
                  </a:ext>
                </a:extLst>
              </a:tr>
            </a:tbl>
          </a:graphicData>
        </a:graphic>
      </p:graphicFrame>
      <p:sp>
        <p:nvSpPr>
          <p:cNvPr id="16" name="Right Brace 15">
            <a:extLst>
              <a:ext uri="{FF2B5EF4-FFF2-40B4-BE49-F238E27FC236}">
                <a16:creationId xmlns:a16="http://schemas.microsoft.com/office/drawing/2014/main" id="{6CE9B3AE-744C-C8C2-A097-C88AE1274A5B}"/>
              </a:ext>
            </a:extLst>
          </p:cNvPr>
          <p:cNvSpPr/>
          <p:nvPr/>
        </p:nvSpPr>
        <p:spPr>
          <a:xfrm>
            <a:off x="5772689" y="3981078"/>
            <a:ext cx="525395"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A6288C0-90FF-82A3-FCA2-F3AD852A55A8}"/>
              </a:ext>
            </a:extLst>
          </p:cNvPr>
          <p:cNvSpPr txBox="1"/>
          <p:nvPr/>
        </p:nvSpPr>
        <p:spPr>
          <a:xfrm>
            <a:off x="6228184" y="4253612"/>
            <a:ext cx="2288512" cy="369332"/>
          </a:xfrm>
          <a:prstGeom prst="rect">
            <a:avLst/>
          </a:prstGeom>
          <a:noFill/>
        </p:spPr>
        <p:txBody>
          <a:bodyPr wrap="none" rtlCol="0">
            <a:spAutoFit/>
          </a:bodyPr>
          <a:lstStyle/>
          <a:p>
            <a:r>
              <a:rPr lang="en-US">
                <a:solidFill>
                  <a:srgbClr val="00B050"/>
                </a:solidFill>
              </a:rPr>
              <a:t>Có 3 gia tác (T1 -&gt; T3)</a:t>
            </a:r>
          </a:p>
        </p:txBody>
      </p:sp>
    </p:spTree>
    <p:extLst>
      <p:ext uri="{BB962C8B-B14F-4D97-AF65-F5344CB8AC3E}">
        <p14:creationId xmlns:p14="http://schemas.microsoft.com/office/powerpoint/2010/main" val="394624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2EE0F-F45A-1C31-4666-9487F47A40C3}"/>
              </a:ext>
            </a:extLst>
          </p:cNvPr>
          <p:cNvSpPr>
            <a:spLocks noGrp="1"/>
          </p:cNvSpPr>
          <p:nvPr>
            <p:ph type="title"/>
          </p:nvPr>
        </p:nvSpPr>
        <p:spPr>
          <a:xfrm>
            <a:off x="467544" y="27216"/>
            <a:ext cx="8928992" cy="857250"/>
          </a:xfrm>
        </p:spPr>
        <p:txBody>
          <a:bodyPr/>
          <a:lstStyle/>
          <a:p>
            <a:r>
              <a:rPr lang="en-US">
                <a:latin typeface="Arial" panose="020B0604020202020204" pitchFamily="34" charset="0"/>
                <a:cs typeface="Arial" panose="020B0604020202020204" pitchFamily="34" charset="0"/>
              </a:rPr>
              <a:t>Khai thác tập mục phổ biến</a:t>
            </a:r>
          </a:p>
        </p:txBody>
      </p:sp>
      <p:sp>
        <p:nvSpPr>
          <p:cNvPr id="4" name="Slide Number Placeholder 3">
            <a:extLst>
              <a:ext uri="{FF2B5EF4-FFF2-40B4-BE49-F238E27FC236}">
                <a16:creationId xmlns:a16="http://schemas.microsoft.com/office/drawing/2014/main" id="{38539948-8183-4E38-3C9A-C215E8FA8A2A}"/>
              </a:ext>
            </a:extLst>
          </p:cNvPr>
          <p:cNvSpPr>
            <a:spLocks noGrp="1"/>
          </p:cNvSpPr>
          <p:nvPr>
            <p:ph type="sldNum" sz="quarter" idx="12"/>
          </p:nvPr>
        </p:nvSpPr>
        <p:spPr/>
        <p:txBody>
          <a:bodyPr/>
          <a:lstStyle/>
          <a:p>
            <a:fld id="{83B0A39C-9AA3-4A83-82D7-24ADE085033F}" type="slidenum">
              <a:rPr lang="ko-KR" altLang="en-US" smtClean="0"/>
              <a:t>12</a:t>
            </a:fld>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BEDFFB-16B0-F0E5-7F01-46FD3EC88A0A}"/>
                  </a:ext>
                </a:extLst>
              </p:cNvPr>
              <p:cNvSpPr txBox="1"/>
              <p:nvPr/>
            </p:nvSpPr>
            <p:spPr>
              <a:xfrm>
                <a:off x="271992" y="1219775"/>
                <a:ext cx="8755197" cy="128753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K</a:t>
                </a:r>
                <a:r>
                  <a:rPr lang="vi-VN">
                    <a:latin typeface="Arial" panose="020B0604020202020204" pitchFamily="34" charset="0"/>
                    <a:cs typeface="Arial" panose="020B0604020202020204" pitchFamily="34" charset="0"/>
                  </a:rPr>
                  <a:t>hai thác mẫu </a:t>
                </a:r>
                <a:r>
                  <a:rPr lang="en-US">
                    <a:latin typeface="Arial" panose="020B0604020202020204" pitchFamily="34" charset="0"/>
                    <a:cs typeface="Arial" panose="020B0604020202020204" pitchFamily="34" charset="0"/>
                  </a:rPr>
                  <a:t>phổ biến</a:t>
                </a:r>
                <a:r>
                  <a:rPr lang="vi-VN">
                    <a:latin typeface="Arial" panose="020B0604020202020204" pitchFamily="34" charset="0"/>
                    <a:cs typeface="Arial" panose="020B0604020202020204" pitchFamily="34" charset="0"/>
                  </a:rPr>
                  <a:t> được đề xuất bởi Agrawal (1993)</a:t>
                </a:r>
                <a:r>
                  <a:rPr lang="en-US">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b="1">
                    <a:solidFill>
                      <a:srgbClr val="252525"/>
                    </a:solidFill>
                    <a:latin typeface="Arial" panose="020B0604020202020204" pitchFamily="34" charset="0"/>
                    <a:cs typeface="Arial" panose="020B0604020202020204" pitchFamily="34" charset="0"/>
                  </a:rPr>
                  <a:t>Tham số đầu vào: </a:t>
                </a:r>
                <a:r>
                  <a:rPr lang="en-US">
                    <a:solidFill>
                      <a:srgbClr val="252525"/>
                    </a:solidFill>
                    <a:latin typeface="Arial" panose="020B0604020202020204" pitchFamily="34" charset="0"/>
                    <a:cs typeface="Arial" panose="020B0604020202020204" pitchFamily="34" charset="0"/>
                  </a:rPr>
                  <a:t>Cơ sở dữ liệu giao tác và tham số </a:t>
                </a:r>
                <a:r>
                  <a:rPr lang="en-US">
                    <a:solidFill>
                      <a:srgbClr val="00B050"/>
                    </a:solidFill>
                    <a:latin typeface="Arial" panose="020B0604020202020204" pitchFamily="34" charset="0"/>
                    <a:cs typeface="Arial" panose="020B0604020202020204" pitchFamily="34" charset="0"/>
                  </a:rPr>
                  <a:t>minSup </a:t>
                </a:r>
                <a14:m>
                  <m:oMath xmlns:m="http://schemas.openxmlformats.org/officeDocument/2006/math">
                    <m:r>
                      <a:rPr lang="en-US"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 </m:t>
                    </m:r>
                  </m:oMath>
                </a14:m>
                <a:r>
                  <a:rPr lang="en-US">
                    <a:solidFill>
                      <a:srgbClr val="00B050"/>
                    </a:solidFill>
                    <a:latin typeface="Arial" panose="020B0604020202020204" pitchFamily="34" charset="0"/>
                    <a:cs typeface="Arial" panose="020B0604020202020204" pitchFamily="34" charset="0"/>
                  </a:rPr>
                  <a:t>1</a:t>
                </a:r>
                <a:r>
                  <a:rPr lang="en-US">
                    <a:solidFill>
                      <a:srgbClr val="252525"/>
                    </a:solidFill>
                    <a:latin typeface="Arial" panose="020B0604020202020204" pitchFamily="34" charset="0"/>
                    <a:cs typeface="Arial" panose="020B0604020202020204" pitchFamily="34" charset="0"/>
                  </a:rPr>
                  <a:t>.</a:t>
                </a:r>
              </a:p>
              <a:p>
                <a:pPr marL="342900" indent="-342900" algn="l">
                  <a:lnSpc>
                    <a:spcPct val="150000"/>
                  </a:lnSpc>
                  <a:buFont typeface="Arial" panose="020B0604020202020204" pitchFamily="34" charset="0"/>
                  <a:buChar char="•"/>
                </a:pPr>
                <a:r>
                  <a:rPr lang="en-US" b="1">
                    <a:solidFill>
                      <a:srgbClr val="252525"/>
                    </a:solidFill>
                    <a:latin typeface="Arial" panose="020B0604020202020204" pitchFamily="34" charset="0"/>
                    <a:cs typeface="Arial" panose="020B0604020202020204" pitchFamily="34" charset="0"/>
                  </a:rPr>
                  <a:t>Đầu ra:</a:t>
                </a:r>
                <a:r>
                  <a:rPr lang="en-US">
                    <a:solidFill>
                      <a:srgbClr val="252525"/>
                    </a:solidFill>
                    <a:latin typeface="Arial" panose="020B0604020202020204" pitchFamily="34" charset="0"/>
                    <a:cs typeface="Arial" panose="020B0604020202020204" pitchFamily="34" charset="0"/>
                  </a:rPr>
                  <a:t> </a:t>
                </a:r>
                <a:r>
                  <a:rPr lang="en-US">
                    <a:solidFill>
                      <a:srgbClr val="00B0F0"/>
                    </a:solidFill>
                    <a:latin typeface="Arial" panose="020B0604020202020204" pitchFamily="34" charset="0"/>
                    <a:cs typeface="Arial" panose="020B0604020202020204" pitchFamily="34" charset="0"/>
                  </a:rPr>
                  <a:t>Tập mục hữu ích cao</a:t>
                </a:r>
                <a:r>
                  <a:rPr lang="en-US">
                    <a:solidFill>
                      <a:srgbClr val="252525"/>
                    </a:solidFill>
                    <a:latin typeface="Arial" panose="020B0604020202020204" pitchFamily="34" charset="0"/>
                    <a:cs typeface="Arial" panose="020B0604020202020204" pitchFamily="34" charset="0"/>
                  </a:rPr>
                  <a:t> (tất cả các tập mục xuất hiện nhiều hơn </a:t>
                </a:r>
                <a:r>
                  <a:rPr lang="en-US">
                    <a:solidFill>
                      <a:srgbClr val="00B050"/>
                    </a:solidFill>
                    <a:latin typeface="Arial" panose="020B0604020202020204" pitchFamily="34" charset="0"/>
                    <a:cs typeface="Arial" panose="020B0604020202020204" pitchFamily="34" charset="0"/>
                  </a:rPr>
                  <a:t>minSup</a:t>
                </a:r>
                <a:r>
                  <a:rPr lang="en-US">
                    <a:solidFill>
                      <a:srgbClr val="252525"/>
                    </a:solidFill>
                    <a:latin typeface="Arial" panose="020B0604020202020204" pitchFamily="34" charset="0"/>
                    <a:cs typeface="Arial" panose="020B0604020202020204" pitchFamily="34" charset="0"/>
                  </a:rPr>
                  <a:t>)</a:t>
                </a:r>
              </a:p>
            </p:txBody>
          </p:sp>
        </mc:Choice>
        <mc:Fallback xmlns="">
          <p:sp>
            <p:nvSpPr>
              <p:cNvPr id="5" name="TextBox 4">
                <a:extLst>
                  <a:ext uri="{FF2B5EF4-FFF2-40B4-BE49-F238E27FC236}">
                    <a16:creationId xmlns:a16="http://schemas.microsoft.com/office/drawing/2014/main" id="{B9BEDFFB-16B0-F0E5-7F01-46FD3EC88A0A}"/>
                  </a:ext>
                </a:extLst>
              </p:cNvPr>
              <p:cNvSpPr txBox="1">
                <a:spLocks noRot="1" noChangeAspect="1" noMove="1" noResize="1" noEditPoints="1" noAdjustHandles="1" noChangeArrowheads="1" noChangeShapeType="1" noTextEdit="1"/>
              </p:cNvSpPr>
              <p:nvPr/>
            </p:nvSpPr>
            <p:spPr>
              <a:xfrm>
                <a:off x="271992" y="1219775"/>
                <a:ext cx="8755197" cy="1287532"/>
              </a:xfrm>
              <a:prstGeom prst="rect">
                <a:avLst/>
              </a:prstGeom>
              <a:blipFill>
                <a:blip r:embed="rId3"/>
                <a:stretch>
                  <a:fillRect l="-487" b="-7109"/>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D2C592DF-1EBD-7BBE-F4F6-C05599533C83}"/>
              </a:ext>
            </a:extLst>
          </p:cNvPr>
          <p:cNvGraphicFramePr>
            <a:graphicFrameLocks noGrp="1"/>
          </p:cNvGraphicFramePr>
          <p:nvPr>
            <p:extLst>
              <p:ext uri="{D42A27DB-BD31-4B8C-83A1-F6EECF244321}">
                <p14:modId xmlns:p14="http://schemas.microsoft.com/office/powerpoint/2010/main" val="2834533292"/>
              </p:ext>
            </p:extLst>
          </p:nvPr>
        </p:nvGraphicFramePr>
        <p:xfrm>
          <a:off x="630659" y="3335977"/>
          <a:ext cx="3863752" cy="1409700"/>
        </p:xfrm>
        <a:graphic>
          <a:graphicData uri="http://schemas.openxmlformats.org/drawingml/2006/table">
            <a:tbl>
              <a:tblPr firstRow="1" bandRow="1">
                <a:tableStyleId>{5C22544A-7EE6-4342-B048-85BDC9FD1C3A}</a:tableStyleId>
              </a:tblPr>
              <a:tblGrid>
                <a:gridCol w="1476921">
                  <a:extLst>
                    <a:ext uri="{9D8B030D-6E8A-4147-A177-3AD203B41FA5}">
                      <a16:colId xmlns:a16="http://schemas.microsoft.com/office/drawing/2014/main" val="1761210544"/>
                    </a:ext>
                  </a:extLst>
                </a:gridCol>
                <a:gridCol w="2386831">
                  <a:extLst>
                    <a:ext uri="{9D8B030D-6E8A-4147-A177-3AD203B41FA5}">
                      <a16:colId xmlns:a16="http://schemas.microsoft.com/office/drawing/2014/main" val="1773749362"/>
                    </a:ext>
                  </a:extLst>
                </a:gridCol>
              </a:tblGrid>
              <a:tr h="139040">
                <a:tc>
                  <a:txBody>
                    <a:bodyPr/>
                    <a:lstStyle/>
                    <a:p>
                      <a:pPr algn="ctr"/>
                      <a:r>
                        <a:rPr lang="en-US"/>
                        <a:t>Transaction</a:t>
                      </a:r>
                    </a:p>
                  </a:txBody>
                  <a:tcPr>
                    <a:solidFill>
                      <a:schemeClr val="accent2"/>
                    </a:solidFill>
                  </a:tcPr>
                </a:tc>
                <a:tc>
                  <a:txBody>
                    <a:bodyPr/>
                    <a:lstStyle/>
                    <a:p>
                      <a:pPr algn="ctr"/>
                      <a:r>
                        <a:rPr lang="en-US"/>
                        <a:t>Items</a:t>
                      </a:r>
                    </a:p>
                  </a:txBody>
                  <a:tcPr>
                    <a:solidFill>
                      <a:schemeClr val="accent2"/>
                    </a:solidFill>
                  </a:tcPr>
                </a:tc>
                <a:extLst>
                  <a:ext uri="{0D108BD9-81ED-4DB2-BD59-A6C34878D82A}">
                    <a16:rowId xmlns:a16="http://schemas.microsoft.com/office/drawing/2014/main" val="4114148448"/>
                  </a:ext>
                </a:extLst>
              </a:tr>
              <a:tr h="370840">
                <a:tc>
                  <a:txBody>
                    <a:bodyPr/>
                    <a:lstStyle/>
                    <a:p>
                      <a:r>
                        <a:rPr lang="en-US"/>
                        <a:t>T1</a:t>
                      </a:r>
                    </a:p>
                  </a:txBody>
                  <a:tcPr/>
                </a:tc>
                <a:tc>
                  <a:txBody>
                    <a:bodyPr/>
                    <a:lstStyle/>
                    <a:p>
                      <a:r>
                        <a:rPr lang="en-US"/>
                        <a:t>{Chicken, Milk, Eggs}</a:t>
                      </a:r>
                    </a:p>
                  </a:txBody>
                  <a:tcPr/>
                </a:tc>
                <a:extLst>
                  <a:ext uri="{0D108BD9-81ED-4DB2-BD59-A6C34878D82A}">
                    <a16:rowId xmlns:a16="http://schemas.microsoft.com/office/drawing/2014/main" val="2035595740"/>
                  </a:ext>
                </a:extLst>
              </a:tr>
              <a:tr h="370840">
                <a:tc>
                  <a:txBody>
                    <a:bodyPr/>
                    <a:lstStyle/>
                    <a:p>
                      <a:r>
                        <a:rPr lang="en-US"/>
                        <a:t>T2</a:t>
                      </a:r>
                    </a:p>
                  </a:txBody>
                  <a:tcPr/>
                </a:tc>
                <a:tc>
                  <a:txBody>
                    <a:bodyPr/>
                    <a:lstStyle/>
                    <a:p>
                      <a:r>
                        <a:rPr lang="en-US"/>
                        <a:t>{Bread, Milk}</a:t>
                      </a:r>
                    </a:p>
                  </a:txBody>
                  <a:tcPr/>
                </a:tc>
                <a:extLst>
                  <a:ext uri="{0D108BD9-81ED-4DB2-BD59-A6C34878D82A}">
                    <a16:rowId xmlns:a16="http://schemas.microsoft.com/office/drawing/2014/main" val="29484338"/>
                  </a:ext>
                </a:extLst>
              </a:tr>
              <a:tr h="370840">
                <a:tc>
                  <a:txBody>
                    <a:bodyPr/>
                    <a:lstStyle/>
                    <a:p>
                      <a:r>
                        <a:rPr lang="en-US"/>
                        <a:t>T3</a:t>
                      </a:r>
                    </a:p>
                  </a:txBody>
                  <a:tcPr/>
                </a:tc>
                <a:tc>
                  <a:txBody>
                    <a:bodyPr/>
                    <a:lstStyle/>
                    <a:p>
                      <a:r>
                        <a:rPr lang="en-US"/>
                        <a:t>{Milk, Bread, Eggs}</a:t>
                      </a:r>
                    </a:p>
                  </a:txBody>
                  <a:tcPr/>
                </a:tc>
                <a:extLst>
                  <a:ext uri="{0D108BD9-81ED-4DB2-BD59-A6C34878D82A}">
                    <a16:rowId xmlns:a16="http://schemas.microsoft.com/office/drawing/2014/main" val="2288203232"/>
                  </a:ext>
                </a:extLst>
              </a:tr>
            </a:tbl>
          </a:graphicData>
        </a:graphic>
      </p:graphicFrame>
      <p:sp>
        <p:nvSpPr>
          <p:cNvPr id="9" name="TextBox 8">
            <a:extLst>
              <a:ext uri="{FF2B5EF4-FFF2-40B4-BE49-F238E27FC236}">
                <a16:creationId xmlns:a16="http://schemas.microsoft.com/office/drawing/2014/main" id="{1951B06C-4772-510B-DEBD-9C192F247B90}"/>
              </a:ext>
            </a:extLst>
          </p:cNvPr>
          <p:cNvSpPr txBox="1"/>
          <p:nvPr/>
        </p:nvSpPr>
        <p:spPr>
          <a:xfrm>
            <a:off x="1283900" y="2891889"/>
            <a:ext cx="2473754" cy="369332"/>
          </a:xfrm>
          <a:prstGeom prst="rect">
            <a:avLst/>
          </a:prstGeom>
          <a:noFill/>
        </p:spPr>
        <p:txBody>
          <a:bodyPr wrap="none" rtlCol="0">
            <a:spAutoFit/>
          </a:bodyPr>
          <a:lstStyle/>
          <a:p>
            <a:r>
              <a:rPr lang="en-US">
                <a:solidFill>
                  <a:srgbClr val="00B050"/>
                </a:solidFill>
                <a:latin typeface="Arial" panose="020B0604020202020204" pitchFamily="34" charset="0"/>
                <a:cs typeface="Arial" panose="020B0604020202020204" pitchFamily="34" charset="0"/>
              </a:rPr>
              <a:t>Cở sở dữ liệu giao tác</a:t>
            </a:r>
          </a:p>
        </p:txBody>
      </p:sp>
      <p:graphicFrame>
        <p:nvGraphicFramePr>
          <p:cNvPr id="10" name="Table 9">
            <a:extLst>
              <a:ext uri="{FF2B5EF4-FFF2-40B4-BE49-F238E27FC236}">
                <a16:creationId xmlns:a16="http://schemas.microsoft.com/office/drawing/2014/main" id="{98CF3471-1099-2BF6-CA63-573B41765E7B}"/>
              </a:ext>
            </a:extLst>
          </p:cNvPr>
          <p:cNvGraphicFramePr>
            <a:graphicFrameLocks noGrp="1"/>
          </p:cNvGraphicFramePr>
          <p:nvPr>
            <p:extLst>
              <p:ext uri="{D42A27DB-BD31-4B8C-83A1-F6EECF244321}">
                <p14:modId xmlns:p14="http://schemas.microsoft.com/office/powerpoint/2010/main" val="1686532111"/>
              </p:ext>
            </p:extLst>
          </p:nvPr>
        </p:nvGraphicFramePr>
        <p:xfrm>
          <a:off x="5979624" y="3335977"/>
          <a:ext cx="2768840" cy="1409700"/>
        </p:xfrm>
        <a:graphic>
          <a:graphicData uri="http://schemas.openxmlformats.org/drawingml/2006/table">
            <a:tbl>
              <a:tblPr firstRow="1" bandRow="1">
                <a:tableStyleId>{5C22544A-7EE6-4342-B048-85BDC9FD1C3A}</a:tableStyleId>
              </a:tblPr>
              <a:tblGrid>
                <a:gridCol w="1058390">
                  <a:extLst>
                    <a:ext uri="{9D8B030D-6E8A-4147-A177-3AD203B41FA5}">
                      <a16:colId xmlns:a16="http://schemas.microsoft.com/office/drawing/2014/main" val="1761210544"/>
                    </a:ext>
                  </a:extLst>
                </a:gridCol>
                <a:gridCol w="1710450">
                  <a:extLst>
                    <a:ext uri="{9D8B030D-6E8A-4147-A177-3AD203B41FA5}">
                      <a16:colId xmlns:a16="http://schemas.microsoft.com/office/drawing/2014/main" val="1773749362"/>
                    </a:ext>
                  </a:extLst>
                </a:gridCol>
              </a:tblGrid>
              <a:tr h="139040">
                <a:tc>
                  <a:txBody>
                    <a:bodyPr/>
                    <a:lstStyle/>
                    <a:p>
                      <a:pPr algn="ctr"/>
                      <a:r>
                        <a:rPr lang="en-US"/>
                        <a:t>Itemset</a:t>
                      </a:r>
                    </a:p>
                  </a:txBody>
                  <a:tcPr>
                    <a:solidFill>
                      <a:schemeClr val="accent2"/>
                    </a:solidFill>
                  </a:tcPr>
                </a:tc>
                <a:tc>
                  <a:txBody>
                    <a:bodyPr/>
                    <a:lstStyle/>
                    <a:p>
                      <a:pPr algn="ctr"/>
                      <a:r>
                        <a:rPr lang="en-US"/>
                        <a:t>Support</a:t>
                      </a:r>
                    </a:p>
                  </a:txBody>
                  <a:tcPr>
                    <a:solidFill>
                      <a:schemeClr val="accent2"/>
                    </a:solidFill>
                  </a:tcPr>
                </a:tc>
                <a:extLst>
                  <a:ext uri="{0D108BD9-81ED-4DB2-BD59-A6C34878D82A}">
                    <a16:rowId xmlns:a16="http://schemas.microsoft.com/office/drawing/2014/main" val="4114148448"/>
                  </a:ext>
                </a:extLst>
              </a:tr>
              <a:tr h="370840">
                <a:tc>
                  <a:txBody>
                    <a:bodyPr/>
                    <a:lstStyle/>
                    <a:p>
                      <a:r>
                        <a:rPr lang="en-US"/>
                        <a:t>{Milk}</a:t>
                      </a:r>
                    </a:p>
                  </a:txBody>
                  <a:tcPr/>
                </a:tc>
                <a:tc>
                  <a:txBody>
                    <a:bodyPr/>
                    <a:lstStyle/>
                    <a:p>
                      <a:pPr algn="r"/>
                      <a:r>
                        <a:rPr lang="en-US"/>
                        <a:t>3</a:t>
                      </a:r>
                    </a:p>
                  </a:txBody>
                  <a:tcPr/>
                </a:tc>
                <a:extLst>
                  <a:ext uri="{0D108BD9-81ED-4DB2-BD59-A6C34878D82A}">
                    <a16:rowId xmlns:a16="http://schemas.microsoft.com/office/drawing/2014/main" val="29484338"/>
                  </a:ext>
                </a:extLst>
              </a:tr>
              <a:tr h="370840">
                <a:tc>
                  <a:txBody>
                    <a:bodyPr/>
                    <a:lstStyle/>
                    <a:p>
                      <a:r>
                        <a:rPr lang="en-US"/>
                        <a:t>{Eggs}</a:t>
                      </a:r>
                    </a:p>
                  </a:txBody>
                  <a:tcPr/>
                </a:tc>
                <a:tc>
                  <a:txBody>
                    <a:bodyPr/>
                    <a:lstStyle/>
                    <a:p>
                      <a:pPr algn="r"/>
                      <a:r>
                        <a:rPr lang="en-US"/>
                        <a:t>2</a:t>
                      </a:r>
                    </a:p>
                  </a:txBody>
                  <a:tcPr/>
                </a:tc>
                <a:extLst>
                  <a:ext uri="{0D108BD9-81ED-4DB2-BD59-A6C34878D82A}">
                    <a16:rowId xmlns:a16="http://schemas.microsoft.com/office/drawing/2014/main" val="2288203232"/>
                  </a:ext>
                </a:extLst>
              </a:tr>
              <a:tr h="370840">
                <a:tc>
                  <a:txBody>
                    <a:bodyPr/>
                    <a:lstStyle/>
                    <a:p>
                      <a:r>
                        <a:rPr lang="en-US"/>
                        <a:t>{Bread}</a:t>
                      </a:r>
                    </a:p>
                  </a:txBody>
                  <a:tcPr/>
                </a:tc>
                <a:tc>
                  <a:txBody>
                    <a:bodyPr/>
                    <a:lstStyle/>
                    <a:p>
                      <a:pPr algn="r"/>
                      <a:r>
                        <a:rPr lang="en-US"/>
                        <a:t>2</a:t>
                      </a:r>
                    </a:p>
                  </a:txBody>
                  <a:tcPr/>
                </a:tc>
                <a:extLst>
                  <a:ext uri="{0D108BD9-81ED-4DB2-BD59-A6C34878D82A}">
                    <a16:rowId xmlns:a16="http://schemas.microsoft.com/office/drawing/2014/main" val="1576952310"/>
                  </a:ext>
                </a:extLst>
              </a:tr>
            </a:tbl>
          </a:graphicData>
        </a:graphic>
      </p:graphicFrame>
      <p:cxnSp>
        <p:nvCxnSpPr>
          <p:cNvPr id="12" name="Straight Arrow Connector 11">
            <a:extLst>
              <a:ext uri="{FF2B5EF4-FFF2-40B4-BE49-F238E27FC236}">
                <a16:creationId xmlns:a16="http://schemas.microsoft.com/office/drawing/2014/main" id="{FF767BB7-51C0-8B1F-68A0-798450D5ED3E}"/>
              </a:ext>
            </a:extLst>
          </p:cNvPr>
          <p:cNvCxnSpPr>
            <a:cxnSpLocks/>
            <a:stCxn id="8" idx="3"/>
            <a:endCxn id="10" idx="1"/>
          </p:cNvCxnSpPr>
          <p:nvPr/>
        </p:nvCxnSpPr>
        <p:spPr>
          <a:xfrm>
            <a:off x="4494411" y="4040827"/>
            <a:ext cx="14852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ABA70AC-952B-1E9D-730E-A7EC856345B8}"/>
              </a:ext>
            </a:extLst>
          </p:cNvPr>
          <p:cNvSpPr txBox="1"/>
          <p:nvPr/>
        </p:nvSpPr>
        <p:spPr>
          <a:xfrm>
            <a:off x="6382617" y="2891889"/>
            <a:ext cx="1933799" cy="369332"/>
          </a:xfrm>
          <a:prstGeom prst="rect">
            <a:avLst/>
          </a:prstGeom>
          <a:noFill/>
        </p:spPr>
        <p:txBody>
          <a:bodyPr wrap="none" rtlCol="0">
            <a:spAutoFit/>
          </a:bodyPr>
          <a:lstStyle/>
          <a:p>
            <a:r>
              <a:rPr lang="en-US">
                <a:solidFill>
                  <a:srgbClr val="00B050"/>
                </a:solidFill>
              </a:rPr>
              <a:t>Tập mục phổ biến</a:t>
            </a:r>
          </a:p>
        </p:txBody>
      </p:sp>
      <p:sp>
        <p:nvSpPr>
          <p:cNvPr id="17" name="TextBox 16">
            <a:extLst>
              <a:ext uri="{FF2B5EF4-FFF2-40B4-BE49-F238E27FC236}">
                <a16:creationId xmlns:a16="http://schemas.microsoft.com/office/drawing/2014/main" id="{C60EA9F1-8CF5-EA21-AED4-4823EDC27F92}"/>
              </a:ext>
            </a:extLst>
          </p:cNvPr>
          <p:cNvSpPr txBox="1"/>
          <p:nvPr/>
        </p:nvSpPr>
        <p:spPr>
          <a:xfrm>
            <a:off x="4544982" y="3649909"/>
            <a:ext cx="1395170" cy="369332"/>
          </a:xfrm>
          <a:prstGeom prst="rect">
            <a:avLst/>
          </a:prstGeom>
          <a:noFill/>
        </p:spPr>
        <p:txBody>
          <a:bodyPr wrap="square">
            <a:spAutoFit/>
          </a:bodyPr>
          <a:lstStyle/>
          <a:p>
            <a:r>
              <a:rPr lang="en-US" sz="1800">
                <a:solidFill>
                  <a:srgbClr val="00B050"/>
                </a:solidFill>
                <a:latin typeface="Arial" panose="020B0604020202020204" pitchFamily="34" charset="0"/>
                <a:cs typeface="Arial" panose="020B0604020202020204" pitchFamily="34" charset="0"/>
              </a:rPr>
              <a:t>minSup = 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27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C837B9-A894-B5DB-C618-F16DFC249CA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0839E-9CE8-94E2-6D12-05381F6AD1F8}"/>
              </a:ext>
            </a:extLst>
          </p:cNvPr>
          <p:cNvSpPr>
            <a:spLocks noGrp="1"/>
          </p:cNvSpPr>
          <p:nvPr>
            <p:ph type="title"/>
          </p:nvPr>
        </p:nvSpPr>
        <p:spPr>
          <a:xfrm>
            <a:off x="245258" y="898814"/>
            <a:ext cx="2400300" cy="3345872"/>
          </a:xfrm>
        </p:spPr>
        <p:txBody>
          <a:bodyPr vert="horz" lIns="91440" tIns="45720" rIns="91440" bIns="45720" rtlCol="0" anchor="ctr">
            <a:normAutofit fontScale="90000"/>
          </a:bodyPr>
          <a:lstStyle/>
          <a:p>
            <a:pPr defTabSz="914400">
              <a:lnSpc>
                <a:spcPct val="150000"/>
              </a:lnSpc>
            </a:pPr>
            <a:r>
              <a:rPr lang="en-US" sz="3500" kern="1200">
                <a:solidFill>
                  <a:srgbClr val="FFFFFF"/>
                </a:solidFill>
                <a:latin typeface="Arial" panose="020B0604020202020204" pitchFamily="34" charset="0"/>
                <a:cs typeface="Arial" panose="020B0604020202020204" pitchFamily="34" charset="0"/>
              </a:rPr>
              <a:t>Hạn chế của việc khai thác tập mục phổ biến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CB8A605-1B69-1269-C3D6-EB2046F605EF}"/>
              </a:ext>
            </a:extLst>
          </p:cNvPr>
          <p:cNvSpPr txBox="1"/>
          <p:nvPr/>
        </p:nvSpPr>
        <p:spPr>
          <a:xfrm>
            <a:off x="2699792" y="102394"/>
            <a:ext cx="5815557" cy="4428530"/>
          </a:xfrm>
          <a:prstGeom prst="rect">
            <a:avLst/>
          </a:prstGeom>
        </p:spPr>
        <p:txBody>
          <a:bodyPr vert="horz" lIns="91440" tIns="45720" rIns="91440" bIns="45720" rtlCol="0" anchor="ctr">
            <a:normAutofit/>
          </a:bodyPr>
          <a:lstStyle/>
          <a:p>
            <a:pPr marL="742950" lvl="1" indent="-228600" defTabSz="914400">
              <a:lnSpc>
                <a:spcPct val="150000"/>
              </a:lnSpc>
              <a:spcAft>
                <a:spcPts val="600"/>
              </a:spcAft>
              <a:buFont typeface="Arial" panose="020B0604020202020204" pitchFamily="34" charset="0"/>
              <a:buChar char="•"/>
            </a:pPr>
            <a:r>
              <a:rPr lang="en-US" b="0" i="0">
                <a:effectLst/>
                <a:latin typeface="Arial" panose="020B0604020202020204" pitchFamily="34" charset="0"/>
                <a:cs typeface="Arial" panose="020B0604020202020204" pitchFamily="34" charset="0"/>
              </a:rPr>
              <a:t>Số lượng mặt hàng trong giao dịch phải bằng 0 hoặc </a:t>
            </a:r>
            <a:r>
              <a:rPr lang="en-US">
                <a:latin typeface="Arial" panose="020B0604020202020204" pitchFamily="34" charset="0"/>
                <a:cs typeface="Arial" panose="020B0604020202020204" pitchFamily="34" charset="0"/>
              </a:rPr>
              <a:t>1.</a:t>
            </a:r>
          </a:p>
          <a:p>
            <a:pPr marL="742950" lvl="1" indent="-228600" defTabSz="914400">
              <a:lnSpc>
                <a:spcPct val="150000"/>
              </a:lnSpc>
              <a:spcAft>
                <a:spcPts val="600"/>
              </a:spcAft>
              <a:buFont typeface="Arial" panose="020B0604020202020204" pitchFamily="34" charset="0"/>
              <a:buChar char="•"/>
            </a:pPr>
            <a:r>
              <a:rPr lang="en-US" b="0" i="0">
                <a:effectLst/>
                <a:latin typeface="Arial" panose="020B0604020202020204" pitchFamily="34" charset="0"/>
                <a:cs typeface="Arial" panose="020B0604020202020204" pitchFamily="34" charset="0"/>
              </a:rPr>
              <a:t>Tất cả các mặt hàng đều được coi là quan trọng như nhau (có cùng trọng lượng).</a:t>
            </a:r>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9E5BB02-5331-87EE-7DAC-8ED21742D655}"/>
              </a:ext>
            </a:extLst>
          </p:cNvPr>
          <p:cNvSpPr>
            <a:spLocks noGrp="1"/>
          </p:cNvSpPr>
          <p:nvPr>
            <p:ph type="sldNum" sz="quarter" idx="12"/>
          </p:nvPr>
        </p:nvSpPr>
        <p:spPr>
          <a:xfrm>
            <a:off x="7156173" y="4767262"/>
            <a:ext cx="1359176" cy="273844"/>
          </a:xfrm>
        </p:spPr>
        <p:txBody>
          <a:bodyPr vert="horz" lIns="91440" tIns="45720" rIns="91440" bIns="45720" rtlCol="0" anchor="ctr">
            <a:normAutofit/>
          </a:bodyPr>
          <a:lstStyle/>
          <a:p>
            <a:pPr defTabSz="914400">
              <a:lnSpc>
                <a:spcPct val="90000"/>
              </a:lnSpc>
              <a:spcAft>
                <a:spcPts val="600"/>
              </a:spcAft>
            </a:pPr>
            <a:fld id="{83B0A39C-9AA3-4A83-82D7-24ADE085033F}" type="slidenum">
              <a:rPr lang="en-US" altLang="ko-KR" sz="1200" smtClean="0">
                <a:solidFill>
                  <a:schemeClr val="tx1">
                    <a:tint val="75000"/>
                  </a:schemeClr>
                </a:solidFill>
              </a:rPr>
              <a:pPr defTabSz="914400">
                <a:lnSpc>
                  <a:spcPct val="90000"/>
                </a:lnSpc>
                <a:spcAft>
                  <a:spcPts val="600"/>
                </a:spcAft>
              </a:pPr>
              <a:t>13</a:t>
            </a:fld>
            <a:endParaRPr lang="en-US" altLang="ko-KR" sz="1200">
              <a:solidFill>
                <a:schemeClr val="tx1">
                  <a:tint val="75000"/>
                </a:schemeClr>
              </a:solidFill>
            </a:endParaRPr>
          </a:p>
        </p:txBody>
      </p:sp>
    </p:spTree>
    <p:extLst>
      <p:ext uri="{BB962C8B-B14F-4D97-AF65-F5344CB8AC3E}">
        <p14:creationId xmlns:p14="http://schemas.microsoft.com/office/powerpoint/2010/main" val="102519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C6E5-9F84-8BFC-58D0-53A6F51FFA71}"/>
              </a:ext>
            </a:extLst>
          </p:cNvPr>
          <p:cNvSpPr>
            <a:spLocks noGrp="1"/>
          </p:cNvSpPr>
          <p:nvPr>
            <p:ph type="title"/>
          </p:nvPr>
        </p:nvSpPr>
        <p:spPr>
          <a:xfrm>
            <a:off x="179512" y="27216"/>
            <a:ext cx="8964488" cy="857250"/>
          </a:xfrm>
        </p:spPr>
        <p:txBody>
          <a:bodyPr>
            <a:normAutofit/>
          </a:bodyPr>
          <a:lstStyle/>
          <a:p>
            <a:r>
              <a:rPr lang="en-US" sz="3000">
                <a:latin typeface="Arial" panose="020B0604020202020204" pitchFamily="34" charset="0"/>
                <a:cs typeface="Arial" panose="020B0604020202020204" pitchFamily="34" charset="0"/>
              </a:rPr>
              <a:t>Khai thác tập mục hữu ích cao</a:t>
            </a:r>
            <a:endParaRPr lang="en-US" sz="3000"/>
          </a:p>
        </p:txBody>
      </p:sp>
      <p:sp>
        <p:nvSpPr>
          <p:cNvPr id="15" name="Slide Number Placeholder 14">
            <a:extLst>
              <a:ext uri="{FF2B5EF4-FFF2-40B4-BE49-F238E27FC236}">
                <a16:creationId xmlns:a16="http://schemas.microsoft.com/office/drawing/2014/main" id="{AAF4E2B0-10AF-850A-FC9D-454D992D4683}"/>
              </a:ext>
            </a:extLst>
          </p:cNvPr>
          <p:cNvSpPr>
            <a:spLocks noGrp="1"/>
          </p:cNvSpPr>
          <p:nvPr>
            <p:ph type="sldNum" sz="quarter" idx="12"/>
          </p:nvPr>
        </p:nvSpPr>
        <p:spPr/>
        <p:txBody>
          <a:bodyPr/>
          <a:lstStyle/>
          <a:p>
            <a:fld id="{83B0A39C-9AA3-4A83-82D7-24ADE085033F}" type="slidenum">
              <a:rPr lang="ko-KR" altLang="en-US" smtClean="0"/>
              <a:t>14</a:t>
            </a:fld>
            <a:endParaRPr lang="ko-KR" altLang="en-US"/>
          </a:p>
        </p:txBody>
      </p:sp>
      <p:sp>
        <p:nvSpPr>
          <p:cNvPr id="4" name="TextBox 3">
            <a:extLst>
              <a:ext uri="{FF2B5EF4-FFF2-40B4-BE49-F238E27FC236}">
                <a16:creationId xmlns:a16="http://schemas.microsoft.com/office/drawing/2014/main" id="{C2328FDC-A205-24F7-E21F-73C73B327E24}"/>
              </a:ext>
            </a:extLst>
          </p:cNvPr>
          <p:cNvSpPr txBox="1"/>
          <p:nvPr/>
        </p:nvSpPr>
        <p:spPr>
          <a:xfrm>
            <a:off x="755576" y="878386"/>
            <a:ext cx="7632848" cy="646331"/>
          </a:xfrm>
          <a:prstGeom prst="rect">
            <a:avLst/>
          </a:prstGeom>
          <a:noFill/>
        </p:spPr>
        <p:txBody>
          <a:bodyPr wrap="square" rtlCol="0">
            <a:spAutoFit/>
          </a:bodyPr>
          <a:lstStyle/>
          <a:p>
            <a:pPr algn="l"/>
            <a:r>
              <a:rPr lang="en-US" b="1"/>
              <a:t>Input: </a:t>
            </a:r>
            <a:r>
              <a:rPr lang="en-US">
                <a:solidFill>
                  <a:srgbClr val="00B050"/>
                </a:solidFill>
              </a:rPr>
              <a:t>Cơ sở dữ liệu giao tác với số lượng</a:t>
            </a:r>
            <a:endParaRPr lang="en-US" b="0" i="0">
              <a:solidFill>
                <a:srgbClr val="252525"/>
              </a:solidFill>
              <a:effectLst/>
              <a:latin typeface="Roboto" panose="02000000000000000000" pitchFamily="2" charset="0"/>
            </a:endParaRPr>
          </a:p>
          <a:p>
            <a:endParaRPr lang="en-US"/>
          </a:p>
        </p:txBody>
      </p:sp>
      <p:graphicFrame>
        <p:nvGraphicFramePr>
          <p:cNvPr id="5" name="Table 4">
            <a:extLst>
              <a:ext uri="{FF2B5EF4-FFF2-40B4-BE49-F238E27FC236}">
                <a16:creationId xmlns:a16="http://schemas.microsoft.com/office/drawing/2014/main" id="{65FCCDAC-646F-3B21-EBA4-61DC55230A90}"/>
              </a:ext>
            </a:extLst>
          </p:cNvPr>
          <p:cNvGraphicFramePr>
            <a:graphicFrameLocks noGrp="1"/>
          </p:cNvGraphicFramePr>
          <p:nvPr>
            <p:extLst>
              <p:ext uri="{D42A27DB-BD31-4B8C-83A1-F6EECF244321}">
                <p14:modId xmlns:p14="http://schemas.microsoft.com/office/powerpoint/2010/main" val="754503770"/>
              </p:ext>
            </p:extLst>
          </p:nvPr>
        </p:nvGraphicFramePr>
        <p:xfrm>
          <a:off x="863080" y="1315032"/>
          <a:ext cx="3744416" cy="2743200"/>
        </p:xfrm>
        <a:graphic>
          <a:graphicData uri="http://schemas.openxmlformats.org/drawingml/2006/table">
            <a:tbl>
              <a:tblPr firstRow="1" bandRow="1">
                <a:tableStyleId>{073A0DAA-6AF3-43AB-8588-CEC1D06C72B9}</a:tableStyleId>
              </a:tblPr>
              <a:tblGrid>
                <a:gridCol w="854835">
                  <a:extLst>
                    <a:ext uri="{9D8B030D-6E8A-4147-A177-3AD203B41FA5}">
                      <a16:colId xmlns:a16="http://schemas.microsoft.com/office/drawing/2014/main" val="2670552633"/>
                    </a:ext>
                  </a:extLst>
                </a:gridCol>
                <a:gridCol w="2889581">
                  <a:extLst>
                    <a:ext uri="{9D8B030D-6E8A-4147-A177-3AD203B41FA5}">
                      <a16:colId xmlns:a16="http://schemas.microsoft.com/office/drawing/2014/main" val="2747366810"/>
                    </a:ext>
                  </a:extLst>
                </a:gridCol>
              </a:tblGrid>
              <a:tr h="457200">
                <a:tc>
                  <a:txBody>
                    <a:bodyPr/>
                    <a:lstStyle/>
                    <a:p>
                      <a:pPr algn="ctr"/>
                      <a:r>
                        <a:rPr lang="en-US"/>
                        <a:t>Trans.</a:t>
                      </a:r>
                    </a:p>
                  </a:txBody>
                  <a:tcPr anchor="ctr"/>
                </a:tc>
                <a:tc>
                  <a:txBody>
                    <a:bodyPr/>
                    <a:lstStyle/>
                    <a:p>
                      <a:pPr algn="ctr"/>
                      <a:r>
                        <a:rPr lang="en-US"/>
                        <a:t>Items</a:t>
                      </a:r>
                    </a:p>
                  </a:txBody>
                  <a:tcPr anchor="ctr"/>
                </a:tc>
                <a:extLst>
                  <a:ext uri="{0D108BD9-81ED-4DB2-BD59-A6C34878D82A}">
                    <a16:rowId xmlns:a16="http://schemas.microsoft.com/office/drawing/2014/main" val="1364948772"/>
                  </a:ext>
                </a:extLst>
              </a:tr>
              <a:tr h="457200">
                <a:tc>
                  <a:txBody>
                    <a:bodyPr/>
                    <a:lstStyle/>
                    <a:p>
                      <a:r>
                        <a:rPr lang="en-US"/>
                        <a:t>T1</a:t>
                      </a:r>
                    </a:p>
                  </a:txBody>
                  <a:tcPr anchor="ctr"/>
                </a:tc>
                <a:tc>
                  <a:txBody>
                    <a:bodyPr/>
                    <a:lstStyle/>
                    <a:p>
                      <a:r>
                        <a:rPr lang="en-US"/>
                        <a:t>a(1), b(5), c(1), d(3), e(1)</a:t>
                      </a:r>
                    </a:p>
                  </a:txBody>
                  <a:tcPr anchor="ctr"/>
                </a:tc>
                <a:extLst>
                  <a:ext uri="{0D108BD9-81ED-4DB2-BD59-A6C34878D82A}">
                    <a16:rowId xmlns:a16="http://schemas.microsoft.com/office/drawing/2014/main" val="2267871492"/>
                  </a:ext>
                </a:extLst>
              </a:tr>
              <a:tr h="457200">
                <a:tc>
                  <a:txBody>
                    <a:bodyPr/>
                    <a:lstStyle/>
                    <a:p>
                      <a:r>
                        <a:rPr lang="en-US"/>
                        <a:t>T2</a:t>
                      </a:r>
                    </a:p>
                  </a:txBody>
                  <a:tcPr anchor="ctr"/>
                </a:tc>
                <a:tc>
                  <a:txBody>
                    <a:bodyPr/>
                    <a:lstStyle/>
                    <a:p>
                      <a:r>
                        <a:rPr lang="en-US"/>
                        <a:t>b(4), c(3), d(3), e(1)</a:t>
                      </a:r>
                    </a:p>
                  </a:txBody>
                  <a:tcPr anchor="ctr"/>
                </a:tc>
                <a:extLst>
                  <a:ext uri="{0D108BD9-81ED-4DB2-BD59-A6C34878D82A}">
                    <a16:rowId xmlns:a16="http://schemas.microsoft.com/office/drawing/2014/main" val="2402931697"/>
                  </a:ext>
                </a:extLst>
              </a:tr>
              <a:tr h="457200">
                <a:tc>
                  <a:txBody>
                    <a:bodyPr/>
                    <a:lstStyle/>
                    <a:p>
                      <a:r>
                        <a:rPr lang="en-US"/>
                        <a:t>T3</a:t>
                      </a:r>
                    </a:p>
                  </a:txBody>
                  <a:tcPr anchor="ctr"/>
                </a:tc>
                <a:tc>
                  <a:txBody>
                    <a:bodyPr/>
                    <a:lstStyle/>
                    <a:p>
                      <a:r>
                        <a:rPr lang="en-US"/>
                        <a:t>a(1), c(1), d(1)</a:t>
                      </a:r>
                    </a:p>
                  </a:txBody>
                  <a:tcPr anchor="ctr"/>
                </a:tc>
                <a:extLst>
                  <a:ext uri="{0D108BD9-81ED-4DB2-BD59-A6C34878D82A}">
                    <a16:rowId xmlns:a16="http://schemas.microsoft.com/office/drawing/2014/main" val="598501799"/>
                  </a:ext>
                </a:extLst>
              </a:tr>
              <a:tr h="457200">
                <a:tc>
                  <a:txBody>
                    <a:bodyPr/>
                    <a:lstStyle/>
                    <a:p>
                      <a:r>
                        <a:rPr lang="en-US"/>
                        <a:t>T4</a:t>
                      </a:r>
                    </a:p>
                  </a:txBody>
                  <a:tcPr anchor="ctr"/>
                </a:tc>
                <a:tc>
                  <a:txBody>
                    <a:bodyPr/>
                    <a:lstStyle/>
                    <a:p>
                      <a:r>
                        <a:rPr lang="en-US"/>
                        <a:t>a(2), c(6), e(2)</a:t>
                      </a:r>
                    </a:p>
                  </a:txBody>
                  <a:tcPr anchor="ctr"/>
                </a:tc>
                <a:extLst>
                  <a:ext uri="{0D108BD9-81ED-4DB2-BD59-A6C34878D82A}">
                    <a16:rowId xmlns:a16="http://schemas.microsoft.com/office/drawing/2014/main" val="1421931807"/>
                  </a:ext>
                </a:extLst>
              </a:tr>
              <a:tr h="457200">
                <a:tc>
                  <a:txBody>
                    <a:bodyPr/>
                    <a:lstStyle/>
                    <a:p>
                      <a:r>
                        <a:rPr lang="en-US"/>
                        <a:t>T5</a:t>
                      </a:r>
                    </a:p>
                  </a:txBody>
                  <a:tcPr anchor="ctr"/>
                </a:tc>
                <a:tc>
                  <a:txBody>
                    <a:bodyPr/>
                    <a:lstStyle/>
                    <a:p>
                      <a:r>
                        <a:rPr lang="en-US"/>
                        <a:t>b(2), c(2), e(1)</a:t>
                      </a:r>
                    </a:p>
                  </a:txBody>
                  <a:tcPr anchor="ctr"/>
                </a:tc>
                <a:extLst>
                  <a:ext uri="{0D108BD9-81ED-4DB2-BD59-A6C34878D82A}">
                    <a16:rowId xmlns:a16="http://schemas.microsoft.com/office/drawing/2014/main" val="1545739140"/>
                  </a:ext>
                </a:extLst>
              </a:tr>
            </a:tbl>
          </a:graphicData>
        </a:graphic>
      </p:graphicFrame>
      <p:graphicFrame>
        <p:nvGraphicFramePr>
          <p:cNvPr id="6" name="Table 5">
            <a:extLst>
              <a:ext uri="{FF2B5EF4-FFF2-40B4-BE49-F238E27FC236}">
                <a16:creationId xmlns:a16="http://schemas.microsoft.com/office/drawing/2014/main" id="{783CA7D7-0D41-7C7D-BA91-699FE780E862}"/>
              </a:ext>
            </a:extLst>
          </p:cNvPr>
          <p:cNvGraphicFramePr>
            <a:graphicFrameLocks noGrp="1"/>
          </p:cNvGraphicFramePr>
          <p:nvPr>
            <p:extLst>
              <p:ext uri="{D42A27DB-BD31-4B8C-83A1-F6EECF244321}">
                <p14:modId xmlns:p14="http://schemas.microsoft.com/office/powerpoint/2010/main" val="1237086046"/>
              </p:ext>
            </p:extLst>
          </p:nvPr>
        </p:nvGraphicFramePr>
        <p:xfrm>
          <a:off x="5391742" y="1294188"/>
          <a:ext cx="2256304" cy="2743200"/>
        </p:xfrm>
        <a:graphic>
          <a:graphicData uri="http://schemas.openxmlformats.org/drawingml/2006/table">
            <a:tbl>
              <a:tblPr firstRow="1" bandRow="1">
                <a:tableStyleId>{073A0DAA-6AF3-43AB-8588-CEC1D06C72B9}</a:tableStyleId>
              </a:tblPr>
              <a:tblGrid>
                <a:gridCol w="780142">
                  <a:extLst>
                    <a:ext uri="{9D8B030D-6E8A-4147-A177-3AD203B41FA5}">
                      <a16:colId xmlns:a16="http://schemas.microsoft.com/office/drawing/2014/main" val="2670552633"/>
                    </a:ext>
                  </a:extLst>
                </a:gridCol>
                <a:gridCol w="1476162">
                  <a:extLst>
                    <a:ext uri="{9D8B030D-6E8A-4147-A177-3AD203B41FA5}">
                      <a16:colId xmlns:a16="http://schemas.microsoft.com/office/drawing/2014/main" val="2747366810"/>
                    </a:ext>
                  </a:extLst>
                </a:gridCol>
              </a:tblGrid>
              <a:tr h="457200">
                <a:tc>
                  <a:txBody>
                    <a:bodyPr/>
                    <a:lstStyle/>
                    <a:p>
                      <a:pPr algn="ctr"/>
                      <a:r>
                        <a:rPr lang="en-US"/>
                        <a:t>Item</a:t>
                      </a:r>
                    </a:p>
                  </a:txBody>
                  <a:tcPr anchor="ctr"/>
                </a:tc>
                <a:tc>
                  <a:txBody>
                    <a:bodyPr/>
                    <a:lstStyle/>
                    <a:p>
                      <a:pPr algn="ctr"/>
                      <a:r>
                        <a:rPr lang="en-US"/>
                        <a:t>Unit Profit</a:t>
                      </a:r>
                    </a:p>
                  </a:txBody>
                  <a:tcPr anchor="ctr"/>
                </a:tc>
                <a:extLst>
                  <a:ext uri="{0D108BD9-81ED-4DB2-BD59-A6C34878D82A}">
                    <a16:rowId xmlns:a16="http://schemas.microsoft.com/office/drawing/2014/main" val="1364948772"/>
                  </a:ext>
                </a:extLst>
              </a:tr>
              <a:tr h="457200">
                <a:tc>
                  <a:txBody>
                    <a:bodyPr/>
                    <a:lstStyle/>
                    <a:p>
                      <a:r>
                        <a:rPr lang="en-US"/>
                        <a:t>a</a:t>
                      </a:r>
                    </a:p>
                  </a:txBody>
                  <a:tcPr anchor="ctr"/>
                </a:tc>
                <a:tc>
                  <a:txBody>
                    <a:bodyPr/>
                    <a:lstStyle/>
                    <a:p>
                      <a:pPr algn="r"/>
                      <a:r>
                        <a:rPr lang="en-US"/>
                        <a:t>5$</a:t>
                      </a:r>
                    </a:p>
                  </a:txBody>
                  <a:tcPr anchor="ctr"/>
                </a:tc>
                <a:extLst>
                  <a:ext uri="{0D108BD9-81ED-4DB2-BD59-A6C34878D82A}">
                    <a16:rowId xmlns:a16="http://schemas.microsoft.com/office/drawing/2014/main" val="2267871492"/>
                  </a:ext>
                </a:extLst>
              </a:tr>
              <a:tr h="457200">
                <a:tc>
                  <a:txBody>
                    <a:bodyPr/>
                    <a:lstStyle/>
                    <a:p>
                      <a:r>
                        <a:rPr lang="en-US"/>
                        <a:t>b</a:t>
                      </a:r>
                    </a:p>
                  </a:txBody>
                  <a:tcPr anchor="ctr"/>
                </a:tc>
                <a:tc>
                  <a:txBody>
                    <a:bodyPr/>
                    <a:lstStyle/>
                    <a:p>
                      <a:pPr algn="r"/>
                      <a:r>
                        <a:rPr lang="en-US"/>
                        <a:t>2$</a:t>
                      </a:r>
                    </a:p>
                  </a:txBody>
                  <a:tcPr anchor="ctr"/>
                </a:tc>
                <a:extLst>
                  <a:ext uri="{0D108BD9-81ED-4DB2-BD59-A6C34878D82A}">
                    <a16:rowId xmlns:a16="http://schemas.microsoft.com/office/drawing/2014/main" val="2402931697"/>
                  </a:ext>
                </a:extLst>
              </a:tr>
              <a:tr h="457200">
                <a:tc>
                  <a:txBody>
                    <a:bodyPr/>
                    <a:lstStyle/>
                    <a:p>
                      <a:r>
                        <a:rPr lang="en-US"/>
                        <a:t>c</a:t>
                      </a:r>
                    </a:p>
                  </a:txBody>
                  <a:tcPr anchor="ctr"/>
                </a:tc>
                <a:tc>
                  <a:txBody>
                    <a:bodyPr/>
                    <a:lstStyle/>
                    <a:p>
                      <a:pPr algn="r"/>
                      <a:r>
                        <a:rPr lang="en-US"/>
                        <a:t>1$</a:t>
                      </a:r>
                    </a:p>
                  </a:txBody>
                  <a:tcPr anchor="ctr"/>
                </a:tc>
                <a:extLst>
                  <a:ext uri="{0D108BD9-81ED-4DB2-BD59-A6C34878D82A}">
                    <a16:rowId xmlns:a16="http://schemas.microsoft.com/office/drawing/2014/main" val="598501799"/>
                  </a:ext>
                </a:extLst>
              </a:tr>
              <a:tr h="457200">
                <a:tc>
                  <a:txBody>
                    <a:bodyPr/>
                    <a:lstStyle/>
                    <a:p>
                      <a:r>
                        <a:rPr lang="en-US"/>
                        <a:t>d</a:t>
                      </a:r>
                    </a:p>
                  </a:txBody>
                  <a:tcPr anchor="ctr"/>
                </a:tc>
                <a:tc>
                  <a:txBody>
                    <a:bodyPr/>
                    <a:lstStyle/>
                    <a:p>
                      <a:pPr algn="r"/>
                      <a:r>
                        <a:rPr lang="en-US"/>
                        <a:t>2$</a:t>
                      </a:r>
                    </a:p>
                  </a:txBody>
                  <a:tcPr anchor="ctr"/>
                </a:tc>
                <a:extLst>
                  <a:ext uri="{0D108BD9-81ED-4DB2-BD59-A6C34878D82A}">
                    <a16:rowId xmlns:a16="http://schemas.microsoft.com/office/drawing/2014/main" val="1421931807"/>
                  </a:ext>
                </a:extLst>
              </a:tr>
              <a:tr h="457200">
                <a:tc>
                  <a:txBody>
                    <a:bodyPr/>
                    <a:lstStyle/>
                    <a:p>
                      <a:r>
                        <a:rPr lang="en-US"/>
                        <a:t>e</a:t>
                      </a:r>
                    </a:p>
                  </a:txBody>
                  <a:tcPr anchor="ctr"/>
                </a:tc>
                <a:tc>
                  <a:txBody>
                    <a:bodyPr/>
                    <a:lstStyle/>
                    <a:p>
                      <a:pPr algn="r"/>
                      <a:r>
                        <a:rPr lang="en-US"/>
                        <a:t>3$</a:t>
                      </a:r>
                    </a:p>
                  </a:txBody>
                  <a:tcPr anchor="ctr"/>
                </a:tc>
                <a:extLst>
                  <a:ext uri="{0D108BD9-81ED-4DB2-BD59-A6C34878D82A}">
                    <a16:rowId xmlns:a16="http://schemas.microsoft.com/office/drawing/2014/main" val="1545739140"/>
                  </a:ext>
                </a:extLst>
              </a:tr>
            </a:tbl>
          </a:graphicData>
        </a:graphic>
      </p:graphicFrame>
      <p:sp>
        <p:nvSpPr>
          <p:cNvPr id="7" name="TextBox 6">
            <a:extLst>
              <a:ext uri="{FF2B5EF4-FFF2-40B4-BE49-F238E27FC236}">
                <a16:creationId xmlns:a16="http://schemas.microsoft.com/office/drawing/2014/main" id="{9AB8F0AE-D13A-4B8A-32FD-23B4B5CCB26E}"/>
              </a:ext>
            </a:extLst>
          </p:cNvPr>
          <p:cNvSpPr txBox="1"/>
          <p:nvPr/>
        </p:nvSpPr>
        <p:spPr>
          <a:xfrm>
            <a:off x="5241498" y="917328"/>
            <a:ext cx="2556792" cy="369332"/>
          </a:xfrm>
          <a:prstGeom prst="rect">
            <a:avLst/>
          </a:prstGeom>
          <a:noFill/>
        </p:spPr>
        <p:txBody>
          <a:bodyPr wrap="square" rtlCol="0">
            <a:spAutoFit/>
          </a:bodyPr>
          <a:lstStyle/>
          <a:p>
            <a:pPr algn="ctr"/>
            <a:r>
              <a:rPr lang="en-US">
                <a:solidFill>
                  <a:srgbClr val="00B050"/>
                </a:solidFill>
              </a:rPr>
              <a:t>Bảng đơn vị lợi nhuận</a:t>
            </a:r>
          </a:p>
        </p:txBody>
      </p:sp>
      <p:sp>
        <p:nvSpPr>
          <p:cNvPr id="8" name="TextBox 7">
            <a:extLst>
              <a:ext uri="{FF2B5EF4-FFF2-40B4-BE49-F238E27FC236}">
                <a16:creationId xmlns:a16="http://schemas.microsoft.com/office/drawing/2014/main" id="{F401CA0A-7D70-D6D6-5941-5FCB8B17EB23}"/>
              </a:ext>
            </a:extLst>
          </p:cNvPr>
          <p:cNvSpPr txBox="1"/>
          <p:nvPr/>
        </p:nvSpPr>
        <p:spPr>
          <a:xfrm>
            <a:off x="863081" y="4168662"/>
            <a:ext cx="3744416" cy="369332"/>
          </a:xfrm>
          <a:prstGeom prst="rect">
            <a:avLst/>
          </a:prstGeom>
          <a:noFill/>
        </p:spPr>
        <p:txBody>
          <a:bodyPr wrap="square" rtlCol="0">
            <a:spAutoFit/>
          </a:bodyPr>
          <a:lstStyle/>
          <a:p>
            <a:pPr algn="ctr"/>
            <a:r>
              <a:rPr lang="en-US"/>
              <a:t>Và một </a:t>
            </a:r>
            <a:r>
              <a:rPr lang="en-US">
                <a:solidFill>
                  <a:srgbClr val="00B050"/>
                </a:solidFill>
              </a:rPr>
              <a:t>ngưỡng tối thiểu</a:t>
            </a:r>
          </a:p>
        </p:txBody>
      </p:sp>
      <p:sp>
        <p:nvSpPr>
          <p:cNvPr id="10" name="TextBox 9">
            <a:extLst>
              <a:ext uri="{FF2B5EF4-FFF2-40B4-BE49-F238E27FC236}">
                <a16:creationId xmlns:a16="http://schemas.microsoft.com/office/drawing/2014/main" id="{7F6DA4BA-EF6A-F1AB-7E41-5C7CB770B08B}"/>
              </a:ext>
            </a:extLst>
          </p:cNvPr>
          <p:cNvSpPr txBox="1"/>
          <p:nvPr/>
        </p:nvSpPr>
        <p:spPr>
          <a:xfrm>
            <a:off x="251520" y="4575134"/>
            <a:ext cx="3528392" cy="369332"/>
          </a:xfrm>
          <a:prstGeom prst="rect">
            <a:avLst/>
          </a:prstGeom>
          <a:noFill/>
        </p:spPr>
        <p:txBody>
          <a:bodyPr wrap="square">
            <a:spAutoFit/>
          </a:bodyPr>
          <a:lstStyle/>
          <a:p>
            <a:pPr algn="l"/>
            <a:r>
              <a:rPr lang="en-US" b="1"/>
              <a:t>Output: </a:t>
            </a:r>
            <a:r>
              <a:rPr lang="en-US">
                <a:solidFill>
                  <a:srgbClr val="00B050"/>
                </a:solidFill>
              </a:rPr>
              <a:t>Các tập mục hữu ích cao</a:t>
            </a:r>
            <a:endParaRPr lang="en-US" b="0" i="0">
              <a:solidFill>
                <a:srgbClr val="252525"/>
              </a:solidFill>
              <a:effectLst/>
              <a:latin typeface="Roboto" panose="02000000000000000000" pitchFamily="2" charset="0"/>
            </a:endParaRPr>
          </a:p>
        </p:txBody>
      </p:sp>
      <p:sp>
        <p:nvSpPr>
          <p:cNvPr id="3" name="Rectangle 2">
            <a:extLst>
              <a:ext uri="{FF2B5EF4-FFF2-40B4-BE49-F238E27FC236}">
                <a16:creationId xmlns:a16="http://schemas.microsoft.com/office/drawing/2014/main" id="{CDB78F2E-C0D5-E138-ED47-CBE308F5EACD}"/>
              </a:ext>
            </a:extLst>
          </p:cNvPr>
          <p:cNvSpPr/>
          <p:nvPr/>
        </p:nvSpPr>
        <p:spPr>
          <a:xfrm>
            <a:off x="3299960" y="1735635"/>
            <a:ext cx="611674" cy="51099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e(1)</a:t>
            </a:r>
            <a:endParaRPr lang="en-US"/>
          </a:p>
        </p:txBody>
      </p:sp>
      <p:cxnSp>
        <p:nvCxnSpPr>
          <p:cNvPr id="11" name="Straight Arrow Connector 10">
            <a:extLst>
              <a:ext uri="{FF2B5EF4-FFF2-40B4-BE49-F238E27FC236}">
                <a16:creationId xmlns:a16="http://schemas.microsoft.com/office/drawing/2014/main" id="{52D48643-505D-E4C8-F97F-C52E4BACCFB2}"/>
              </a:ext>
            </a:extLst>
          </p:cNvPr>
          <p:cNvCxnSpPr>
            <a:cxnSpLocks/>
            <a:stCxn id="12" idx="0"/>
            <a:endCxn id="3" idx="2"/>
          </p:cNvCxnSpPr>
          <p:nvPr/>
        </p:nvCxnSpPr>
        <p:spPr>
          <a:xfrm flipH="1" flipV="1">
            <a:off x="3605797" y="2246634"/>
            <a:ext cx="1892287" cy="2328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06AE772C-1FF2-2CC8-DDC8-0FC8DABF0C0E}"/>
              </a:ext>
            </a:extLst>
          </p:cNvPr>
          <p:cNvSpPr txBox="1"/>
          <p:nvPr/>
        </p:nvSpPr>
        <p:spPr>
          <a:xfrm>
            <a:off x="4461357" y="4575134"/>
            <a:ext cx="2073453" cy="369332"/>
          </a:xfrm>
          <a:prstGeom prst="rect">
            <a:avLst/>
          </a:prstGeom>
          <a:noFill/>
        </p:spPr>
        <p:txBody>
          <a:bodyPr wrap="none" rtlCol="0">
            <a:spAutoFit/>
          </a:bodyPr>
          <a:lstStyle/>
          <a:p>
            <a:r>
              <a:rPr lang="en-US">
                <a:solidFill>
                  <a:srgbClr val="FF0000"/>
                </a:solidFill>
              </a:rPr>
              <a:t>item</a:t>
            </a:r>
            <a:r>
              <a:rPr lang="vi-VN">
                <a:solidFill>
                  <a:srgbClr val="FF0000"/>
                </a:solidFill>
              </a:rPr>
              <a:t>(</a:t>
            </a:r>
            <a:r>
              <a:rPr lang="en-US">
                <a:solidFill>
                  <a:srgbClr val="FF0000"/>
                </a:solidFill>
              </a:rPr>
              <a:t>số lượng</a:t>
            </a:r>
            <a:r>
              <a:rPr lang="vi-VN">
                <a:solidFill>
                  <a:srgbClr val="FF0000"/>
                </a:solidFill>
              </a:rPr>
              <a:t>) - IU</a:t>
            </a:r>
            <a:endParaRPr lang="en-US">
              <a:solidFill>
                <a:srgbClr val="FF0000"/>
              </a:solidFill>
            </a:endParaRPr>
          </a:p>
        </p:txBody>
      </p:sp>
      <p:sp>
        <p:nvSpPr>
          <p:cNvPr id="13" name="Rectangle 12">
            <a:extLst>
              <a:ext uri="{FF2B5EF4-FFF2-40B4-BE49-F238E27FC236}">
                <a16:creationId xmlns:a16="http://schemas.microsoft.com/office/drawing/2014/main" id="{A8BD379E-D0FF-C4A3-A650-9D739B507B02}"/>
              </a:ext>
            </a:extLst>
          </p:cNvPr>
          <p:cNvSpPr/>
          <p:nvPr/>
        </p:nvSpPr>
        <p:spPr>
          <a:xfrm>
            <a:off x="7065629" y="1735634"/>
            <a:ext cx="611674" cy="51099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vi-VN"/>
              <a:t>5$</a:t>
            </a:r>
            <a:endParaRPr lang="en-US"/>
          </a:p>
        </p:txBody>
      </p:sp>
      <p:cxnSp>
        <p:nvCxnSpPr>
          <p:cNvPr id="14" name="Straight Arrow Connector 13">
            <a:extLst>
              <a:ext uri="{FF2B5EF4-FFF2-40B4-BE49-F238E27FC236}">
                <a16:creationId xmlns:a16="http://schemas.microsoft.com/office/drawing/2014/main" id="{CF67895A-EF45-42E6-9E09-A3DCBC52C21B}"/>
              </a:ext>
            </a:extLst>
          </p:cNvPr>
          <p:cNvCxnSpPr>
            <a:cxnSpLocks/>
            <a:stCxn id="16" idx="2"/>
            <a:endCxn id="13" idx="3"/>
          </p:cNvCxnSpPr>
          <p:nvPr/>
        </p:nvCxnSpPr>
        <p:spPr>
          <a:xfrm flipH="1">
            <a:off x="7677303" y="1655992"/>
            <a:ext cx="663457" cy="335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4112914F-322E-0926-A1A7-DFEB00F1DF35}"/>
              </a:ext>
            </a:extLst>
          </p:cNvPr>
          <p:cNvSpPr txBox="1"/>
          <p:nvPr/>
        </p:nvSpPr>
        <p:spPr>
          <a:xfrm>
            <a:off x="7717031" y="1286660"/>
            <a:ext cx="1247457" cy="369332"/>
          </a:xfrm>
          <a:prstGeom prst="rect">
            <a:avLst/>
          </a:prstGeom>
          <a:noFill/>
        </p:spPr>
        <p:txBody>
          <a:bodyPr wrap="none" rtlCol="0">
            <a:spAutoFit/>
          </a:bodyPr>
          <a:lstStyle/>
          <a:p>
            <a:r>
              <a:rPr lang="vi-VN">
                <a:solidFill>
                  <a:srgbClr val="FF0000"/>
                </a:solidFill>
              </a:rPr>
              <a:t>EU</a:t>
            </a:r>
            <a:r>
              <a:rPr lang="en-US">
                <a:solidFill>
                  <a:srgbClr val="FF0000"/>
                </a:solidFill>
              </a:rPr>
              <a:t> – giá trị</a:t>
            </a:r>
          </a:p>
        </p:txBody>
      </p:sp>
    </p:spTree>
    <p:extLst>
      <p:ext uri="{BB962C8B-B14F-4D97-AF65-F5344CB8AC3E}">
        <p14:creationId xmlns:p14="http://schemas.microsoft.com/office/powerpoint/2010/main" val="41374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D818AD-B401-B632-6F17-45F57F306B74}"/>
              </a:ext>
            </a:extLst>
          </p:cNvPr>
          <p:cNvGraphicFramePr>
            <a:graphicFrameLocks noGrp="1"/>
          </p:cNvGraphicFramePr>
          <p:nvPr>
            <p:extLst>
              <p:ext uri="{D42A27DB-BD31-4B8C-83A1-F6EECF244321}">
                <p14:modId xmlns:p14="http://schemas.microsoft.com/office/powerpoint/2010/main" val="2350525758"/>
              </p:ext>
            </p:extLst>
          </p:nvPr>
        </p:nvGraphicFramePr>
        <p:xfrm>
          <a:off x="444298" y="934995"/>
          <a:ext cx="3744416" cy="2743200"/>
        </p:xfrm>
        <a:graphic>
          <a:graphicData uri="http://schemas.openxmlformats.org/drawingml/2006/table">
            <a:tbl>
              <a:tblPr firstRow="1" bandRow="1">
                <a:tableStyleId>{073A0DAA-6AF3-43AB-8588-CEC1D06C72B9}</a:tableStyleId>
              </a:tblPr>
              <a:tblGrid>
                <a:gridCol w="1031358">
                  <a:extLst>
                    <a:ext uri="{9D8B030D-6E8A-4147-A177-3AD203B41FA5}">
                      <a16:colId xmlns:a16="http://schemas.microsoft.com/office/drawing/2014/main" val="2670552633"/>
                    </a:ext>
                  </a:extLst>
                </a:gridCol>
                <a:gridCol w="2713058">
                  <a:extLst>
                    <a:ext uri="{9D8B030D-6E8A-4147-A177-3AD203B41FA5}">
                      <a16:colId xmlns:a16="http://schemas.microsoft.com/office/drawing/2014/main" val="2747366810"/>
                    </a:ext>
                  </a:extLst>
                </a:gridCol>
              </a:tblGrid>
              <a:tr h="457200">
                <a:tc>
                  <a:txBody>
                    <a:bodyPr/>
                    <a:lstStyle/>
                    <a:p>
                      <a:pPr algn="ctr"/>
                      <a:r>
                        <a:rPr lang="en-US" sz="1800">
                          <a:latin typeface="Arial" panose="020B0604020202020204" pitchFamily="34" charset="0"/>
                          <a:cs typeface="Arial" panose="020B0604020202020204" pitchFamily="34" charset="0"/>
                        </a:rPr>
                        <a:t>Trans.</a:t>
                      </a:r>
                    </a:p>
                  </a:txBody>
                  <a:tcPr anchor="ctr"/>
                </a:tc>
                <a:tc>
                  <a:txBody>
                    <a:bodyPr/>
                    <a:lstStyle/>
                    <a:p>
                      <a:pPr algn="ctr"/>
                      <a:r>
                        <a:rPr lang="en-US" sz="1800">
                          <a:latin typeface="Arial" panose="020B0604020202020204" pitchFamily="34" charset="0"/>
                          <a:cs typeface="Arial" panose="020B0604020202020204" pitchFamily="34" charset="0"/>
                        </a:rPr>
                        <a:t>Items</a:t>
                      </a:r>
                    </a:p>
                  </a:txBody>
                  <a:tcPr anchor="ctr"/>
                </a:tc>
                <a:extLst>
                  <a:ext uri="{0D108BD9-81ED-4DB2-BD59-A6C34878D82A}">
                    <a16:rowId xmlns:a16="http://schemas.microsoft.com/office/drawing/2014/main" val="1364948772"/>
                  </a:ext>
                </a:extLst>
              </a:tr>
              <a:tr h="457200">
                <a:tc>
                  <a:txBody>
                    <a:bodyPr/>
                    <a:lstStyle/>
                    <a:p>
                      <a:r>
                        <a:rPr lang="en-US" sz="1800">
                          <a:latin typeface="Arial" panose="020B0604020202020204" pitchFamily="34" charset="0"/>
                          <a:cs typeface="Arial" panose="020B0604020202020204" pitchFamily="34" charset="0"/>
                        </a:rPr>
                        <a:t>T1</a:t>
                      </a:r>
                    </a:p>
                  </a:txBody>
                  <a:tcPr anchor="ctr"/>
                </a:tc>
                <a:tc>
                  <a:txBody>
                    <a:bodyPr/>
                    <a:lstStyle/>
                    <a:p>
                      <a:r>
                        <a:rPr lang="en-US" sz="1800">
                          <a:latin typeface="Arial" panose="020B0604020202020204" pitchFamily="34" charset="0"/>
                          <a:cs typeface="Arial" panose="020B0604020202020204" pitchFamily="34" charset="0"/>
                        </a:rPr>
                        <a:t>a(1), b(5), c(1), d(3), e(1)</a:t>
                      </a:r>
                    </a:p>
                  </a:txBody>
                  <a:tcPr anchor="ctr"/>
                </a:tc>
                <a:extLst>
                  <a:ext uri="{0D108BD9-81ED-4DB2-BD59-A6C34878D82A}">
                    <a16:rowId xmlns:a16="http://schemas.microsoft.com/office/drawing/2014/main" val="2267871492"/>
                  </a:ext>
                </a:extLst>
              </a:tr>
              <a:tr h="457200">
                <a:tc>
                  <a:txBody>
                    <a:bodyPr/>
                    <a:lstStyle/>
                    <a:p>
                      <a:r>
                        <a:rPr lang="en-US" sz="1800">
                          <a:latin typeface="Arial" panose="020B0604020202020204" pitchFamily="34" charset="0"/>
                          <a:cs typeface="Arial" panose="020B0604020202020204" pitchFamily="34" charset="0"/>
                        </a:rPr>
                        <a:t>T2</a:t>
                      </a:r>
                    </a:p>
                  </a:txBody>
                  <a:tcPr anchor="ctr"/>
                </a:tc>
                <a:tc>
                  <a:txBody>
                    <a:bodyPr/>
                    <a:lstStyle/>
                    <a:p>
                      <a:r>
                        <a:rPr lang="en-US" sz="1800">
                          <a:latin typeface="Arial" panose="020B0604020202020204" pitchFamily="34" charset="0"/>
                          <a:cs typeface="Arial" panose="020B0604020202020204" pitchFamily="34" charset="0"/>
                        </a:rPr>
                        <a:t>b(4), c(3), d(3), e(1)</a:t>
                      </a:r>
                    </a:p>
                  </a:txBody>
                  <a:tcPr anchor="ctr"/>
                </a:tc>
                <a:extLst>
                  <a:ext uri="{0D108BD9-81ED-4DB2-BD59-A6C34878D82A}">
                    <a16:rowId xmlns:a16="http://schemas.microsoft.com/office/drawing/2014/main" val="2402931697"/>
                  </a:ext>
                </a:extLst>
              </a:tr>
              <a:tr h="457200">
                <a:tc>
                  <a:txBody>
                    <a:bodyPr/>
                    <a:lstStyle/>
                    <a:p>
                      <a:r>
                        <a:rPr lang="en-US" sz="1800">
                          <a:latin typeface="Arial" panose="020B0604020202020204" pitchFamily="34" charset="0"/>
                          <a:cs typeface="Arial" panose="020B0604020202020204" pitchFamily="34" charset="0"/>
                        </a:rPr>
                        <a:t>T3</a:t>
                      </a:r>
                    </a:p>
                  </a:txBody>
                  <a:tcPr anchor="ctr"/>
                </a:tc>
                <a:tc>
                  <a:txBody>
                    <a:bodyPr/>
                    <a:lstStyle/>
                    <a:p>
                      <a:r>
                        <a:rPr lang="en-US" sz="1800">
                          <a:latin typeface="Arial" panose="020B0604020202020204" pitchFamily="34" charset="0"/>
                          <a:cs typeface="Arial" panose="020B0604020202020204" pitchFamily="34" charset="0"/>
                        </a:rPr>
                        <a:t>a(1), c(1), d(1)</a:t>
                      </a:r>
                    </a:p>
                  </a:txBody>
                  <a:tcPr anchor="ctr"/>
                </a:tc>
                <a:extLst>
                  <a:ext uri="{0D108BD9-81ED-4DB2-BD59-A6C34878D82A}">
                    <a16:rowId xmlns:a16="http://schemas.microsoft.com/office/drawing/2014/main" val="598501799"/>
                  </a:ext>
                </a:extLst>
              </a:tr>
              <a:tr h="457200">
                <a:tc>
                  <a:txBody>
                    <a:bodyPr/>
                    <a:lstStyle/>
                    <a:p>
                      <a:r>
                        <a:rPr lang="en-US" sz="1800">
                          <a:latin typeface="Arial" panose="020B0604020202020204" pitchFamily="34" charset="0"/>
                          <a:cs typeface="Arial" panose="020B0604020202020204" pitchFamily="34" charset="0"/>
                        </a:rPr>
                        <a:t>T4</a:t>
                      </a:r>
                    </a:p>
                  </a:txBody>
                  <a:tcPr anchor="ctr"/>
                </a:tc>
                <a:tc>
                  <a:txBody>
                    <a:bodyPr/>
                    <a:lstStyle/>
                    <a:p>
                      <a:r>
                        <a:rPr lang="en-US" sz="1800">
                          <a:latin typeface="Arial" panose="020B0604020202020204" pitchFamily="34" charset="0"/>
                          <a:cs typeface="Arial" panose="020B0604020202020204" pitchFamily="34" charset="0"/>
                        </a:rPr>
                        <a:t>a(2), c(6), e(2)</a:t>
                      </a:r>
                    </a:p>
                  </a:txBody>
                  <a:tcPr anchor="ctr"/>
                </a:tc>
                <a:extLst>
                  <a:ext uri="{0D108BD9-81ED-4DB2-BD59-A6C34878D82A}">
                    <a16:rowId xmlns:a16="http://schemas.microsoft.com/office/drawing/2014/main" val="1421931807"/>
                  </a:ext>
                </a:extLst>
              </a:tr>
              <a:tr h="457200">
                <a:tc>
                  <a:txBody>
                    <a:bodyPr/>
                    <a:lstStyle/>
                    <a:p>
                      <a:r>
                        <a:rPr lang="en-US" sz="1800">
                          <a:latin typeface="Arial" panose="020B0604020202020204" pitchFamily="34" charset="0"/>
                          <a:cs typeface="Arial" panose="020B0604020202020204" pitchFamily="34" charset="0"/>
                        </a:rPr>
                        <a:t>T5</a:t>
                      </a:r>
                    </a:p>
                  </a:txBody>
                  <a:tcPr anchor="ctr"/>
                </a:tc>
                <a:tc>
                  <a:txBody>
                    <a:bodyPr/>
                    <a:lstStyle/>
                    <a:p>
                      <a:r>
                        <a:rPr lang="en-US" sz="1800">
                          <a:latin typeface="Arial" panose="020B0604020202020204" pitchFamily="34" charset="0"/>
                          <a:cs typeface="Arial" panose="020B0604020202020204" pitchFamily="34" charset="0"/>
                        </a:rPr>
                        <a:t>b(2), c(2), e(1)</a:t>
                      </a:r>
                    </a:p>
                  </a:txBody>
                  <a:tcPr anchor="ctr"/>
                </a:tc>
                <a:extLst>
                  <a:ext uri="{0D108BD9-81ED-4DB2-BD59-A6C34878D82A}">
                    <a16:rowId xmlns:a16="http://schemas.microsoft.com/office/drawing/2014/main" val="1545739140"/>
                  </a:ext>
                </a:extLst>
              </a:tr>
            </a:tbl>
          </a:graphicData>
        </a:graphic>
      </p:graphicFrame>
      <p:sp>
        <p:nvSpPr>
          <p:cNvPr id="6" name="Title 1">
            <a:extLst>
              <a:ext uri="{FF2B5EF4-FFF2-40B4-BE49-F238E27FC236}">
                <a16:creationId xmlns:a16="http://schemas.microsoft.com/office/drawing/2014/main" id="{4B7F542E-97A8-4B0E-B257-9CAEC602F8AC}"/>
              </a:ext>
            </a:extLst>
          </p:cNvPr>
          <p:cNvSpPr>
            <a:spLocks noGrp="1"/>
          </p:cNvSpPr>
          <p:nvPr>
            <p:ph type="title"/>
          </p:nvPr>
        </p:nvSpPr>
        <p:spPr>
          <a:xfrm>
            <a:off x="107504" y="27216"/>
            <a:ext cx="9036496" cy="857250"/>
          </a:xfrm>
        </p:spPr>
        <p:txBody>
          <a:bodyPr>
            <a:normAutofit/>
          </a:bodyPr>
          <a:lstStyle/>
          <a:p>
            <a:r>
              <a:rPr lang="en-US" sz="3000">
                <a:latin typeface="Arial" panose="020B0604020202020204" pitchFamily="34" charset="0"/>
                <a:cs typeface="Arial" panose="020B0604020202020204" pitchFamily="34" charset="0"/>
              </a:rPr>
              <a:t>Cách tính giá trị hữu ích của item</a:t>
            </a:r>
          </a:p>
        </p:txBody>
      </p:sp>
      <p:sp>
        <p:nvSpPr>
          <p:cNvPr id="3" name="Slide Number Placeholder 2">
            <a:extLst>
              <a:ext uri="{FF2B5EF4-FFF2-40B4-BE49-F238E27FC236}">
                <a16:creationId xmlns:a16="http://schemas.microsoft.com/office/drawing/2014/main" id="{1C214FAC-8762-494C-97ED-F2D653BC770D}"/>
              </a:ext>
            </a:extLst>
          </p:cNvPr>
          <p:cNvSpPr>
            <a:spLocks noGrp="1"/>
          </p:cNvSpPr>
          <p:nvPr>
            <p:ph type="sldNum" sz="quarter" idx="12"/>
          </p:nvPr>
        </p:nvSpPr>
        <p:spPr/>
        <p:txBody>
          <a:bodyPr/>
          <a:lstStyle/>
          <a:p>
            <a:fld id="{83B0A39C-9AA3-4A83-82D7-24ADE085033F}" type="slidenum">
              <a:rPr lang="ko-KR" altLang="en-US" smtClean="0"/>
              <a:t>15</a:t>
            </a:fld>
            <a:endParaRPr lang="ko-KR" altLang="en-US"/>
          </a:p>
        </p:txBody>
      </p:sp>
      <p:graphicFrame>
        <p:nvGraphicFramePr>
          <p:cNvPr id="7" name="Table 6">
            <a:extLst>
              <a:ext uri="{FF2B5EF4-FFF2-40B4-BE49-F238E27FC236}">
                <a16:creationId xmlns:a16="http://schemas.microsoft.com/office/drawing/2014/main" id="{9878FC11-8977-49A9-7F95-E6C84C6D08FE}"/>
              </a:ext>
            </a:extLst>
          </p:cNvPr>
          <p:cNvGraphicFramePr>
            <a:graphicFrameLocks noGrp="1"/>
          </p:cNvGraphicFramePr>
          <p:nvPr>
            <p:extLst>
              <p:ext uri="{D42A27DB-BD31-4B8C-83A1-F6EECF244321}">
                <p14:modId xmlns:p14="http://schemas.microsoft.com/office/powerpoint/2010/main" val="3708879189"/>
              </p:ext>
            </p:extLst>
          </p:nvPr>
        </p:nvGraphicFramePr>
        <p:xfrm>
          <a:off x="5538205" y="934995"/>
          <a:ext cx="2256304" cy="2743200"/>
        </p:xfrm>
        <a:graphic>
          <a:graphicData uri="http://schemas.openxmlformats.org/drawingml/2006/table">
            <a:tbl>
              <a:tblPr firstRow="1" bandRow="1">
                <a:tableStyleId>{073A0DAA-6AF3-43AB-8588-CEC1D06C72B9}</a:tableStyleId>
              </a:tblPr>
              <a:tblGrid>
                <a:gridCol w="780142">
                  <a:extLst>
                    <a:ext uri="{9D8B030D-6E8A-4147-A177-3AD203B41FA5}">
                      <a16:colId xmlns:a16="http://schemas.microsoft.com/office/drawing/2014/main" val="2670552633"/>
                    </a:ext>
                  </a:extLst>
                </a:gridCol>
                <a:gridCol w="1476162">
                  <a:extLst>
                    <a:ext uri="{9D8B030D-6E8A-4147-A177-3AD203B41FA5}">
                      <a16:colId xmlns:a16="http://schemas.microsoft.com/office/drawing/2014/main" val="2747366810"/>
                    </a:ext>
                  </a:extLst>
                </a:gridCol>
              </a:tblGrid>
              <a:tr h="457200">
                <a:tc>
                  <a:txBody>
                    <a:bodyPr/>
                    <a:lstStyle/>
                    <a:p>
                      <a:pPr algn="ctr"/>
                      <a:r>
                        <a:rPr lang="en-US" sz="1800">
                          <a:latin typeface="Arial" panose="020B0604020202020204" pitchFamily="34" charset="0"/>
                          <a:cs typeface="Arial" panose="020B0604020202020204" pitchFamily="34" charset="0"/>
                        </a:rPr>
                        <a:t>Item</a:t>
                      </a:r>
                    </a:p>
                  </a:txBody>
                  <a:tcPr anchor="ctr"/>
                </a:tc>
                <a:tc>
                  <a:txBody>
                    <a:bodyPr/>
                    <a:lstStyle/>
                    <a:p>
                      <a:pPr algn="ctr"/>
                      <a:r>
                        <a:rPr lang="en-US" sz="1800">
                          <a:latin typeface="Arial" panose="020B0604020202020204" pitchFamily="34" charset="0"/>
                          <a:cs typeface="Arial" panose="020B0604020202020204" pitchFamily="34" charset="0"/>
                        </a:rPr>
                        <a:t>Unit Profit</a:t>
                      </a:r>
                    </a:p>
                  </a:txBody>
                  <a:tcPr anchor="ctr"/>
                </a:tc>
                <a:extLst>
                  <a:ext uri="{0D108BD9-81ED-4DB2-BD59-A6C34878D82A}">
                    <a16:rowId xmlns:a16="http://schemas.microsoft.com/office/drawing/2014/main" val="1364948772"/>
                  </a:ext>
                </a:extLst>
              </a:tr>
              <a:tr h="457200">
                <a:tc>
                  <a:txBody>
                    <a:bodyPr/>
                    <a:lstStyle/>
                    <a:p>
                      <a:r>
                        <a:rPr lang="en-US" sz="1800">
                          <a:latin typeface="Arial" panose="020B0604020202020204" pitchFamily="34" charset="0"/>
                          <a:cs typeface="Arial" panose="020B0604020202020204" pitchFamily="34" charset="0"/>
                        </a:rPr>
                        <a:t>a</a:t>
                      </a:r>
                    </a:p>
                  </a:txBody>
                  <a:tcPr anchor="ctr"/>
                </a:tc>
                <a:tc>
                  <a:txBody>
                    <a:bodyPr/>
                    <a:lstStyle/>
                    <a:p>
                      <a:pPr algn="r"/>
                      <a:r>
                        <a:rPr lang="en-US" sz="180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2267871492"/>
                  </a:ext>
                </a:extLst>
              </a:tr>
              <a:tr h="457200">
                <a:tc>
                  <a:txBody>
                    <a:bodyPr/>
                    <a:lstStyle/>
                    <a:p>
                      <a:r>
                        <a:rPr lang="en-US" sz="1800">
                          <a:latin typeface="Arial" panose="020B0604020202020204" pitchFamily="34" charset="0"/>
                          <a:cs typeface="Arial" panose="020B0604020202020204" pitchFamily="34" charset="0"/>
                        </a:rPr>
                        <a:t>b</a:t>
                      </a:r>
                    </a:p>
                  </a:txBody>
                  <a:tcPr anchor="ctr"/>
                </a:tc>
                <a:tc>
                  <a:txBody>
                    <a:bodyPr/>
                    <a:lstStyle/>
                    <a:p>
                      <a:pPr algn="r"/>
                      <a:r>
                        <a:rPr lang="en-US" sz="180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02931697"/>
                  </a:ext>
                </a:extLst>
              </a:tr>
              <a:tr h="457200">
                <a:tc>
                  <a:txBody>
                    <a:bodyPr/>
                    <a:lstStyle/>
                    <a:p>
                      <a:r>
                        <a:rPr lang="en-US" sz="1800">
                          <a:latin typeface="Arial" panose="020B0604020202020204" pitchFamily="34" charset="0"/>
                          <a:cs typeface="Arial" panose="020B0604020202020204" pitchFamily="34" charset="0"/>
                        </a:rPr>
                        <a:t>c</a:t>
                      </a:r>
                    </a:p>
                  </a:txBody>
                  <a:tcPr anchor="ctr"/>
                </a:tc>
                <a:tc>
                  <a:txBody>
                    <a:bodyPr/>
                    <a:lstStyle/>
                    <a:p>
                      <a:pPr algn="r"/>
                      <a:r>
                        <a:rPr lang="en-US" sz="180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598501799"/>
                  </a:ext>
                </a:extLst>
              </a:tr>
              <a:tr h="457200">
                <a:tc>
                  <a:txBody>
                    <a:bodyPr/>
                    <a:lstStyle/>
                    <a:p>
                      <a:r>
                        <a:rPr lang="en-US" sz="1800">
                          <a:latin typeface="Arial" panose="020B0604020202020204" pitchFamily="34" charset="0"/>
                          <a:cs typeface="Arial" panose="020B0604020202020204" pitchFamily="34" charset="0"/>
                        </a:rPr>
                        <a:t>d</a:t>
                      </a:r>
                    </a:p>
                  </a:txBody>
                  <a:tcPr anchor="ctr"/>
                </a:tc>
                <a:tc>
                  <a:txBody>
                    <a:bodyPr/>
                    <a:lstStyle/>
                    <a:p>
                      <a:pPr algn="r"/>
                      <a:r>
                        <a:rPr lang="en-US" sz="180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421931807"/>
                  </a:ext>
                </a:extLst>
              </a:tr>
              <a:tr h="457200">
                <a:tc>
                  <a:txBody>
                    <a:bodyPr/>
                    <a:lstStyle/>
                    <a:p>
                      <a:r>
                        <a:rPr lang="en-US" sz="1800">
                          <a:latin typeface="Arial" panose="020B0604020202020204" pitchFamily="34" charset="0"/>
                          <a:cs typeface="Arial" panose="020B0604020202020204" pitchFamily="34" charset="0"/>
                        </a:rPr>
                        <a:t>e</a:t>
                      </a:r>
                    </a:p>
                  </a:txBody>
                  <a:tcPr anchor="ctr"/>
                </a:tc>
                <a:tc>
                  <a:txBody>
                    <a:bodyPr/>
                    <a:lstStyle/>
                    <a:p>
                      <a:pPr algn="r"/>
                      <a:r>
                        <a:rPr lang="en-US" sz="180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45739140"/>
                  </a:ext>
                </a:extLst>
              </a:tr>
            </a:tbl>
          </a:graphicData>
        </a:graphic>
      </p:graphicFrame>
      <p:sp>
        <p:nvSpPr>
          <p:cNvPr id="18" name="TextBox 17">
            <a:extLst>
              <a:ext uri="{FF2B5EF4-FFF2-40B4-BE49-F238E27FC236}">
                <a16:creationId xmlns:a16="http://schemas.microsoft.com/office/drawing/2014/main" id="{9626446A-6815-174F-5BF9-669BEA68466B}"/>
              </a:ext>
            </a:extLst>
          </p:cNvPr>
          <p:cNvSpPr txBox="1"/>
          <p:nvPr/>
        </p:nvSpPr>
        <p:spPr>
          <a:xfrm>
            <a:off x="8324068" y="3323792"/>
            <a:ext cx="861133" cy="369332"/>
          </a:xfrm>
          <a:prstGeom prst="rect">
            <a:avLst/>
          </a:prstGeom>
          <a:noFill/>
        </p:spPr>
        <p:txBody>
          <a:bodyPr wrap="none" rtlCol="0">
            <a:spAutoFit/>
          </a:bodyPr>
          <a:lstStyle/>
          <a:p>
            <a:r>
              <a:rPr lang="en-US">
                <a:solidFill>
                  <a:srgbClr val="00B050"/>
                </a:solidFill>
              </a:rPr>
              <a:t>EU({e})</a:t>
            </a:r>
          </a:p>
        </p:txBody>
      </p:sp>
      <p:cxnSp>
        <p:nvCxnSpPr>
          <p:cNvPr id="20" name="Straight Arrow Connector 19">
            <a:extLst>
              <a:ext uri="{FF2B5EF4-FFF2-40B4-BE49-F238E27FC236}">
                <a16:creationId xmlns:a16="http://schemas.microsoft.com/office/drawing/2014/main" id="{E2BBEAE7-1786-D3F0-D1E4-3C39CAF156D7}"/>
              </a:ext>
            </a:extLst>
          </p:cNvPr>
          <p:cNvCxnSpPr>
            <a:cxnSpLocks/>
            <a:stCxn id="18" idx="1"/>
          </p:cNvCxnSpPr>
          <p:nvPr/>
        </p:nvCxnSpPr>
        <p:spPr>
          <a:xfrm flipH="1" flipV="1">
            <a:off x="7740352" y="3435412"/>
            <a:ext cx="583716" cy="730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6209AD-3171-F033-C3FA-021E9477EE82}"/>
                  </a:ext>
                </a:extLst>
              </p:cNvPr>
              <p:cNvSpPr txBox="1"/>
              <p:nvPr/>
            </p:nvSpPr>
            <p:spPr>
              <a:xfrm>
                <a:off x="4243455" y="3362367"/>
                <a:ext cx="1124795" cy="369332"/>
              </a:xfrm>
              <a:prstGeom prst="rect">
                <a:avLst/>
              </a:prstGeom>
              <a:noFill/>
            </p:spPr>
            <p:txBody>
              <a:bodyPr wrap="none" rtlCol="0">
                <a:spAutoFit/>
              </a:bodyPr>
              <a:lstStyle/>
              <a:p>
                <a:r>
                  <a:rPr lang="en-US">
                    <a:solidFill>
                      <a:srgbClr val="00B050"/>
                    </a:solidFill>
                  </a:rPr>
                  <a:t>IU({e},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𝑇</m:t>
                        </m:r>
                      </m:e>
                      <m:sub>
                        <m:r>
                          <a:rPr lang="en-US" b="0" i="1" smtClean="0">
                            <a:solidFill>
                              <a:srgbClr val="00B050"/>
                            </a:solidFill>
                            <a:latin typeface="Cambria Math" panose="02040503050406030204" pitchFamily="18" charset="0"/>
                          </a:rPr>
                          <m:t>5</m:t>
                        </m:r>
                      </m:sub>
                    </m:sSub>
                  </m:oMath>
                </a14:m>
                <a:r>
                  <a:rPr lang="en-US">
                    <a:solidFill>
                      <a:srgbClr val="00B050"/>
                    </a:solidFill>
                  </a:rPr>
                  <a:t>)</a:t>
                </a:r>
              </a:p>
            </p:txBody>
          </p:sp>
        </mc:Choice>
        <mc:Fallback xmlns="">
          <p:sp>
            <p:nvSpPr>
              <p:cNvPr id="22" name="TextBox 21">
                <a:extLst>
                  <a:ext uri="{FF2B5EF4-FFF2-40B4-BE49-F238E27FC236}">
                    <a16:creationId xmlns:a16="http://schemas.microsoft.com/office/drawing/2014/main" id="{9C6209AD-3171-F033-C3FA-021E9477EE82}"/>
                  </a:ext>
                </a:extLst>
              </p:cNvPr>
              <p:cNvSpPr txBox="1">
                <a:spLocks noRot="1" noChangeAspect="1" noMove="1" noResize="1" noEditPoints="1" noAdjustHandles="1" noChangeArrowheads="1" noChangeShapeType="1" noTextEdit="1"/>
              </p:cNvSpPr>
              <p:nvPr/>
            </p:nvSpPr>
            <p:spPr>
              <a:xfrm>
                <a:off x="4243455" y="3362367"/>
                <a:ext cx="1124795" cy="369332"/>
              </a:xfrm>
              <a:prstGeom prst="rect">
                <a:avLst/>
              </a:prstGeom>
              <a:blipFill>
                <a:blip r:embed="rId3"/>
                <a:stretch>
                  <a:fillRect l="-4324" t="-8333" r="-3784" b="-28333"/>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4D200E71-B59E-CDE3-9E91-3563402C897D}"/>
              </a:ext>
            </a:extLst>
          </p:cNvPr>
          <p:cNvCxnSpPr>
            <a:cxnSpLocks/>
          </p:cNvCxnSpPr>
          <p:nvPr/>
        </p:nvCxnSpPr>
        <p:spPr>
          <a:xfrm flipH="1" flipV="1">
            <a:off x="2987824" y="3435412"/>
            <a:ext cx="1296144" cy="114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15374DA-64E7-8AC7-8ED1-FAE560F7DD50}"/>
                  </a:ext>
                </a:extLst>
              </p:cNvPr>
              <p:cNvSpPr txBox="1"/>
              <p:nvPr/>
            </p:nvSpPr>
            <p:spPr>
              <a:xfrm>
                <a:off x="5542822" y="4146634"/>
                <a:ext cx="3117648" cy="369332"/>
              </a:xfrm>
              <a:prstGeom prst="rect">
                <a:avLst/>
              </a:prstGeom>
              <a:solidFill>
                <a:srgbClr val="92D050"/>
              </a:solidFill>
            </p:spPr>
            <p:style>
              <a:lnRef idx="2">
                <a:schemeClr val="accent3"/>
              </a:lnRef>
              <a:fillRef idx="1">
                <a:schemeClr val="lt1"/>
              </a:fillRef>
              <a:effectRef idx="0">
                <a:schemeClr val="accent3"/>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𝑛</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𝐼𝑈</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𝑛</m:t>
                              </m:r>
                            </m:sub>
                          </m:sSub>
                        </m:e>
                      </m:d>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𝐸𝑈</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𝑥</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0" name="TextBox 29">
                <a:extLst>
                  <a:ext uri="{FF2B5EF4-FFF2-40B4-BE49-F238E27FC236}">
                    <a16:creationId xmlns:a16="http://schemas.microsoft.com/office/drawing/2014/main" id="{E15374DA-64E7-8AC7-8ED1-FAE560F7DD50}"/>
                  </a:ext>
                </a:extLst>
              </p:cNvPr>
              <p:cNvSpPr txBox="1">
                <a:spLocks noRot="1" noChangeAspect="1" noMove="1" noResize="1" noEditPoints="1" noAdjustHandles="1" noChangeArrowheads="1" noChangeShapeType="1" noTextEdit="1"/>
              </p:cNvSpPr>
              <p:nvPr/>
            </p:nvSpPr>
            <p:spPr>
              <a:xfrm>
                <a:off x="5542822" y="4146634"/>
                <a:ext cx="3117648" cy="369332"/>
              </a:xfrm>
              <a:prstGeom prst="rect">
                <a:avLst/>
              </a:prstGeom>
              <a:blipFill>
                <a:blip r:embed="rId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BD8F7B5-CB39-BE52-98FD-E6920D8FAD98}"/>
                  </a:ext>
                </a:extLst>
              </p:cNvPr>
              <p:cNvSpPr txBox="1"/>
              <p:nvPr/>
            </p:nvSpPr>
            <p:spPr>
              <a:xfrm>
                <a:off x="386134" y="3886381"/>
                <a:ext cx="4761930" cy="880882"/>
              </a:xfrm>
              <a:prstGeom prst="rect">
                <a:avLst/>
              </a:prstGeom>
              <a:noFill/>
            </p:spPr>
            <p:txBody>
              <a:bodyPr wrap="square">
                <a:spAutoFit/>
              </a:bodyPr>
              <a:lstStyle/>
              <a:p>
                <a:pPr>
                  <a:lnSpc>
                    <a:spcPct val="150000"/>
                  </a:lnSpc>
                </a:pPr>
                <a:r>
                  <a:rPr lang="pt-BR" b="1"/>
                  <a:t>Ví dụ:</a:t>
                </a:r>
                <a:r>
                  <a:rPr lang="pt-BR"/>
                  <a:t> </a:t>
                </a:r>
                <a14:m>
                  <m:oMath xmlns:m="http://schemas.openxmlformats.org/officeDocument/2006/math">
                    <m:r>
                      <a:rPr lang="en-US" i="1">
                        <a:latin typeface="Cambria Math" panose="02040503050406030204" pitchFamily="18" charset="0"/>
                      </a:rPr>
                      <m:t>𝐼𝑈</m:t>
                    </m:r>
                    <m:d>
                      <m:dPr>
                        <m:ctrlPr>
                          <a:rPr lang="en-US" i="1">
                            <a:latin typeface="Cambria Math" panose="02040503050406030204" pitchFamily="18" charset="0"/>
                          </a:rPr>
                        </m:ctrlPr>
                      </m:dPr>
                      <m:e>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𝑇</m:t>
                        </m:r>
                        <m:r>
                          <a:rPr lang="en-US" i="1">
                            <a:latin typeface="Cambria Math" panose="02040503050406030204" pitchFamily="18" charset="0"/>
                          </a:rPr>
                          <m:t>5</m:t>
                        </m:r>
                      </m:e>
                    </m:d>
                    <m:r>
                      <a:rPr lang="en-US" b="0" i="1" smtClean="0">
                        <a:latin typeface="Cambria Math" panose="02040503050406030204" pitchFamily="18" charset="0"/>
                      </a:rPr>
                      <m:t>=1</m:t>
                    </m:r>
                  </m:oMath>
                </a14:m>
                <a:r>
                  <a:rPr lang="pt-BR"/>
                  <a:t> và </a:t>
                </a:r>
                <a14:m>
                  <m:oMath xmlns:m="http://schemas.openxmlformats.org/officeDocument/2006/math">
                    <m:r>
                      <a:rPr lang="en-US" i="1">
                        <a:latin typeface="Cambria Math" panose="02040503050406030204" pitchFamily="18" charset="0"/>
                      </a:rPr>
                      <m:t>𝐸</m:t>
                    </m:r>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𝑒</m:t>
                        </m:r>
                      </m:e>
                    </m:d>
                    <m:r>
                      <a:rPr lang="en-US" b="0" i="1" smtClean="0">
                        <a:latin typeface="Cambria Math" panose="02040503050406030204" pitchFamily="18" charset="0"/>
                      </a:rPr>
                      <m:t>=3$</m:t>
                    </m:r>
                  </m:oMath>
                </a14:m>
                <a:r>
                  <a:rPr lang="pt-BR"/>
                  <a:t> </a:t>
                </a:r>
              </a:p>
              <a:p>
                <a:pPr>
                  <a:lnSpc>
                    <a:spcPct val="150000"/>
                  </a:lnSpc>
                </a:pPr>
                <a:r>
                  <a:rPr lang="pt-BR">
                    <a:sym typeface="Wingdings" panose="05000000000000000000" pitchFamily="2" charset="2"/>
                  </a:rPr>
                  <a:t></a:t>
                </a:r>
                <a:r>
                  <a:rPr lang="pt-BR"/>
                  <a:t> </a:t>
                </a:r>
                <a14:m>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𝐼𝑈</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5</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m:t>
                        </m:r>
                      </m:e>
                    </m:d>
                    <m:r>
                      <a:rPr lang="en-US" b="0" i="1" smtClean="0">
                        <a:latin typeface="Cambria Math" panose="02040503050406030204" pitchFamily="18" charset="0"/>
                        <a:ea typeface="Cambria Math" panose="02040503050406030204" pitchFamily="18" charset="0"/>
                      </a:rPr>
                      <m:t>=1 ×3=3$</m:t>
                    </m:r>
                  </m:oMath>
                </a14:m>
                <a:r>
                  <a:rPr lang="pt-BR"/>
                  <a:t>.</a:t>
                </a:r>
                <a:endParaRPr lang="en-US"/>
              </a:p>
            </p:txBody>
          </p:sp>
        </mc:Choice>
        <mc:Fallback xmlns="">
          <p:sp>
            <p:nvSpPr>
              <p:cNvPr id="32" name="TextBox 31">
                <a:extLst>
                  <a:ext uri="{FF2B5EF4-FFF2-40B4-BE49-F238E27FC236}">
                    <a16:creationId xmlns:a16="http://schemas.microsoft.com/office/drawing/2014/main" id="{DBD8F7B5-CB39-BE52-98FD-E6920D8FAD98}"/>
                  </a:ext>
                </a:extLst>
              </p:cNvPr>
              <p:cNvSpPr txBox="1">
                <a:spLocks noRot="1" noChangeAspect="1" noMove="1" noResize="1" noEditPoints="1" noAdjustHandles="1" noChangeArrowheads="1" noChangeShapeType="1" noTextEdit="1"/>
              </p:cNvSpPr>
              <p:nvPr/>
            </p:nvSpPr>
            <p:spPr>
              <a:xfrm>
                <a:off x="386134" y="3886381"/>
                <a:ext cx="4761930" cy="880882"/>
              </a:xfrm>
              <a:prstGeom prst="rect">
                <a:avLst/>
              </a:prstGeom>
              <a:blipFill>
                <a:blip r:embed="rId5"/>
                <a:stretch>
                  <a:fillRect l="-1024" b="-11111"/>
                </a:stretch>
              </a:blipFill>
            </p:spPr>
            <p:txBody>
              <a:bodyPr/>
              <a:lstStyle/>
              <a:p>
                <a:r>
                  <a:rPr lang="en-US">
                    <a:noFill/>
                  </a:rPr>
                  <a:t> </a:t>
                </a:r>
              </a:p>
            </p:txBody>
          </p:sp>
        </mc:Fallback>
      </mc:AlternateContent>
    </p:spTree>
    <p:extLst>
      <p:ext uri="{BB962C8B-B14F-4D97-AF65-F5344CB8AC3E}">
        <p14:creationId xmlns:p14="http://schemas.microsoft.com/office/powerpoint/2010/main" val="265368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29F436-2211-1119-92F1-42B3955E59AB}"/>
              </a:ext>
            </a:extLst>
          </p:cNvPr>
          <p:cNvSpPr>
            <a:spLocks noGrp="1"/>
          </p:cNvSpPr>
          <p:nvPr>
            <p:ph type="title"/>
          </p:nvPr>
        </p:nvSpPr>
        <p:spPr>
          <a:xfrm>
            <a:off x="338257" y="199166"/>
            <a:ext cx="8208913" cy="857250"/>
          </a:xfrm>
        </p:spPr>
        <p:txBody>
          <a:bodyPr>
            <a:noAutofit/>
          </a:bodyPr>
          <a:lstStyle/>
          <a:p>
            <a:r>
              <a:rPr lang="en-US" sz="3000">
                <a:latin typeface="Arial" panose="020B0604020202020204" pitchFamily="34" charset="0"/>
                <a:cs typeface="Arial" panose="020B0604020202020204" pitchFamily="34" charset="0"/>
              </a:rPr>
              <a:t>Tiện ích của một itemset trong một giao tác</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B43388-FD4A-3BE0-7576-98E6B865DE27}"/>
                  </a:ext>
                </a:extLst>
              </p:cNvPr>
              <p:cNvSpPr>
                <a:spLocks noGrp="1"/>
              </p:cNvSpPr>
              <p:nvPr>
                <p:ph idx="1"/>
              </p:nvPr>
            </p:nvSpPr>
            <p:spPr>
              <a:xfrm>
                <a:off x="419743" y="1707654"/>
                <a:ext cx="2640090" cy="661727"/>
              </a:xfrm>
            </p:spPr>
            <p:style>
              <a:lnRef idx="2">
                <a:schemeClr val="accent4"/>
              </a:lnRef>
              <a:fillRef idx="1">
                <a:schemeClr val="lt1"/>
              </a:fillRef>
              <a:effectRef idx="0">
                <a:schemeClr val="accent4"/>
              </a:effectRef>
              <a:fontRef idx="minor">
                <a:schemeClr val="dk1"/>
              </a:fontRef>
            </p:style>
            <p:txBody>
              <a:bodyPr>
                <a:normAutofit fontScale="70000" lnSpcReduction="20000"/>
              </a:bodyPr>
              <a:lstStyle/>
              <a:p>
                <a:pPr marL="0" indent="0" algn="just">
                  <a:lnSpc>
                    <a:spcPct val="150000"/>
                  </a:lnSpc>
                  <a:buNone/>
                </a:pPr>
                <a14:m>
                  <m:oMathPara xmlns:m="http://schemas.openxmlformats.org/officeDocument/2006/math">
                    <m:oMathParaPr>
                      <m:jc m:val="left"/>
                    </m:oMathParaPr>
                    <m:oMath xmlns:m="http://schemas.openxmlformats.org/officeDocument/2006/math">
                      <m:r>
                        <m:rPr>
                          <m:sty m:val="p"/>
                        </m:rPr>
                        <a:rPr lang="en-US" sz="1800" b="0" i="0" smtClean="0">
                          <a:solidFill>
                            <a:srgbClr val="00B050"/>
                          </a:solidFill>
                          <a:latin typeface="Cambria Math" panose="02040503050406030204" pitchFamily="18" charset="0"/>
                        </a:rPr>
                        <m:t>U</m:t>
                      </m:r>
                      <m:r>
                        <a:rPr lang="en-US" sz="1800" b="0" i="0" smtClean="0">
                          <a:solidFill>
                            <a:srgbClr val="00B050"/>
                          </a:solidFill>
                          <a:latin typeface="Cambria Math" panose="02040503050406030204" pitchFamily="18" charset="0"/>
                        </a:rPr>
                        <m:t>(</m:t>
                      </m:r>
                      <m:r>
                        <m:rPr>
                          <m:sty m:val="p"/>
                        </m:rPr>
                        <a:rPr lang="en-US" sz="1800" b="0" i="0" smtClean="0">
                          <a:solidFill>
                            <a:srgbClr val="00B050"/>
                          </a:solidFill>
                          <a:latin typeface="Cambria Math" panose="02040503050406030204" pitchFamily="18" charset="0"/>
                        </a:rPr>
                        <m:t>X</m:t>
                      </m:r>
                      <m:r>
                        <a:rPr lang="en-US" sz="1800" b="0" i="0" smtClean="0">
                          <a:solidFill>
                            <a:srgbClr val="00B050"/>
                          </a:solidFill>
                          <a:latin typeface="Cambria Math" panose="02040503050406030204" pitchFamily="18" charset="0"/>
                        </a:rPr>
                        <m:t>, </m:t>
                      </m:r>
                      <m:sSub>
                        <m:sSubPr>
                          <m:ctrlPr>
                            <a:rPr lang="en-US" sz="1800" b="0" i="1" smtClean="0">
                              <a:solidFill>
                                <a:srgbClr val="00B050"/>
                              </a:solidFill>
                              <a:latin typeface="Cambria Math" panose="02040503050406030204" pitchFamily="18" charset="0"/>
                            </a:rPr>
                          </m:ctrlPr>
                        </m:sSubPr>
                        <m:e>
                          <m:r>
                            <a:rPr lang="en-US" sz="1800" b="0" i="1" smtClean="0">
                              <a:solidFill>
                                <a:srgbClr val="00B050"/>
                              </a:solidFill>
                              <a:latin typeface="Cambria Math" panose="02040503050406030204" pitchFamily="18" charset="0"/>
                            </a:rPr>
                            <m:t>𝑇</m:t>
                          </m:r>
                        </m:e>
                        <m:sub>
                          <m:r>
                            <a:rPr lang="en-US" sz="1800" b="0" i="1" smtClean="0">
                              <a:solidFill>
                                <a:srgbClr val="00B050"/>
                              </a:solidFill>
                              <a:latin typeface="Cambria Math" panose="02040503050406030204" pitchFamily="18" charset="0"/>
                            </a:rPr>
                            <m:t>𝑛</m:t>
                          </m:r>
                        </m:sub>
                      </m:sSub>
                      <m:r>
                        <a:rPr lang="en-US" sz="1800" b="0" i="0" smtClean="0">
                          <a:solidFill>
                            <a:srgbClr val="00B050"/>
                          </a:solidFill>
                          <a:latin typeface="Cambria Math" panose="02040503050406030204" pitchFamily="18" charset="0"/>
                        </a:rPr>
                        <m:t>)=</m:t>
                      </m:r>
                      <m:nary>
                        <m:naryPr>
                          <m:chr m:val="∑"/>
                          <m:limLoc m:val="subSup"/>
                          <m:supHide m:val="on"/>
                          <m:ctrlPr>
                            <a:rPr lang="en-US" sz="1800" i="1" smtClean="0">
                              <a:solidFill>
                                <a:srgbClr val="00B050"/>
                              </a:solidFill>
                              <a:latin typeface="Cambria Math" panose="02040503050406030204" pitchFamily="18" charset="0"/>
                            </a:rPr>
                          </m:ctrlPr>
                        </m:naryPr>
                        <m:sub>
                          <m:r>
                            <m:rPr>
                              <m:brk m:alnAt="9"/>
                            </m:rPr>
                            <a:rPr lang="en-US" sz="1800" b="0" i="1" smtClean="0">
                              <a:solidFill>
                                <a:srgbClr val="00B050"/>
                              </a:solidFill>
                              <a:latin typeface="Cambria Math" panose="02040503050406030204" pitchFamily="18" charset="0"/>
                            </a:rPr>
                            <m:t> </m:t>
                          </m:r>
                          <m:r>
                            <m:rPr>
                              <m:nor/>
                            </m:rPr>
                            <a:rPr lang="en-US" sz="1800">
                              <a:solidFill>
                                <a:srgbClr val="00B050"/>
                              </a:solidFill>
                            </a:rPr>
                            <m:t>i</m:t>
                          </m:r>
                          <m:r>
                            <m:rPr>
                              <m:nor/>
                            </m:rPr>
                            <a:rPr lang="en-US" sz="1800">
                              <a:solidFill>
                                <a:srgbClr val="00B050"/>
                              </a:solidFill>
                            </a:rPr>
                            <m:t> ∈ </m:t>
                          </m:r>
                          <m:r>
                            <a:rPr lang="en-US" sz="1800" i="1" smtClean="0">
                              <a:solidFill>
                                <a:srgbClr val="00B050"/>
                              </a:solidFill>
                              <a:latin typeface="Cambria Math" panose="02040503050406030204" pitchFamily="18" charset="0"/>
                              <a:ea typeface="Cambria Math" panose="02040503050406030204" pitchFamily="18" charset="0"/>
                            </a:rPr>
                            <m:t>×</m:t>
                          </m:r>
                          <m:r>
                            <m:rPr>
                              <m:nor/>
                            </m:rPr>
                            <a:rPr lang="en-US" sz="1800">
                              <a:solidFill>
                                <a:srgbClr val="00B050"/>
                              </a:solidFill>
                            </a:rPr>
                            <m:t> ∧ </m:t>
                          </m:r>
                          <m:r>
                            <m:rPr>
                              <m:nor/>
                            </m:rPr>
                            <a:rPr lang="en-US" sz="1800">
                              <a:solidFill>
                                <a:srgbClr val="00B050"/>
                              </a:solidFill>
                            </a:rPr>
                            <m:t>X</m:t>
                          </m:r>
                          <m:r>
                            <m:rPr>
                              <m:nor/>
                            </m:rPr>
                            <a:rPr lang="en-US" sz="1800">
                              <a:solidFill>
                                <a:srgbClr val="00B050"/>
                              </a:solidFill>
                            </a:rPr>
                            <m:t> ⊆ </m:t>
                          </m:r>
                          <m:r>
                            <m:rPr>
                              <m:nor/>
                            </m:rPr>
                            <a:rPr lang="en-US" sz="1800">
                              <a:solidFill>
                                <a:srgbClr val="00B050"/>
                              </a:solidFill>
                            </a:rPr>
                            <m:t>T</m:t>
                          </m:r>
                        </m:sub>
                        <m:sup/>
                        <m:e>
                          <m:r>
                            <m:rPr>
                              <m:nor/>
                            </m:rPr>
                            <a:rPr lang="en-US" sz="1800" b="0" i="0" smtClean="0">
                              <a:solidFill>
                                <a:srgbClr val="00B050"/>
                              </a:solidFill>
                              <a:latin typeface="Cambria Math" panose="02040503050406030204" pitchFamily="18" charset="0"/>
                            </a:rPr>
                            <m:t> </m:t>
                          </m:r>
                          <m:r>
                            <m:rPr>
                              <m:nor/>
                            </m:rPr>
                            <a:rPr lang="en-US" sz="1800" b="0" i="0" smtClean="0">
                              <a:solidFill>
                                <a:srgbClr val="00B050"/>
                              </a:solidFill>
                              <a:latin typeface="Cambria Math" panose="02040503050406030204" pitchFamily="18" charset="0"/>
                            </a:rPr>
                            <m:t>U</m:t>
                          </m:r>
                          <m:r>
                            <m:rPr>
                              <m:nor/>
                            </m:rPr>
                            <a:rPr lang="en-US" sz="1800">
                              <a:solidFill>
                                <a:srgbClr val="00B050"/>
                              </a:solidFill>
                            </a:rPr>
                            <m:t>(</m:t>
                          </m:r>
                          <m:r>
                            <m:rPr>
                              <m:nor/>
                            </m:rPr>
                            <a:rPr lang="en-US" sz="1800">
                              <a:solidFill>
                                <a:srgbClr val="00B050"/>
                              </a:solidFill>
                            </a:rPr>
                            <m:t>i</m:t>
                          </m:r>
                          <m:r>
                            <m:rPr>
                              <m:nor/>
                            </m:rPr>
                            <a:rPr lang="en-US" sz="1800">
                              <a:solidFill>
                                <a:srgbClr val="00B050"/>
                              </a:solidFill>
                            </a:rPr>
                            <m:t>, </m:t>
                          </m:r>
                          <m:r>
                            <m:rPr>
                              <m:nor/>
                            </m:rPr>
                            <a:rPr lang="en-US" sz="1800">
                              <a:solidFill>
                                <a:srgbClr val="00B050"/>
                              </a:solidFill>
                            </a:rPr>
                            <m:t>T</m:t>
                          </m:r>
                          <m:r>
                            <m:rPr>
                              <m:nor/>
                            </m:rPr>
                            <a:rPr lang="en-US" sz="1800">
                              <a:solidFill>
                                <a:srgbClr val="00B050"/>
                              </a:solidFill>
                            </a:rPr>
                            <m:t>)</m:t>
                          </m:r>
                        </m:e>
                      </m:nary>
                    </m:oMath>
                  </m:oMathPara>
                </a14:m>
                <a:endParaRPr lang="en-US" sz="1800">
                  <a:solidFill>
                    <a:srgbClr val="00B050"/>
                  </a:solidFill>
                </a:endParaRPr>
              </a:p>
            </p:txBody>
          </p:sp>
        </mc:Choice>
        <mc:Fallback xmlns="">
          <p:sp>
            <p:nvSpPr>
              <p:cNvPr id="7" name="Content Placeholder 2">
                <a:extLst>
                  <a:ext uri="{FF2B5EF4-FFF2-40B4-BE49-F238E27FC236}">
                    <a16:creationId xmlns:a16="http://schemas.microsoft.com/office/drawing/2014/main" id="{BCB43388-FD4A-3BE0-7576-98E6B865DE27}"/>
                  </a:ext>
                </a:extLst>
              </p:cNvPr>
              <p:cNvSpPr>
                <a:spLocks noGrp="1" noRot="1" noChangeAspect="1" noMove="1" noResize="1" noEditPoints="1" noAdjustHandles="1" noChangeArrowheads="1" noChangeShapeType="1" noTextEdit="1"/>
              </p:cNvSpPr>
              <p:nvPr>
                <p:ph idx="1"/>
              </p:nvPr>
            </p:nvSpPr>
            <p:spPr>
              <a:xfrm>
                <a:off x="419743" y="1707654"/>
                <a:ext cx="2640090" cy="661727"/>
              </a:xfrm>
              <a:blipFill>
                <a:blip r:embed="rId3"/>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D9A5380-AD6B-CAAA-E8F1-1304219F4878}"/>
              </a:ext>
            </a:extLst>
          </p:cNvPr>
          <p:cNvSpPr>
            <a:spLocks noGrp="1"/>
          </p:cNvSpPr>
          <p:nvPr>
            <p:ph type="sldNum" sz="quarter" idx="12"/>
          </p:nvPr>
        </p:nvSpPr>
        <p:spPr/>
        <p:txBody>
          <a:bodyPr/>
          <a:lstStyle/>
          <a:p>
            <a:fld id="{83B0A39C-9AA3-4A83-82D7-24ADE085033F}" type="slidenum">
              <a:rPr lang="ko-KR" altLang="en-US" smtClean="0"/>
              <a:t>16</a:t>
            </a:fld>
            <a:endParaRPr lang="ko-KR" altLang="en-US"/>
          </a:p>
        </p:txBody>
      </p:sp>
      <p:graphicFrame>
        <p:nvGraphicFramePr>
          <p:cNvPr id="10" name="Table 9">
            <a:extLst>
              <a:ext uri="{FF2B5EF4-FFF2-40B4-BE49-F238E27FC236}">
                <a16:creationId xmlns:a16="http://schemas.microsoft.com/office/drawing/2014/main" id="{81BD45E1-1929-D20F-91DE-570EA8AA393D}"/>
              </a:ext>
            </a:extLst>
          </p:cNvPr>
          <p:cNvGraphicFramePr>
            <a:graphicFrameLocks noGrp="1"/>
          </p:cNvGraphicFramePr>
          <p:nvPr>
            <p:extLst>
              <p:ext uri="{D42A27DB-BD31-4B8C-83A1-F6EECF244321}">
                <p14:modId xmlns:p14="http://schemas.microsoft.com/office/powerpoint/2010/main" val="1811994285"/>
              </p:ext>
            </p:extLst>
          </p:nvPr>
        </p:nvGraphicFramePr>
        <p:xfrm>
          <a:off x="3779912" y="1646205"/>
          <a:ext cx="2880320" cy="2283895"/>
        </p:xfrm>
        <a:graphic>
          <a:graphicData uri="http://schemas.openxmlformats.org/drawingml/2006/table">
            <a:tbl>
              <a:tblPr firstRow="1" bandRow="1">
                <a:tableStyleId>{073A0DAA-6AF3-43AB-8588-CEC1D06C72B9}</a:tableStyleId>
              </a:tblPr>
              <a:tblGrid>
                <a:gridCol w="657565">
                  <a:extLst>
                    <a:ext uri="{9D8B030D-6E8A-4147-A177-3AD203B41FA5}">
                      <a16:colId xmlns:a16="http://schemas.microsoft.com/office/drawing/2014/main" val="2670552633"/>
                    </a:ext>
                  </a:extLst>
                </a:gridCol>
                <a:gridCol w="2222755">
                  <a:extLst>
                    <a:ext uri="{9D8B030D-6E8A-4147-A177-3AD203B41FA5}">
                      <a16:colId xmlns:a16="http://schemas.microsoft.com/office/drawing/2014/main" val="2747366810"/>
                    </a:ext>
                  </a:extLst>
                </a:gridCol>
              </a:tblGrid>
              <a:tr h="456779">
                <a:tc>
                  <a:txBody>
                    <a:bodyPr/>
                    <a:lstStyle/>
                    <a:p>
                      <a:pPr algn="ctr"/>
                      <a:r>
                        <a:rPr lang="en-US"/>
                        <a:t>Trans.</a:t>
                      </a:r>
                    </a:p>
                  </a:txBody>
                  <a:tcPr anchor="ctr"/>
                </a:tc>
                <a:tc>
                  <a:txBody>
                    <a:bodyPr/>
                    <a:lstStyle/>
                    <a:p>
                      <a:pPr algn="ctr"/>
                      <a:r>
                        <a:rPr lang="en-US"/>
                        <a:t>Items</a:t>
                      </a:r>
                    </a:p>
                  </a:txBody>
                  <a:tcPr anchor="ctr"/>
                </a:tc>
                <a:extLst>
                  <a:ext uri="{0D108BD9-81ED-4DB2-BD59-A6C34878D82A}">
                    <a16:rowId xmlns:a16="http://schemas.microsoft.com/office/drawing/2014/main" val="1364948772"/>
                  </a:ext>
                </a:extLst>
              </a:tr>
              <a:tr h="456779">
                <a:tc>
                  <a:txBody>
                    <a:bodyPr/>
                    <a:lstStyle/>
                    <a:p>
                      <a:r>
                        <a:rPr lang="en-US">
                          <a:solidFill>
                            <a:schemeClr val="bg1"/>
                          </a:solidFill>
                        </a:rPr>
                        <a:t>T1</a:t>
                      </a:r>
                    </a:p>
                  </a:txBody>
                  <a:tcPr anchor="ctr">
                    <a:solidFill>
                      <a:srgbClr val="00B050"/>
                    </a:solidFill>
                  </a:tcPr>
                </a:tc>
                <a:tc>
                  <a:txBody>
                    <a:bodyPr/>
                    <a:lstStyle/>
                    <a:p>
                      <a:r>
                        <a:rPr lang="en-US">
                          <a:solidFill>
                            <a:schemeClr val="bg1"/>
                          </a:solidFill>
                        </a:rPr>
                        <a:t>a(1), b(5), c(1), d(3), e(1)</a:t>
                      </a:r>
                    </a:p>
                  </a:txBody>
                  <a:tcPr anchor="ctr">
                    <a:solidFill>
                      <a:srgbClr val="00B050"/>
                    </a:solidFill>
                  </a:tcPr>
                </a:tc>
                <a:extLst>
                  <a:ext uri="{0D108BD9-81ED-4DB2-BD59-A6C34878D82A}">
                    <a16:rowId xmlns:a16="http://schemas.microsoft.com/office/drawing/2014/main" val="2267871492"/>
                  </a:ext>
                </a:extLst>
              </a:tr>
              <a:tr h="456779">
                <a:tc>
                  <a:txBody>
                    <a:bodyPr/>
                    <a:lstStyle/>
                    <a:p>
                      <a:r>
                        <a:rPr lang="en-US"/>
                        <a:t>T2</a:t>
                      </a:r>
                    </a:p>
                  </a:txBody>
                  <a:tcPr anchor="ctr">
                    <a:solidFill>
                      <a:schemeClr val="bg1">
                        <a:lumMod val="95000"/>
                      </a:schemeClr>
                    </a:solidFill>
                  </a:tcPr>
                </a:tc>
                <a:tc>
                  <a:txBody>
                    <a:bodyPr/>
                    <a:lstStyle/>
                    <a:p>
                      <a:r>
                        <a:rPr lang="en-US"/>
                        <a:t>b(4), c(3), d(3), e(1)</a:t>
                      </a:r>
                    </a:p>
                  </a:txBody>
                  <a:tcPr anchor="ctr">
                    <a:solidFill>
                      <a:schemeClr val="bg1">
                        <a:lumMod val="95000"/>
                      </a:schemeClr>
                    </a:solidFill>
                  </a:tcPr>
                </a:tc>
                <a:extLst>
                  <a:ext uri="{0D108BD9-81ED-4DB2-BD59-A6C34878D82A}">
                    <a16:rowId xmlns:a16="http://schemas.microsoft.com/office/drawing/2014/main" val="2402931697"/>
                  </a:ext>
                </a:extLst>
              </a:tr>
              <a:tr h="456779">
                <a:tc>
                  <a:txBody>
                    <a:bodyPr/>
                    <a:lstStyle/>
                    <a:p>
                      <a:r>
                        <a:rPr lang="en-US"/>
                        <a:t>T3</a:t>
                      </a:r>
                    </a:p>
                  </a:txBody>
                  <a:tcPr anchor="ctr">
                    <a:solidFill>
                      <a:schemeClr val="bg1">
                        <a:lumMod val="95000"/>
                      </a:schemeClr>
                    </a:solidFill>
                  </a:tcPr>
                </a:tc>
                <a:tc>
                  <a:txBody>
                    <a:bodyPr/>
                    <a:lstStyle/>
                    <a:p>
                      <a:r>
                        <a:rPr lang="en-US"/>
                        <a:t>a(1), c(1), d(1)</a:t>
                      </a:r>
                    </a:p>
                  </a:txBody>
                  <a:tcPr anchor="ctr">
                    <a:solidFill>
                      <a:schemeClr val="bg1">
                        <a:lumMod val="95000"/>
                      </a:schemeClr>
                    </a:solidFill>
                  </a:tcPr>
                </a:tc>
                <a:extLst>
                  <a:ext uri="{0D108BD9-81ED-4DB2-BD59-A6C34878D82A}">
                    <a16:rowId xmlns:a16="http://schemas.microsoft.com/office/drawing/2014/main" val="598501799"/>
                  </a:ext>
                </a:extLst>
              </a:tr>
              <a:tr h="456779">
                <a:tc>
                  <a:txBody>
                    <a:bodyPr/>
                    <a:lstStyle/>
                    <a:p>
                      <a:r>
                        <a:rPr lang="en-US">
                          <a:solidFill>
                            <a:schemeClr val="bg1"/>
                          </a:solidFill>
                        </a:rPr>
                        <a:t>T4</a:t>
                      </a:r>
                    </a:p>
                  </a:txBody>
                  <a:tcPr anchor="ctr">
                    <a:solidFill>
                      <a:srgbClr val="00B050"/>
                    </a:solidFill>
                  </a:tcPr>
                </a:tc>
                <a:tc>
                  <a:txBody>
                    <a:bodyPr/>
                    <a:lstStyle/>
                    <a:p>
                      <a:r>
                        <a:rPr lang="en-US">
                          <a:solidFill>
                            <a:schemeClr val="bg1"/>
                          </a:solidFill>
                        </a:rPr>
                        <a:t>a(2), c(6), e(2)</a:t>
                      </a:r>
                    </a:p>
                  </a:txBody>
                  <a:tcPr anchor="ctr">
                    <a:solidFill>
                      <a:srgbClr val="00B050"/>
                    </a:solidFill>
                  </a:tcPr>
                </a:tc>
                <a:extLst>
                  <a:ext uri="{0D108BD9-81ED-4DB2-BD59-A6C34878D82A}">
                    <a16:rowId xmlns:a16="http://schemas.microsoft.com/office/drawing/2014/main" val="1421931807"/>
                  </a:ext>
                </a:extLst>
              </a:tr>
            </a:tbl>
          </a:graphicData>
        </a:graphic>
      </p:graphicFrame>
      <p:grpSp>
        <p:nvGrpSpPr>
          <p:cNvPr id="2" name="Group 1">
            <a:extLst>
              <a:ext uri="{FF2B5EF4-FFF2-40B4-BE49-F238E27FC236}">
                <a16:creationId xmlns:a16="http://schemas.microsoft.com/office/drawing/2014/main" id="{BC628911-C6A2-DCAC-CED2-CBC1D1A353EE}"/>
              </a:ext>
            </a:extLst>
          </p:cNvPr>
          <p:cNvGrpSpPr/>
          <p:nvPr/>
        </p:nvGrpSpPr>
        <p:grpSpPr>
          <a:xfrm>
            <a:off x="214632" y="3532353"/>
            <a:ext cx="6048248" cy="1322910"/>
            <a:chOff x="163778" y="2244258"/>
            <a:chExt cx="6048248" cy="132291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E9544C-0DB0-EB75-9D85-73D5D81372BE}"/>
                    </a:ext>
                  </a:extLst>
                </p:cNvPr>
                <p:cNvSpPr txBox="1"/>
                <p:nvPr/>
              </p:nvSpPr>
              <p:spPr>
                <a:xfrm>
                  <a:off x="163778" y="2244258"/>
                  <a:ext cx="3851704" cy="881973"/>
                </a:xfrm>
                <a:prstGeom prst="rect">
                  <a:avLst/>
                </a:prstGeom>
                <a:noFill/>
              </p:spPr>
              <p:txBody>
                <a:bodyPr wrap="square">
                  <a:spAutoFit/>
                </a:bodyPr>
                <a:lstStyle/>
                <a:p>
                  <a:pPr>
                    <a:lnSpc>
                      <a:spcPct val="150000"/>
                    </a:lnSpc>
                  </a:pPr>
                  <a:r>
                    <a:rPr lang="pt-BR" b="1"/>
                    <a:t>Ví dụ:</a:t>
                  </a:r>
                  <a:r>
                    <a:rPr lang="pt-BR"/>
                    <a:t> </a:t>
                  </a:r>
                </a:p>
                <a:p>
                  <a:pPr>
                    <a:lnSpc>
                      <a:spcPct val="150000"/>
                    </a:lnSpc>
                  </a:pPr>
                  <a:r>
                    <a:rPr lang="pt-BR"/>
                    <a:t>     U({a, e},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pt-BR"/>
                    <a:t>)</a:t>
                  </a:r>
                  <a:endParaRPr lang="en-US">
                    <a:solidFill>
                      <a:srgbClr val="00B050"/>
                    </a:solidFill>
                  </a:endParaRPr>
                </a:p>
              </p:txBody>
            </p:sp>
          </mc:Choice>
          <mc:Fallback xmlns="">
            <p:sp>
              <p:nvSpPr>
                <p:cNvPr id="9" name="TextBox 8">
                  <a:extLst>
                    <a:ext uri="{FF2B5EF4-FFF2-40B4-BE49-F238E27FC236}">
                      <a16:creationId xmlns:a16="http://schemas.microsoft.com/office/drawing/2014/main" id="{A5E9544C-0DB0-EB75-9D85-73D5D81372BE}"/>
                    </a:ext>
                  </a:extLst>
                </p:cNvPr>
                <p:cNvSpPr txBox="1">
                  <a:spLocks noRot="1" noChangeAspect="1" noMove="1" noResize="1" noEditPoints="1" noAdjustHandles="1" noChangeArrowheads="1" noChangeShapeType="1" noTextEdit="1"/>
                </p:cNvSpPr>
                <p:nvPr/>
              </p:nvSpPr>
              <p:spPr>
                <a:xfrm>
                  <a:off x="163778" y="2244258"/>
                  <a:ext cx="3851704" cy="881973"/>
                </a:xfrm>
                <a:prstGeom prst="rect">
                  <a:avLst/>
                </a:prstGeom>
                <a:blipFill>
                  <a:blip r:embed="rId4"/>
                  <a:stretch>
                    <a:fillRect l="-1424"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15B581-FCF3-89B3-5ACF-27CEB158A9FC}"/>
                    </a:ext>
                  </a:extLst>
                </p:cNvPr>
                <p:cNvSpPr txBox="1"/>
                <p:nvPr/>
              </p:nvSpPr>
              <p:spPr>
                <a:xfrm>
                  <a:off x="1547664" y="2762871"/>
                  <a:ext cx="4664362" cy="369332"/>
                </a:xfrm>
                <a:prstGeom prst="rect">
                  <a:avLst/>
                </a:prstGeom>
                <a:noFill/>
              </p:spPr>
              <p:txBody>
                <a:bodyPr wrap="square">
                  <a:spAutoFit/>
                </a:bodyPr>
                <a:lstStyle/>
                <a:p>
                  <a:r>
                    <a:rPr lang="pt-BR"/>
                    <a:t>= U({a, e},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a14:m>
                  <a:r>
                    <a:rPr lang="pt-BR"/>
                    <a:t>) = 1 x 5 + 1 x 3 = 8$  </a:t>
                  </a:r>
                  <a:endParaRPr lang="en-US"/>
                </a:p>
              </p:txBody>
            </p:sp>
          </mc:Choice>
          <mc:Fallback xmlns="">
            <p:sp>
              <p:nvSpPr>
                <p:cNvPr id="12" name="TextBox 11">
                  <a:extLst>
                    <a:ext uri="{FF2B5EF4-FFF2-40B4-BE49-F238E27FC236}">
                      <a16:creationId xmlns:a16="http://schemas.microsoft.com/office/drawing/2014/main" id="{1B15B581-FCF3-89B3-5ACF-27CEB158A9FC}"/>
                    </a:ext>
                  </a:extLst>
                </p:cNvPr>
                <p:cNvSpPr txBox="1">
                  <a:spLocks noRot="1" noChangeAspect="1" noMove="1" noResize="1" noEditPoints="1" noAdjustHandles="1" noChangeArrowheads="1" noChangeShapeType="1" noTextEdit="1"/>
                </p:cNvSpPr>
                <p:nvPr/>
              </p:nvSpPr>
              <p:spPr>
                <a:xfrm>
                  <a:off x="1547664" y="2762871"/>
                  <a:ext cx="4664362" cy="369332"/>
                </a:xfrm>
                <a:prstGeom prst="rect">
                  <a:avLst/>
                </a:prstGeom>
                <a:blipFill>
                  <a:blip r:embed="rId5"/>
                  <a:stretch>
                    <a:fillRect l="-104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FE8187-384A-228A-25B1-423206764ED8}"/>
                    </a:ext>
                  </a:extLst>
                </p:cNvPr>
                <p:cNvSpPr txBox="1"/>
                <p:nvPr/>
              </p:nvSpPr>
              <p:spPr>
                <a:xfrm>
                  <a:off x="379344" y="3191864"/>
                  <a:ext cx="1440160" cy="369332"/>
                </a:xfrm>
                <a:prstGeom prst="rect">
                  <a:avLst/>
                </a:prstGeom>
                <a:noFill/>
              </p:spPr>
              <p:txBody>
                <a:bodyPr wrap="square">
                  <a:spAutoFit/>
                </a:bodyPr>
                <a:lstStyle/>
                <a:p>
                  <a:r>
                    <a:rPr lang="pt-BR"/>
                    <a:t>U({a, e},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4</m:t>
                          </m:r>
                        </m:sub>
                      </m:sSub>
                    </m:oMath>
                  </a14:m>
                  <a:r>
                    <a:rPr lang="pt-BR"/>
                    <a:t>) </a:t>
                  </a:r>
                  <a:endParaRPr lang="en-US"/>
                </a:p>
              </p:txBody>
            </p:sp>
          </mc:Choice>
          <mc:Fallback xmlns="">
            <p:sp>
              <p:nvSpPr>
                <p:cNvPr id="13" name="TextBox 12">
                  <a:extLst>
                    <a:ext uri="{FF2B5EF4-FFF2-40B4-BE49-F238E27FC236}">
                      <a16:creationId xmlns:a16="http://schemas.microsoft.com/office/drawing/2014/main" id="{76FE8187-384A-228A-25B1-423206764ED8}"/>
                    </a:ext>
                  </a:extLst>
                </p:cNvPr>
                <p:cNvSpPr txBox="1">
                  <a:spLocks noRot="1" noChangeAspect="1" noMove="1" noResize="1" noEditPoints="1" noAdjustHandles="1" noChangeArrowheads="1" noChangeShapeType="1" noTextEdit="1"/>
                </p:cNvSpPr>
                <p:nvPr/>
              </p:nvSpPr>
              <p:spPr>
                <a:xfrm>
                  <a:off x="379344" y="3191864"/>
                  <a:ext cx="1440160" cy="369332"/>
                </a:xfrm>
                <a:prstGeom prst="rect">
                  <a:avLst/>
                </a:prstGeom>
                <a:blipFill>
                  <a:blip r:embed="rId6"/>
                  <a:stretch>
                    <a:fillRect l="-38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DF4AC35-6282-BCCC-54A7-18C20419B9B3}"/>
                    </a:ext>
                  </a:extLst>
                </p:cNvPr>
                <p:cNvSpPr txBox="1"/>
                <p:nvPr/>
              </p:nvSpPr>
              <p:spPr>
                <a:xfrm>
                  <a:off x="1547552" y="3197836"/>
                  <a:ext cx="4085323" cy="369332"/>
                </a:xfrm>
                <a:prstGeom prst="rect">
                  <a:avLst/>
                </a:prstGeom>
                <a:noFill/>
              </p:spPr>
              <p:txBody>
                <a:bodyPr wrap="square">
                  <a:spAutoFit/>
                </a:bodyPr>
                <a:lstStyle/>
                <a:p>
                  <a:r>
                    <a:rPr lang="pt-BR"/>
                    <a:t>= U({a, e},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4</m:t>
                          </m:r>
                        </m:sub>
                      </m:sSub>
                    </m:oMath>
                  </a14:m>
                  <a:r>
                    <a:rPr lang="pt-BR"/>
                    <a:t>) = 2 x 5 + 2 x 3 = 16$</a:t>
                  </a:r>
                  <a:endParaRPr lang="en-US"/>
                </a:p>
              </p:txBody>
            </p:sp>
          </mc:Choice>
          <mc:Fallback xmlns="">
            <p:sp>
              <p:nvSpPr>
                <p:cNvPr id="14" name="TextBox 13">
                  <a:extLst>
                    <a:ext uri="{FF2B5EF4-FFF2-40B4-BE49-F238E27FC236}">
                      <a16:creationId xmlns:a16="http://schemas.microsoft.com/office/drawing/2014/main" id="{4DF4AC35-6282-BCCC-54A7-18C20419B9B3}"/>
                    </a:ext>
                  </a:extLst>
                </p:cNvPr>
                <p:cNvSpPr txBox="1">
                  <a:spLocks noRot="1" noChangeAspect="1" noMove="1" noResize="1" noEditPoints="1" noAdjustHandles="1" noChangeArrowheads="1" noChangeShapeType="1" noTextEdit="1"/>
                </p:cNvSpPr>
                <p:nvPr/>
              </p:nvSpPr>
              <p:spPr>
                <a:xfrm>
                  <a:off x="1547552" y="3197836"/>
                  <a:ext cx="4085323" cy="369332"/>
                </a:xfrm>
                <a:prstGeom prst="rect">
                  <a:avLst/>
                </a:prstGeom>
                <a:blipFill>
                  <a:blip r:embed="rId7"/>
                  <a:stretch>
                    <a:fillRect l="-1194" t="-8333" b="-28333"/>
                  </a:stretch>
                </a:blipFill>
              </p:spPr>
              <p:txBody>
                <a:bodyPr/>
                <a:lstStyle/>
                <a:p>
                  <a:r>
                    <a:rPr lang="en-US">
                      <a:noFill/>
                    </a:rPr>
                    <a:t> </a:t>
                  </a:r>
                </a:p>
              </p:txBody>
            </p:sp>
          </mc:Fallback>
        </mc:AlternateContent>
      </p:grpSp>
      <p:graphicFrame>
        <p:nvGraphicFramePr>
          <p:cNvPr id="4" name="Table 3">
            <a:extLst>
              <a:ext uri="{FF2B5EF4-FFF2-40B4-BE49-F238E27FC236}">
                <a16:creationId xmlns:a16="http://schemas.microsoft.com/office/drawing/2014/main" id="{B6D01FCB-DC08-C9A7-A664-FC5B1D782A6F}"/>
              </a:ext>
            </a:extLst>
          </p:cNvPr>
          <p:cNvGraphicFramePr>
            <a:graphicFrameLocks noGrp="1"/>
          </p:cNvGraphicFramePr>
          <p:nvPr>
            <p:extLst>
              <p:ext uri="{D42A27DB-BD31-4B8C-83A1-F6EECF244321}">
                <p14:modId xmlns:p14="http://schemas.microsoft.com/office/powerpoint/2010/main" val="2679434880"/>
              </p:ext>
            </p:extLst>
          </p:nvPr>
        </p:nvGraphicFramePr>
        <p:xfrm>
          <a:off x="7050373" y="1635646"/>
          <a:ext cx="1626083" cy="2646078"/>
        </p:xfrm>
        <a:graphic>
          <a:graphicData uri="http://schemas.openxmlformats.org/drawingml/2006/table">
            <a:tbl>
              <a:tblPr firstRow="1" bandRow="1">
                <a:tableStyleId>{073A0DAA-6AF3-43AB-8588-CEC1D06C72B9}</a:tableStyleId>
              </a:tblPr>
              <a:tblGrid>
                <a:gridCol w="562236">
                  <a:extLst>
                    <a:ext uri="{9D8B030D-6E8A-4147-A177-3AD203B41FA5}">
                      <a16:colId xmlns:a16="http://schemas.microsoft.com/office/drawing/2014/main" val="2670552633"/>
                    </a:ext>
                  </a:extLst>
                </a:gridCol>
                <a:gridCol w="1063847">
                  <a:extLst>
                    <a:ext uri="{9D8B030D-6E8A-4147-A177-3AD203B41FA5}">
                      <a16:colId xmlns:a16="http://schemas.microsoft.com/office/drawing/2014/main" val="2747366810"/>
                    </a:ext>
                  </a:extLst>
                </a:gridCol>
              </a:tblGrid>
              <a:tr h="441013">
                <a:tc>
                  <a:txBody>
                    <a:bodyPr/>
                    <a:lstStyle/>
                    <a:p>
                      <a:pPr algn="ctr"/>
                      <a:r>
                        <a:rPr lang="en-US" sz="1300">
                          <a:latin typeface="Arial" panose="020B0604020202020204" pitchFamily="34" charset="0"/>
                          <a:cs typeface="Arial" panose="020B0604020202020204" pitchFamily="34" charset="0"/>
                        </a:rPr>
                        <a:t>Item</a:t>
                      </a:r>
                    </a:p>
                  </a:txBody>
                  <a:tcPr anchor="ctr"/>
                </a:tc>
                <a:tc>
                  <a:txBody>
                    <a:bodyPr/>
                    <a:lstStyle/>
                    <a:p>
                      <a:pPr algn="ctr"/>
                      <a:r>
                        <a:rPr lang="en-US" sz="1300">
                          <a:latin typeface="Arial" panose="020B0604020202020204" pitchFamily="34" charset="0"/>
                          <a:cs typeface="Arial" panose="020B0604020202020204" pitchFamily="34" charset="0"/>
                        </a:rPr>
                        <a:t>Unit Profit</a:t>
                      </a:r>
                    </a:p>
                  </a:txBody>
                  <a:tcPr anchor="ctr"/>
                </a:tc>
                <a:extLst>
                  <a:ext uri="{0D108BD9-81ED-4DB2-BD59-A6C34878D82A}">
                    <a16:rowId xmlns:a16="http://schemas.microsoft.com/office/drawing/2014/main" val="1364948772"/>
                  </a:ext>
                </a:extLst>
              </a:tr>
              <a:tr h="441013">
                <a:tc>
                  <a:txBody>
                    <a:bodyPr/>
                    <a:lstStyle/>
                    <a:p>
                      <a:r>
                        <a:rPr lang="en-US" sz="1300">
                          <a:latin typeface="Arial" panose="020B0604020202020204" pitchFamily="34" charset="0"/>
                          <a:cs typeface="Arial" panose="020B0604020202020204" pitchFamily="34" charset="0"/>
                        </a:rPr>
                        <a:t>a</a:t>
                      </a:r>
                    </a:p>
                  </a:txBody>
                  <a:tcPr anchor="ctr"/>
                </a:tc>
                <a:tc>
                  <a:txBody>
                    <a:bodyPr/>
                    <a:lstStyle/>
                    <a:p>
                      <a:pPr algn="r"/>
                      <a:r>
                        <a:rPr lang="en-US" sz="130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2267871492"/>
                  </a:ext>
                </a:extLst>
              </a:tr>
              <a:tr h="441013">
                <a:tc>
                  <a:txBody>
                    <a:bodyPr/>
                    <a:lstStyle/>
                    <a:p>
                      <a:r>
                        <a:rPr lang="en-US" sz="1300">
                          <a:latin typeface="Arial" panose="020B0604020202020204" pitchFamily="34" charset="0"/>
                          <a:cs typeface="Arial" panose="020B0604020202020204" pitchFamily="34" charset="0"/>
                        </a:rPr>
                        <a:t>b</a:t>
                      </a:r>
                    </a:p>
                  </a:txBody>
                  <a:tcPr anchor="ctr"/>
                </a:tc>
                <a:tc>
                  <a:txBody>
                    <a:bodyPr/>
                    <a:lstStyle/>
                    <a:p>
                      <a:pPr algn="r"/>
                      <a:r>
                        <a:rPr lang="en-US" sz="130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02931697"/>
                  </a:ext>
                </a:extLst>
              </a:tr>
              <a:tr h="441013">
                <a:tc>
                  <a:txBody>
                    <a:bodyPr/>
                    <a:lstStyle/>
                    <a:p>
                      <a:r>
                        <a:rPr lang="en-US" sz="1300">
                          <a:latin typeface="Arial" panose="020B0604020202020204" pitchFamily="34" charset="0"/>
                          <a:cs typeface="Arial" panose="020B0604020202020204" pitchFamily="34" charset="0"/>
                        </a:rPr>
                        <a:t>c</a:t>
                      </a:r>
                    </a:p>
                  </a:txBody>
                  <a:tcPr anchor="ctr"/>
                </a:tc>
                <a:tc>
                  <a:txBody>
                    <a:bodyPr/>
                    <a:lstStyle/>
                    <a:p>
                      <a:pPr algn="r"/>
                      <a:r>
                        <a:rPr lang="en-US" sz="130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598501799"/>
                  </a:ext>
                </a:extLst>
              </a:tr>
              <a:tr h="441013">
                <a:tc>
                  <a:txBody>
                    <a:bodyPr/>
                    <a:lstStyle/>
                    <a:p>
                      <a:r>
                        <a:rPr lang="en-US" sz="1300">
                          <a:latin typeface="Arial" panose="020B0604020202020204" pitchFamily="34" charset="0"/>
                          <a:cs typeface="Arial" panose="020B0604020202020204" pitchFamily="34" charset="0"/>
                        </a:rPr>
                        <a:t>d</a:t>
                      </a:r>
                    </a:p>
                  </a:txBody>
                  <a:tcPr anchor="ctr"/>
                </a:tc>
                <a:tc>
                  <a:txBody>
                    <a:bodyPr/>
                    <a:lstStyle/>
                    <a:p>
                      <a:pPr algn="r"/>
                      <a:r>
                        <a:rPr lang="en-US" sz="130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421931807"/>
                  </a:ext>
                </a:extLst>
              </a:tr>
              <a:tr h="441013">
                <a:tc>
                  <a:txBody>
                    <a:bodyPr/>
                    <a:lstStyle/>
                    <a:p>
                      <a:r>
                        <a:rPr lang="en-US" sz="1300">
                          <a:latin typeface="Arial" panose="020B0604020202020204" pitchFamily="34" charset="0"/>
                          <a:cs typeface="Arial" panose="020B0604020202020204" pitchFamily="34" charset="0"/>
                        </a:rPr>
                        <a:t>e</a:t>
                      </a:r>
                    </a:p>
                  </a:txBody>
                  <a:tcPr anchor="ctr"/>
                </a:tc>
                <a:tc>
                  <a:txBody>
                    <a:bodyPr/>
                    <a:lstStyle/>
                    <a:p>
                      <a:pPr algn="r"/>
                      <a:r>
                        <a:rPr lang="en-US" sz="130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45739140"/>
                  </a:ext>
                </a:extLst>
              </a:tr>
            </a:tbl>
          </a:graphicData>
        </a:graphic>
      </p:graphicFrame>
    </p:spTree>
    <p:extLst>
      <p:ext uri="{BB962C8B-B14F-4D97-AF65-F5344CB8AC3E}">
        <p14:creationId xmlns:p14="http://schemas.microsoft.com/office/powerpoint/2010/main" val="422030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2FF1723-68D9-D6C3-A36C-BED524FB073A}"/>
              </a:ext>
            </a:extLst>
          </p:cNvPr>
          <p:cNvGraphicFramePr>
            <a:graphicFrameLocks noGrp="1"/>
          </p:cNvGraphicFramePr>
          <p:nvPr>
            <p:extLst>
              <p:ext uri="{D42A27DB-BD31-4B8C-83A1-F6EECF244321}">
                <p14:modId xmlns:p14="http://schemas.microsoft.com/office/powerpoint/2010/main" val="2864155880"/>
              </p:ext>
            </p:extLst>
          </p:nvPr>
        </p:nvGraphicFramePr>
        <p:xfrm>
          <a:off x="804338" y="1247625"/>
          <a:ext cx="3744416" cy="2743200"/>
        </p:xfrm>
        <a:graphic>
          <a:graphicData uri="http://schemas.openxmlformats.org/drawingml/2006/table">
            <a:tbl>
              <a:tblPr firstRow="1" bandRow="1">
                <a:tableStyleId>{073A0DAA-6AF3-43AB-8588-CEC1D06C72B9}</a:tableStyleId>
              </a:tblPr>
              <a:tblGrid>
                <a:gridCol w="854835">
                  <a:extLst>
                    <a:ext uri="{9D8B030D-6E8A-4147-A177-3AD203B41FA5}">
                      <a16:colId xmlns:a16="http://schemas.microsoft.com/office/drawing/2014/main" val="2670552633"/>
                    </a:ext>
                  </a:extLst>
                </a:gridCol>
                <a:gridCol w="2889581">
                  <a:extLst>
                    <a:ext uri="{9D8B030D-6E8A-4147-A177-3AD203B41FA5}">
                      <a16:colId xmlns:a16="http://schemas.microsoft.com/office/drawing/2014/main" val="2747366810"/>
                    </a:ext>
                  </a:extLst>
                </a:gridCol>
              </a:tblGrid>
              <a:tr h="457200">
                <a:tc>
                  <a:txBody>
                    <a:bodyPr/>
                    <a:lstStyle/>
                    <a:p>
                      <a:pPr algn="ctr"/>
                      <a:r>
                        <a:rPr lang="en-US"/>
                        <a:t>Trans.</a:t>
                      </a:r>
                    </a:p>
                  </a:txBody>
                  <a:tcPr anchor="ctr"/>
                </a:tc>
                <a:tc>
                  <a:txBody>
                    <a:bodyPr/>
                    <a:lstStyle/>
                    <a:p>
                      <a:pPr algn="ctr"/>
                      <a:r>
                        <a:rPr lang="en-US"/>
                        <a:t>Items</a:t>
                      </a:r>
                    </a:p>
                  </a:txBody>
                  <a:tcPr anchor="ctr"/>
                </a:tc>
                <a:extLst>
                  <a:ext uri="{0D108BD9-81ED-4DB2-BD59-A6C34878D82A}">
                    <a16:rowId xmlns:a16="http://schemas.microsoft.com/office/drawing/2014/main" val="1364948772"/>
                  </a:ext>
                </a:extLst>
              </a:tr>
              <a:tr h="457200">
                <a:tc>
                  <a:txBody>
                    <a:bodyPr/>
                    <a:lstStyle/>
                    <a:p>
                      <a:r>
                        <a:rPr lang="en-US"/>
                        <a:t>T1</a:t>
                      </a:r>
                    </a:p>
                  </a:txBody>
                  <a:tcPr anchor="ctr"/>
                </a:tc>
                <a:tc>
                  <a:txBody>
                    <a:bodyPr/>
                    <a:lstStyle/>
                    <a:p>
                      <a:r>
                        <a:rPr lang="en-US"/>
                        <a:t>a(1), b(5), c(1), d(3), e(1)</a:t>
                      </a:r>
                    </a:p>
                  </a:txBody>
                  <a:tcPr anchor="ctr"/>
                </a:tc>
                <a:extLst>
                  <a:ext uri="{0D108BD9-81ED-4DB2-BD59-A6C34878D82A}">
                    <a16:rowId xmlns:a16="http://schemas.microsoft.com/office/drawing/2014/main" val="2267871492"/>
                  </a:ext>
                </a:extLst>
              </a:tr>
              <a:tr h="457200">
                <a:tc>
                  <a:txBody>
                    <a:bodyPr/>
                    <a:lstStyle/>
                    <a:p>
                      <a:r>
                        <a:rPr lang="en-US"/>
                        <a:t>T2</a:t>
                      </a:r>
                    </a:p>
                  </a:txBody>
                  <a:tcPr anchor="ctr"/>
                </a:tc>
                <a:tc>
                  <a:txBody>
                    <a:bodyPr/>
                    <a:lstStyle/>
                    <a:p>
                      <a:r>
                        <a:rPr lang="en-US"/>
                        <a:t>b(4), c(3), d(3), e(1)</a:t>
                      </a:r>
                    </a:p>
                  </a:txBody>
                  <a:tcPr anchor="ctr"/>
                </a:tc>
                <a:extLst>
                  <a:ext uri="{0D108BD9-81ED-4DB2-BD59-A6C34878D82A}">
                    <a16:rowId xmlns:a16="http://schemas.microsoft.com/office/drawing/2014/main" val="2402931697"/>
                  </a:ext>
                </a:extLst>
              </a:tr>
              <a:tr h="457200">
                <a:tc>
                  <a:txBody>
                    <a:bodyPr/>
                    <a:lstStyle/>
                    <a:p>
                      <a:r>
                        <a:rPr lang="en-US"/>
                        <a:t>T3</a:t>
                      </a:r>
                    </a:p>
                  </a:txBody>
                  <a:tcPr anchor="ctr"/>
                </a:tc>
                <a:tc>
                  <a:txBody>
                    <a:bodyPr/>
                    <a:lstStyle/>
                    <a:p>
                      <a:r>
                        <a:rPr lang="en-US"/>
                        <a:t>a(1), c(1), d(1)</a:t>
                      </a:r>
                    </a:p>
                  </a:txBody>
                  <a:tcPr anchor="ctr"/>
                </a:tc>
                <a:extLst>
                  <a:ext uri="{0D108BD9-81ED-4DB2-BD59-A6C34878D82A}">
                    <a16:rowId xmlns:a16="http://schemas.microsoft.com/office/drawing/2014/main" val="598501799"/>
                  </a:ext>
                </a:extLst>
              </a:tr>
              <a:tr h="457200">
                <a:tc>
                  <a:txBody>
                    <a:bodyPr/>
                    <a:lstStyle/>
                    <a:p>
                      <a:r>
                        <a:rPr lang="en-US"/>
                        <a:t>T4</a:t>
                      </a:r>
                    </a:p>
                  </a:txBody>
                  <a:tcPr anchor="ctr"/>
                </a:tc>
                <a:tc>
                  <a:txBody>
                    <a:bodyPr/>
                    <a:lstStyle/>
                    <a:p>
                      <a:r>
                        <a:rPr lang="en-US"/>
                        <a:t>a(2), c(6), e(2)</a:t>
                      </a:r>
                    </a:p>
                  </a:txBody>
                  <a:tcPr anchor="ctr"/>
                </a:tc>
                <a:extLst>
                  <a:ext uri="{0D108BD9-81ED-4DB2-BD59-A6C34878D82A}">
                    <a16:rowId xmlns:a16="http://schemas.microsoft.com/office/drawing/2014/main" val="1421931807"/>
                  </a:ext>
                </a:extLst>
              </a:tr>
              <a:tr h="457200">
                <a:tc>
                  <a:txBody>
                    <a:bodyPr/>
                    <a:lstStyle/>
                    <a:p>
                      <a:r>
                        <a:rPr lang="en-US"/>
                        <a:t>T5</a:t>
                      </a:r>
                    </a:p>
                  </a:txBody>
                  <a:tcPr anchor="ctr"/>
                </a:tc>
                <a:tc>
                  <a:txBody>
                    <a:bodyPr/>
                    <a:lstStyle/>
                    <a:p>
                      <a:r>
                        <a:rPr lang="en-US"/>
                        <a:t>b(2), c(2), e(1)</a:t>
                      </a:r>
                    </a:p>
                  </a:txBody>
                  <a:tcPr anchor="ctr"/>
                </a:tc>
                <a:extLst>
                  <a:ext uri="{0D108BD9-81ED-4DB2-BD59-A6C34878D82A}">
                    <a16:rowId xmlns:a16="http://schemas.microsoft.com/office/drawing/2014/main" val="1545739140"/>
                  </a:ext>
                </a:extLst>
              </a:tr>
            </a:tbl>
          </a:graphicData>
        </a:graphic>
      </p:graphicFrame>
      <p:sp>
        <p:nvSpPr>
          <p:cNvPr id="7" name="Rectangle 6">
            <a:extLst>
              <a:ext uri="{FF2B5EF4-FFF2-40B4-BE49-F238E27FC236}">
                <a16:creationId xmlns:a16="http://schemas.microsoft.com/office/drawing/2014/main" id="{03E3A503-C6DC-41FC-B9B4-67699E14AD29}"/>
              </a:ext>
            </a:extLst>
          </p:cNvPr>
          <p:cNvSpPr/>
          <p:nvPr/>
        </p:nvSpPr>
        <p:spPr>
          <a:xfrm>
            <a:off x="1475656" y="1779662"/>
            <a:ext cx="591519" cy="2880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a(1)</a:t>
            </a:r>
          </a:p>
        </p:txBody>
      </p:sp>
      <p:sp>
        <p:nvSpPr>
          <p:cNvPr id="2" name="Title 1">
            <a:extLst>
              <a:ext uri="{FF2B5EF4-FFF2-40B4-BE49-F238E27FC236}">
                <a16:creationId xmlns:a16="http://schemas.microsoft.com/office/drawing/2014/main" id="{1393D72C-606E-1054-8655-5F394DE0D049}"/>
              </a:ext>
            </a:extLst>
          </p:cNvPr>
          <p:cNvSpPr>
            <a:spLocks noGrp="1"/>
          </p:cNvSpPr>
          <p:nvPr>
            <p:ph type="title"/>
          </p:nvPr>
        </p:nvSpPr>
        <p:spPr>
          <a:xfrm>
            <a:off x="467544" y="12103"/>
            <a:ext cx="3888432" cy="857250"/>
          </a:xfrm>
        </p:spPr>
        <p:txBody>
          <a:bodyPr>
            <a:normAutofit/>
          </a:bodyPr>
          <a:lstStyle/>
          <a:p>
            <a:r>
              <a:rPr lang="en-US" sz="2500">
                <a:latin typeface="Arial" panose="020B0604020202020204" pitchFamily="34" charset="0"/>
                <a:cs typeface="Arial" panose="020B0604020202020204" pitchFamily="34" charset="0"/>
              </a:rPr>
              <a:t>Cách tính tiện ích itemset</a:t>
            </a:r>
          </a:p>
        </p:txBody>
      </p:sp>
      <p:sp>
        <p:nvSpPr>
          <p:cNvPr id="9" name="Slide Number Placeholder 8">
            <a:extLst>
              <a:ext uri="{FF2B5EF4-FFF2-40B4-BE49-F238E27FC236}">
                <a16:creationId xmlns:a16="http://schemas.microsoft.com/office/drawing/2014/main" id="{22DE358A-7A3E-D71F-D395-4EB96D5A5328}"/>
              </a:ext>
            </a:extLst>
          </p:cNvPr>
          <p:cNvSpPr>
            <a:spLocks noGrp="1"/>
          </p:cNvSpPr>
          <p:nvPr>
            <p:ph type="sldNum" sz="quarter" idx="12"/>
          </p:nvPr>
        </p:nvSpPr>
        <p:spPr>
          <a:xfrm>
            <a:off x="6457950" y="4674170"/>
            <a:ext cx="2057400" cy="273844"/>
          </a:xfrm>
        </p:spPr>
        <p:txBody>
          <a:bodyPr/>
          <a:lstStyle/>
          <a:p>
            <a:fld id="{83B0A39C-9AA3-4A83-82D7-24ADE085033F}" type="slidenum">
              <a:rPr lang="ko-KR" altLang="en-US" smtClean="0"/>
              <a:t>17</a:t>
            </a:fld>
            <a:endParaRPr lang="ko-KR" altLang="en-US"/>
          </a:p>
        </p:txBody>
      </p:sp>
      <p:graphicFrame>
        <p:nvGraphicFramePr>
          <p:cNvPr id="5" name="Table 4">
            <a:extLst>
              <a:ext uri="{FF2B5EF4-FFF2-40B4-BE49-F238E27FC236}">
                <a16:creationId xmlns:a16="http://schemas.microsoft.com/office/drawing/2014/main" id="{F8256A22-BA70-9EB5-BC71-BF33E853ECE1}"/>
              </a:ext>
            </a:extLst>
          </p:cNvPr>
          <p:cNvGraphicFramePr>
            <a:graphicFrameLocks noGrp="1"/>
          </p:cNvGraphicFramePr>
          <p:nvPr>
            <p:extLst>
              <p:ext uri="{D42A27DB-BD31-4B8C-83A1-F6EECF244321}">
                <p14:modId xmlns:p14="http://schemas.microsoft.com/office/powerpoint/2010/main" val="827183933"/>
              </p:ext>
            </p:extLst>
          </p:nvPr>
        </p:nvGraphicFramePr>
        <p:xfrm>
          <a:off x="5898245" y="1247625"/>
          <a:ext cx="2256304" cy="2743200"/>
        </p:xfrm>
        <a:graphic>
          <a:graphicData uri="http://schemas.openxmlformats.org/drawingml/2006/table">
            <a:tbl>
              <a:tblPr firstRow="1" bandRow="1">
                <a:tableStyleId>{073A0DAA-6AF3-43AB-8588-CEC1D06C72B9}</a:tableStyleId>
              </a:tblPr>
              <a:tblGrid>
                <a:gridCol w="780142">
                  <a:extLst>
                    <a:ext uri="{9D8B030D-6E8A-4147-A177-3AD203B41FA5}">
                      <a16:colId xmlns:a16="http://schemas.microsoft.com/office/drawing/2014/main" val="2670552633"/>
                    </a:ext>
                  </a:extLst>
                </a:gridCol>
                <a:gridCol w="1476162">
                  <a:extLst>
                    <a:ext uri="{9D8B030D-6E8A-4147-A177-3AD203B41FA5}">
                      <a16:colId xmlns:a16="http://schemas.microsoft.com/office/drawing/2014/main" val="2747366810"/>
                    </a:ext>
                  </a:extLst>
                </a:gridCol>
              </a:tblGrid>
              <a:tr h="457200">
                <a:tc>
                  <a:txBody>
                    <a:bodyPr/>
                    <a:lstStyle/>
                    <a:p>
                      <a:pPr algn="ctr"/>
                      <a:r>
                        <a:rPr lang="en-US"/>
                        <a:t>Item</a:t>
                      </a:r>
                    </a:p>
                  </a:txBody>
                  <a:tcPr anchor="ctr"/>
                </a:tc>
                <a:tc>
                  <a:txBody>
                    <a:bodyPr/>
                    <a:lstStyle/>
                    <a:p>
                      <a:pPr algn="ctr"/>
                      <a:r>
                        <a:rPr lang="en-US"/>
                        <a:t>Unit Profit</a:t>
                      </a:r>
                    </a:p>
                  </a:txBody>
                  <a:tcPr anchor="ctr"/>
                </a:tc>
                <a:extLst>
                  <a:ext uri="{0D108BD9-81ED-4DB2-BD59-A6C34878D82A}">
                    <a16:rowId xmlns:a16="http://schemas.microsoft.com/office/drawing/2014/main" val="1364948772"/>
                  </a:ext>
                </a:extLst>
              </a:tr>
              <a:tr h="457200">
                <a:tc>
                  <a:txBody>
                    <a:bodyPr/>
                    <a:lstStyle/>
                    <a:p>
                      <a:r>
                        <a:rPr lang="en-US"/>
                        <a:t>a</a:t>
                      </a:r>
                    </a:p>
                  </a:txBody>
                  <a:tcPr anchor="ctr"/>
                </a:tc>
                <a:tc>
                  <a:txBody>
                    <a:bodyPr/>
                    <a:lstStyle/>
                    <a:p>
                      <a:pPr algn="r"/>
                      <a:r>
                        <a:rPr lang="en-US"/>
                        <a:t>5$</a:t>
                      </a:r>
                    </a:p>
                  </a:txBody>
                  <a:tcPr anchor="ctr"/>
                </a:tc>
                <a:extLst>
                  <a:ext uri="{0D108BD9-81ED-4DB2-BD59-A6C34878D82A}">
                    <a16:rowId xmlns:a16="http://schemas.microsoft.com/office/drawing/2014/main" val="2267871492"/>
                  </a:ext>
                </a:extLst>
              </a:tr>
              <a:tr h="457200">
                <a:tc>
                  <a:txBody>
                    <a:bodyPr/>
                    <a:lstStyle/>
                    <a:p>
                      <a:r>
                        <a:rPr lang="en-US"/>
                        <a:t>b</a:t>
                      </a:r>
                    </a:p>
                  </a:txBody>
                  <a:tcPr anchor="ctr"/>
                </a:tc>
                <a:tc>
                  <a:txBody>
                    <a:bodyPr/>
                    <a:lstStyle/>
                    <a:p>
                      <a:pPr algn="r"/>
                      <a:r>
                        <a:rPr lang="en-US"/>
                        <a:t>2$</a:t>
                      </a:r>
                    </a:p>
                  </a:txBody>
                  <a:tcPr anchor="ctr"/>
                </a:tc>
                <a:extLst>
                  <a:ext uri="{0D108BD9-81ED-4DB2-BD59-A6C34878D82A}">
                    <a16:rowId xmlns:a16="http://schemas.microsoft.com/office/drawing/2014/main" val="2402931697"/>
                  </a:ext>
                </a:extLst>
              </a:tr>
              <a:tr h="457200">
                <a:tc>
                  <a:txBody>
                    <a:bodyPr/>
                    <a:lstStyle/>
                    <a:p>
                      <a:r>
                        <a:rPr lang="en-US"/>
                        <a:t>c</a:t>
                      </a:r>
                    </a:p>
                  </a:txBody>
                  <a:tcPr anchor="ctr"/>
                </a:tc>
                <a:tc>
                  <a:txBody>
                    <a:bodyPr/>
                    <a:lstStyle/>
                    <a:p>
                      <a:pPr algn="r"/>
                      <a:r>
                        <a:rPr lang="en-US"/>
                        <a:t>1$</a:t>
                      </a:r>
                    </a:p>
                  </a:txBody>
                  <a:tcPr anchor="ctr"/>
                </a:tc>
                <a:extLst>
                  <a:ext uri="{0D108BD9-81ED-4DB2-BD59-A6C34878D82A}">
                    <a16:rowId xmlns:a16="http://schemas.microsoft.com/office/drawing/2014/main" val="598501799"/>
                  </a:ext>
                </a:extLst>
              </a:tr>
              <a:tr h="457200">
                <a:tc>
                  <a:txBody>
                    <a:bodyPr/>
                    <a:lstStyle/>
                    <a:p>
                      <a:r>
                        <a:rPr lang="en-US"/>
                        <a:t>d</a:t>
                      </a:r>
                    </a:p>
                  </a:txBody>
                  <a:tcPr anchor="ctr"/>
                </a:tc>
                <a:tc>
                  <a:txBody>
                    <a:bodyPr/>
                    <a:lstStyle/>
                    <a:p>
                      <a:pPr algn="r"/>
                      <a:r>
                        <a:rPr lang="en-US"/>
                        <a:t>2$</a:t>
                      </a:r>
                    </a:p>
                  </a:txBody>
                  <a:tcPr anchor="ctr"/>
                </a:tc>
                <a:extLst>
                  <a:ext uri="{0D108BD9-81ED-4DB2-BD59-A6C34878D82A}">
                    <a16:rowId xmlns:a16="http://schemas.microsoft.com/office/drawing/2014/main" val="1421931807"/>
                  </a:ext>
                </a:extLst>
              </a:tr>
              <a:tr h="457200">
                <a:tc>
                  <a:txBody>
                    <a:bodyPr/>
                    <a:lstStyle/>
                    <a:p>
                      <a:r>
                        <a:rPr lang="en-US"/>
                        <a:t>e</a:t>
                      </a:r>
                    </a:p>
                  </a:txBody>
                  <a:tcPr anchor="ctr"/>
                </a:tc>
                <a:tc>
                  <a:txBody>
                    <a:bodyPr/>
                    <a:lstStyle/>
                    <a:p>
                      <a:pPr algn="r"/>
                      <a:r>
                        <a:rPr lang="en-US"/>
                        <a:t>3$</a:t>
                      </a:r>
                    </a:p>
                  </a:txBody>
                  <a:tcPr anchor="ctr"/>
                </a:tc>
                <a:extLst>
                  <a:ext uri="{0D108BD9-81ED-4DB2-BD59-A6C34878D82A}">
                    <a16:rowId xmlns:a16="http://schemas.microsoft.com/office/drawing/2014/main" val="1545739140"/>
                  </a:ext>
                </a:extLst>
              </a:tr>
            </a:tbl>
          </a:graphicData>
        </a:graphic>
      </p:graphicFrame>
      <p:sp>
        <p:nvSpPr>
          <p:cNvPr id="6" name="TextBox 5">
            <a:extLst>
              <a:ext uri="{FF2B5EF4-FFF2-40B4-BE49-F238E27FC236}">
                <a16:creationId xmlns:a16="http://schemas.microsoft.com/office/drawing/2014/main" id="{2EF0EF1C-A3BC-0C1A-D69D-AF22FC40189C}"/>
              </a:ext>
            </a:extLst>
          </p:cNvPr>
          <p:cNvSpPr txBox="1"/>
          <p:nvPr/>
        </p:nvSpPr>
        <p:spPr>
          <a:xfrm>
            <a:off x="755576" y="4227934"/>
            <a:ext cx="1573892" cy="369332"/>
          </a:xfrm>
          <a:prstGeom prst="rect">
            <a:avLst/>
          </a:prstGeom>
          <a:noFill/>
        </p:spPr>
        <p:txBody>
          <a:bodyPr wrap="none" rtlCol="0">
            <a:spAutoFit/>
          </a:bodyPr>
          <a:lstStyle/>
          <a:p>
            <a:r>
              <a:rPr lang="pt-BR"/>
              <a:t>Ví dụ: </a:t>
            </a:r>
            <a:r>
              <a:rPr lang="en-US">
                <a:solidFill>
                  <a:srgbClr val="00B050"/>
                </a:solidFill>
              </a:rPr>
              <a:t>U({a, e})</a:t>
            </a:r>
          </a:p>
        </p:txBody>
      </p:sp>
      <p:sp>
        <p:nvSpPr>
          <p:cNvPr id="8" name="Rectangle 7">
            <a:extLst>
              <a:ext uri="{FF2B5EF4-FFF2-40B4-BE49-F238E27FC236}">
                <a16:creationId xmlns:a16="http://schemas.microsoft.com/office/drawing/2014/main" id="{01FDEE34-7ABF-B832-E1A0-DCC8A61092B6}"/>
              </a:ext>
            </a:extLst>
          </p:cNvPr>
          <p:cNvSpPr/>
          <p:nvPr/>
        </p:nvSpPr>
        <p:spPr>
          <a:xfrm>
            <a:off x="3223325" y="1789408"/>
            <a:ext cx="591519" cy="2880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e(1)</a:t>
            </a:r>
          </a:p>
        </p:txBody>
      </p:sp>
      <p:cxnSp>
        <p:nvCxnSpPr>
          <p:cNvPr id="14" name="Connector: Elbow 13">
            <a:extLst>
              <a:ext uri="{FF2B5EF4-FFF2-40B4-BE49-F238E27FC236}">
                <a16:creationId xmlns:a16="http://schemas.microsoft.com/office/drawing/2014/main" id="{850849FD-B7D8-75B6-0FE0-8C58BCF6556E}"/>
              </a:ext>
            </a:extLst>
          </p:cNvPr>
          <p:cNvCxnSpPr>
            <a:cxnSpLocks/>
          </p:cNvCxnSpPr>
          <p:nvPr/>
        </p:nvCxnSpPr>
        <p:spPr>
          <a:xfrm rot="16200000" flipH="1">
            <a:off x="3855854" y="-151015"/>
            <a:ext cx="160962" cy="4041809"/>
          </a:xfrm>
          <a:prstGeom prst="bentConnector4">
            <a:avLst>
              <a:gd name="adj1" fmla="val -483318"/>
              <a:gd name="adj2" fmla="val 76086"/>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91127ED6-E0A8-330F-5D52-3E6FE792794E}"/>
              </a:ext>
            </a:extLst>
          </p:cNvPr>
          <p:cNvCxnSpPr>
            <a:cxnSpLocks/>
            <a:stCxn id="8" idx="3"/>
          </p:cNvCxnSpPr>
          <p:nvPr/>
        </p:nvCxnSpPr>
        <p:spPr>
          <a:xfrm>
            <a:off x="3814844" y="1933424"/>
            <a:ext cx="2083401" cy="18291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2CE4DDF-5C91-D468-A596-2090A36E708D}"/>
                  </a:ext>
                </a:extLst>
              </p:cNvPr>
              <p:cNvSpPr txBox="1"/>
              <p:nvPr/>
            </p:nvSpPr>
            <p:spPr>
              <a:xfrm>
                <a:off x="2205534" y="4134841"/>
                <a:ext cx="5211073" cy="881973"/>
              </a:xfrm>
              <a:prstGeom prst="rect">
                <a:avLst/>
              </a:prstGeom>
              <a:noFill/>
            </p:spPr>
            <p:txBody>
              <a:bodyPr wrap="square">
                <a:spAutoFit/>
              </a:bodyPr>
              <a:lstStyle/>
              <a:p>
                <a:pPr>
                  <a:lnSpc>
                    <a:spcPct val="150000"/>
                  </a:lnSpc>
                </a:pPr>
                <a:r>
                  <a:rPr lang="en-US"/>
                  <a:t>= </a:t>
                </a:r>
                <a:r>
                  <a:rPr lang="pt-BR"/>
                  <a:t>U({a, e},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pt-BR"/>
                  <a:t>) + U({a, e},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4</m:t>
                        </m:r>
                      </m:sub>
                    </m:sSub>
                  </m:oMath>
                </a14:m>
                <a:r>
                  <a:rPr lang="pt-BR"/>
                  <a:t>) </a:t>
                </a:r>
              </a:p>
              <a:p>
                <a:pPr>
                  <a:lnSpc>
                    <a:spcPct val="150000"/>
                  </a:lnSpc>
                </a:pPr>
                <a:r>
                  <a:rPr lang="pt-BR"/>
                  <a:t>= </a:t>
                </a:r>
                <a:r>
                  <a:rPr lang="en-US"/>
                  <a:t>(</a:t>
                </a: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×5$+1 ×3$)+</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 ×5$+2 ×3$</m:t>
                        </m:r>
                      </m:e>
                    </m:d>
                    <m:r>
                      <a:rPr lang="en-US" b="0" i="1" smtClean="0">
                        <a:latin typeface="Cambria Math" panose="02040503050406030204" pitchFamily="18" charset="0"/>
                        <a:ea typeface="Cambria Math" panose="02040503050406030204" pitchFamily="18" charset="0"/>
                      </a:rPr>
                      <m:t>=24$</m:t>
                    </m:r>
                  </m:oMath>
                </a14:m>
                <a:endParaRPr lang="en-US"/>
              </a:p>
            </p:txBody>
          </p:sp>
        </mc:Choice>
        <mc:Fallback xmlns="">
          <p:sp>
            <p:nvSpPr>
              <p:cNvPr id="28" name="TextBox 27">
                <a:extLst>
                  <a:ext uri="{FF2B5EF4-FFF2-40B4-BE49-F238E27FC236}">
                    <a16:creationId xmlns:a16="http://schemas.microsoft.com/office/drawing/2014/main" id="{32CE4DDF-5C91-D468-A596-2090A36E708D}"/>
                  </a:ext>
                </a:extLst>
              </p:cNvPr>
              <p:cNvSpPr txBox="1">
                <a:spLocks noRot="1" noChangeAspect="1" noMove="1" noResize="1" noEditPoints="1" noAdjustHandles="1" noChangeArrowheads="1" noChangeShapeType="1" noTextEdit="1"/>
              </p:cNvSpPr>
              <p:nvPr/>
            </p:nvSpPr>
            <p:spPr>
              <a:xfrm>
                <a:off x="2205534" y="4134841"/>
                <a:ext cx="5211073" cy="881973"/>
              </a:xfrm>
              <a:prstGeom prst="rect">
                <a:avLst/>
              </a:prstGeom>
              <a:blipFill>
                <a:blip r:embed="rId3"/>
                <a:stretch>
                  <a:fillRect l="-1053" b="-10345"/>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26D15220-1424-04F0-DA27-4504B3C0D30A}"/>
              </a:ext>
            </a:extLst>
          </p:cNvPr>
          <p:cNvSpPr/>
          <p:nvPr/>
        </p:nvSpPr>
        <p:spPr>
          <a:xfrm>
            <a:off x="1460201" y="3163800"/>
            <a:ext cx="591519" cy="2880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a(2)</a:t>
            </a:r>
          </a:p>
        </p:txBody>
      </p:sp>
      <p:sp>
        <p:nvSpPr>
          <p:cNvPr id="32" name="Rectangle 31">
            <a:extLst>
              <a:ext uri="{FF2B5EF4-FFF2-40B4-BE49-F238E27FC236}">
                <a16:creationId xmlns:a16="http://schemas.microsoft.com/office/drawing/2014/main" id="{62C31B87-A257-75F5-1B70-194A60EDA06C}"/>
              </a:ext>
            </a:extLst>
          </p:cNvPr>
          <p:cNvSpPr/>
          <p:nvPr/>
        </p:nvSpPr>
        <p:spPr>
          <a:xfrm>
            <a:off x="2483768" y="3163800"/>
            <a:ext cx="591519" cy="2880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e(2)</a:t>
            </a:r>
          </a:p>
        </p:txBody>
      </p:sp>
      <p:cxnSp>
        <p:nvCxnSpPr>
          <p:cNvPr id="33" name="Straight Arrow Connector 32">
            <a:extLst>
              <a:ext uri="{FF2B5EF4-FFF2-40B4-BE49-F238E27FC236}">
                <a16:creationId xmlns:a16="http://schemas.microsoft.com/office/drawing/2014/main" id="{AC59F653-5517-5BF8-6051-36A47842958D}"/>
              </a:ext>
            </a:extLst>
          </p:cNvPr>
          <p:cNvCxnSpPr>
            <a:cxnSpLocks/>
            <a:stCxn id="31" idx="3"/>
          </p:cNvCxnSpPr>
          <p:nvPr/>
        </p:nvCxnSpPr>
        <p:spPr>
          <a:xfrm flipV="1">
            <a:off x="2051720" y="1950371"/>
            <a:ext cx="3665115" cy="13574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B34856FB-C8DA-BD13-9EF6-726B06C77F71}"/>
              </a:ext>
            </a:extLst>
          </p:cNvPr>
          <p:cNvCxnSpPr>
            <a:cxnSpLocks/>
            <a:stCxn id="32" idx="3"/>
          </p:cNvCxnSpPr>
          <p:nvPr/>
        </p:nvCxnSpPr>
        <p:spPr>
          <a:xfrm>
            <a:off x="3075287" y="3307816"/>
            <a:ext cx="2561422" cy="4584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4D6E2A-32D7-2FE7-3ED5-5D07D7163986}"/>
                  </a:ext>
                </a:extLst>
              </p:cNvPr>
              <p:cNvSpPr txBox="1"/>
              <p:nvPr/>
            </p:nvSpPr>
            <p:spPr>
              <a:xfrm>
                <a:off x="5250767" y="414257"/>
                <a:ext cx="3551259" cy="60305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solidFill>
                            <a:srgbClr val="00B050"/>
                          </a:solidFill>
                          <a:latin typeface="Cambria Math" panose="02040503050406030204" pitchFamily="18" charset="0"/>
                        </a:rPr>
                        <m:t>U</m:t>
                      </m:r>
                      <m:r>
                        <a:rPr lang="en-US" sz="1800" b="0" i="0" smtClean="0">
                          <a:solidFill>
                            <a:srgbClr val="00B050"/>
                          </a:solidFill>
                          <a:latin typeface="Cambria Math" panose="02040503050406030204" pitchFamily="18" charset="0"/>
                        </a:rPr>
                        <m:t>(</m:t>
                      </m:r>
                      <m:r>
                        <m:rPr>
                          <m:sty m:val="p"/>
                        </m:rPr>
                        <a:rPr lang="en-US" sz="1800" b="0" i="0" smtClean="0">
                          <a:solidFill>
                            <a:srgbClr val="00B050"/>
                          </a:solidFill>
                          <a:latin typeface="Cambria Math" panose="02040503050406030204" pitchFamily="18" charset="0"/>
                        </a:rPr>
                        <m:t>X</m:t>
                      </m:r>
                      <m:r>
                        <a:rPr lang="en-US" sz="1800" b="0" i="0" smtClean="0">
                          <a:solidFill>
                            <a:srgbClr val="00B050"/>
                          </a:solidFill>
                          <a:latin typeface="Cambria Math" panose="02040503050406030204" pitchFamily="18" charset="0"/>
                        </a:rPr>
                        <m:t>)= </m:t>
                      </m:r>
                      <m:nary>
                        <m:naryPr>
                          <m:chr m:val="∑"/>
                          <m:limLoc m:val="subSup"/>
                          <m:supHide m:val="on"/>
                          <m:ctrlPr>
                            <a:rPr lang="en-US" sz="1800" i="1" smtClean="0">
                              <a:solidFill>
                                <a:srgbClr val="00B050"/>
                              </a:solidFill>
                              <a:latin typeface="Cambria Math" panose="02040503050406030204" pitchFamily="18" charset="0"/>
                            </a:rPr>
                          </m:ctrlPr>
                        </m:naryPr>
                        <m:sub>
                          <m:r>
                            <m:rPr>
                              <m:brk m:alnAt="9"/>
                            </m:rPr>
                            <a:rPr lang="en-US" sz="1800" b="0" i="1" smtClean="0">
                              <a:solidFill>
                                <a:srgbClr val="00B050"/>
                              </a:solidFill>
                              <a:latin typeface="Cambria Math" panose="02040503050406030204" pitchFamily="18" charset="0"/>
                            </a:rPr>
                            <m:t> </m:t>
                          </m:r>
                          <m:r>
                            <m:rPr>
                              <m:nor/>
                            </m:rPr>
                            <a:rPr lang="en-US" sz="1800" b="0" i="0" smtClean="0">
                              <a:solidFill>
                                <a:srgbClr val="00B050"/>
                              </a:solidFill>
                              <a:latin typeface="Cambria Math" panose="02040503050406030204" pitchFamily="18" charset="0"/>
                            </a:rPr>
                            <m:t>T</m:t>
                          </m:r>
                          <m:r>
                            <m:rPr>
                              <m:nor/>
                            </m:rPr>
                            <a:rPr lang="en-US" sz="1800">
                              <a:solidFill>
                                <a:srgbClr val="00B050"/>
                              </a:solidFill>
                            </a:rPr>
                            <m:t> ∈ </m:t>
                          </m:r>
                          <m:r>
                            <m:rPr>
                              <m:nor/>
                            </m:rPr>
                            <a:rPr lang="en-US" sz="1800" b="0" i="0" smtClean="0">
                              <a:solidFill>
                                <a:srgbClr val="00B050"/>
                              </a:solidFill>
                            </a:rPr>
                            <m:t>DB</m:t>
                          </m:r>
                          <m:r>
                            <m:rPr>
                              <m:nor/>
                            </m:rPr>
                            <a:rPr lang="en-US" sz="1800" b="0" i="0" smtClean="0">
                              <a:solidFill>
                                <a:srgbClr val="00B050"/>
                              </a:solidFill>
                            </a:rPr>
                            <m:t> ^ </m:t>
                          </m:r>
                          <m:r>
                            <m:rPr>
                              <m:nor/>
                            </m:rPr>
                            <a:rPr lang="en-US" sz="1800" b="0" i="0" smtClean="0">
                              <a:solidFill>
                                <a:srgbClr val="00B050"/>
                              </a:solidFill>
                            </a:rPr>
                            <m:t>X</m:t>
                          </m:r>
                          <m:r>
                            <m:rPr>
                              <m:nor/>
                            </m:rPr>
                            <a:rPr lang="en-US" sz="1800" b="0" i="0" smtClean="0">
                              <a:solidFill>
                                <a:srgbClr val="00B050"/>
                              </a:solidFill>
                            </a:rPr>
                            <m:t> ⊆</m:t>
                          </m:r>
                          <m:r>
                            <m:rPr>
                              <m:nor/>
                            </m:rPr>
                            <a:rPr lang="en-US" sz="1800" b="0" i="0" smtClean="0">
                              <a:solidFill>
                                <a:srgbClr val="00B050"/>
                              </a:solidFill>
                            </a:rPr>
                            <m:t>T</m:t>
                          </m:r>
                        </m:sub>
                        <m:sup/>
                        <m:e>
                          <m:r>
                            <m:rPr>
                              <m:nor/>
                            </m:rPr>
                            <a:rPr lang="en-US" sz="1800" b="0" i="0" smtClean="0">
                              <a:solidFill>
                                <a:srgbClr val="00B050"/>
                              </a:solidFill>
                              <a:latin typeface="Cambria Math" panose="02040503050406030204" pitchFamily="18" charset="0"/>
                            </a:rPr>
                            <m:t> </m:t>
                          </m:r>
                          <m:r>
                            <m:rPr>
                              <m:nor/>
                            </m:rPr>
                            <a:rPr lang="en-US" sz="1800" b="0" i="0" smtClean="0">
                              <a:solidFill>
                                <a:srgbClr val="00B050"/>
                              </a:solidFill>
                              <a:latin typeface="Cambria Math" panose="02040503050406030204" pitchFamily="18" charset="0"/>
                            </a:rPr>
                            <m:t>U</m:t>
                          </m:r>
                          <m:r>
                            <m:rPr>
                              <m:nor/>
                            </m:rPr>
                            <a:rPr lang="en-US" sz="1800">
                              <a:solidFill>
                                <a:srgbClr val="00B050"/>
                              </a:solidFill>
                            </a:rPr>
                            <m:t>(</m:t>
                          </m:r>
                          <m:r>
                            <m:rPr>
                              <m:nor/>
                            </m:rPr>
                            <a:rPr lang="en-US" sz="1800" b="0" i="0" smtClean="0">
                              <a:solidFill>
                                <a:srgbClr val="00B050"/>
                              </a:solidFill>
                            </a:rPr>
                            <m:t>X</m:t>
                          </m:r>
                          <m:r>
                            <m:rPr>
                              <m:nor/>
                            </m:rPr>
                            <a:rPr lang="en-US" sz="1800">
                              <a:solidFill>
                                <a:srgbClr val="00B050"/>
                              </a:solidFill>
                            </a:rPr>
                            <m:t>, </m:t>
                          </m:r>
                          <m:r>
                            <m:rPr>
                              <m:nor/>
                            </m:rPr>
                            <a:rPr lang="en-US" sz="1800">
                              <a:solidFill>
                                <a:srgbClr val="00B050"/>
                              </a:solidFill>
                            </a:rPr>
                            <m:t>T</m:t>
                          </m:r>
                          <m:r>
                            <m:rPr>
                              <m:nor/>
                            </m:rPr>
                            <a:rPr lang="en-US" sz="1800">
                              <a:solidFill>
                                <a:srgbClr val="00B050"/>
                              </a:solidFill>
                            </a:rPr>
                            <m:t>)</m:t>
                          </m:r>
                        </m:e>
                      </m:nary>
                    </m:oMath>
                  </m:oMathPara>
                </a14:m>
                <a:endParaRPr lang="en-US"/>
              </a:p>
            </p:txBody>
          </p:sp>
        </mc:Choice>
        <mc:Fallback xmlns="">
          <p:sp>
            <p:nvSpPr>
              <p:cNvPr id="3" name="TextBox 2">
                <a:extLst>
                  <a:ext uri="{FF2B5EF4-FFF2-40B4-BE49-F238E27FC236}">
                    <a16:creationId xmlns:a16="http://schemas.microsoft.com/office/drawing/2014/main" id="{254D6E2A-32D7-2FE7-3ED5-5D07D7163986}"/>
                  </a:ext>
                </a:extLst>
              </p:cNvPr>
              <p:cNvSpPr txBox="1">
                <a:spLocks noRot="1" noChangeAspect="1" noMove="1" noResize="1" noEditPoints="1" noAdjustHandles="1" noChangeArrowheads="1" noChangeShapeType="1" noTextEdit="1"/>
              </p:cNvSpPr>
              <p:nvPr/>
            </p:nvSpPr>
            <p:spPr>
              <a:xfrm>
                <a:off x="5250767" y="414257"/>
                <a:ext cx="3551259" cy="6030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08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2CF25-9D60-95D3-656C-ED99FBB31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F600D-17D8-A843-6818-EEEEF4358152}"/>
              </a:ext>
            </a:extLst>
          </p:cNvPr>
          <p:cNvSpPr>
            <a:spLocks noGrp="1"/>
          </p:cNvSpPr>
          <p:nvPr>
            <p:ph type="title"/>
          </p:nvPr>
        </p:nvSpPr>
        <p:spPr>
          <a:xfrm>
            <a:off x="291847" y="171538"/>
            <a:ext cx="9032681" cy="600318"/>
          </a:xfrm>
        </p:spPr>
        <p:txBody>
          <a:bodyPr>
            <a:normAutofit/>
          </a:bodyPr>
          <a:lstStyle/>
          <a:p>
            <a:r>
              <a:rPr lang="en-US" sz="3000">
                <a:latin typeface="Arial" panose="020B0604020202020204" pitchFamily="34" charset="0"/>
                <a:cs typeface="Arial" panose="020B0604020202020204" pitchFamily="34" charset="0"/>
              </a:rPr>
              <a:t>Kết quả</a:t>
            </a:r>
          </a:p>
        </p:txBody>
      </p:sp>
      <p:sp>
        <p:nvSpPr>
          <p:cNvPr id="4" name="Slide Number Placeholder 3">
            <a:extLst>
              <a:ext uri="{FF2B5EF4-FFF2-40B4-BE49-F238E27FC236}">
                <a16:creationId xmlns:a16="http://schemas.microsoft.com/office/drawing/2014/main" id="{ED52995C-72C9-0E1A-E38D-37DF3A57E96D}"/>
              </a:ext>
            </a:extLst>
          </p:cNvPr>
          <p:cNvSpPr>
            <a:spLocks noGrp="1"/>
          </p:cNvSpPr>
          <p:nvPr>
            <p:ph type="sldNum" sz="quarter" idx="12"/>
          </p:nvPr>
        </p:nvSpPr>
        <p:spPr/>
        <p:txBody>
          <a:bodyPr/>
          <a:lstStyle/>
          <a:p>
            <a:fld id="{83B0A39C-9AA3-4A83-82D7-24ADE085033F}" type="slidenum">
              <a:rPr lang="ko-KR" altLang="en-US" smtClean="0"/>
              <a:t>18</a:t>
            </a:fld>
            <a:endParaRPr lang="ko-KR" altLang="en-US"/>
          </a:p>
        </p:txBody>
      </p:sp>
      <p:graphicFrame>
        <p:nvGraphicFramePr>
          <p:cNvPr id="5" name="Table 4">
            <a:extLst>
              <a:ext uri="{FF2B5EF4-FFF2-40B4-BE49-F238E27FC236}">
                <a16:creationId xmlns:a16="http://schemas.microsoft.com/office/drawing/2014/main" id="{9A58B333-41EF-EBA9-87C5-9426F9AE4DE8}"/>
              </a:ext>
            </a:extLst>
          </p:cNvPr>
          <p:cNvGraphicFramePr>
            <a:graphicFrameLocks noGrp="1"/>
          </p:cNvGraphicFramePr>
          <p:nvPr>
            <p:extLst>
              <p:ext uri="{D42A27DB-BD31-4B8C-83A1-F6EECF244321}">
                <p14:modId xmlns:p14="http://schemas.microsoft.com/office/powerpoint/2010/main" val="1197659304"/>
              </p:ext>
            </p:extLst>
          </p:nvPr>
        </p:nvGraphicFramePr>
        <p:xfrm>
          <a:off x="204481" y="1576419"/>
          <a:ext cx="3744416" cy="2743200"/>
        </p:xfrm>
        <a:graphic>
          <a:graphicData uri="http://schemas.openxmlformats.org/drawingml/2006/table">
            <a:tbl>
              <a:tblPr firstRow="1" bandRow="1">
                <a:tableStyleId>{073A0DAA-6AF3-43AB-8588-CEC1D06C72B9}</a:tableStyleId>
              </a:tblPr>
              <a:tblGrid>
                <a:gridCol w="854835">
                  <a:extLst>
                    <a:ext uri="{9D8B030D-6E8A-4147-A177-3AD203B41FA5}">
                      <a16:colId xmlns:a16="http://schemas.microsoft.com/office/drawing/2014/main" val="2670552633"/>
                    </a:ext>
                  </a:extLst>
                </a:gridCol>
                <a:gridCol w="2889581">
                  <a:extLst>
                    <a:ext uri="{9D8B030D-6E8A-4147-A177-3AD203B41FA5}">
                      <a16:colId xmlns:a16="http://schemas.microsoft.com/office/drawing/2014/main" val="2747366810"/>
                    </a:ext>
                  </a:extLst>
                </a:gridCol>
              </a:tblGrid>
              <a:tr h="457200">
                <a:tc>
                  <a:txBody>
                    <a:bodyPr/>
                    <a:lstStyle/>
                    <a:p>
                      <a:pPr algn="ctr"/>
                      <a:r>
                        <a:rPr lang="en-US"/>
                        <a:t>Trans.</a:t>
                      </a:r>
                    </a:p>
                  </a:txBody>
                  <a:tcPr anchor="ctr"/>
                </a:tc>
                <a:tc>
                  <a:txBody>
                    <a:bodyPr/>
                    <a:lstStyle/>
                    <a:p>
                      <a:pPr algn="ctr"/>
                      <a:r>
                        <a:rPr lang="en-US"/>
                        <a:t>Items</a:t>
                      </a:r>
                    </a:p>
                  </a:txBody>
                  <a:tcPr anchor="ctr"/>
                </a:tc>
                <a:extLst>
                  <a:ext uri="{0D108BD9-81ED-4DB2-BD59-A6C34878D82A}">
                    <a16:rowId xmlns:a16="http://schemas.microsoft.com/office/drawing/2014/main" val="1364948772"/>
                  </a:ext>
                </a:extLst>
              </a:tr>
              <a:tr h="457200">
                <a:tc>
                  <a:txBody>
                    <a:bodyPr/>
                    <a:lstStyle/>
                    <a:p>
                      <a:r>
                        <a:rPr lang="en-US"/>
                        <a:t>T1</a:t>
                      </a:r>
                    </a:p>
                  </a:txBody>
                  <a:tcPr anchor="ctr"/>
                </a:tc>
                <a:tc>
                  <a:txBody>
                    <a:bodyPr/>
                    <a:lstStyle/>
                    <a:p>
                      <a:r>
                        <a:rPr lang="en-US"/>
                        <a:t>a(1), b(5), c(1), d(3), e(1)</a:t>
                      </a:r>
                    </a:p>
                  </a:txBody>
                  <a:tcPr anchor="ctr"/>
                </a:tc>
                <a:extLst>
                  <a:ext uri="{0D108BD9-81ED-4DB2-BD59-A6C34878D82A}">
                    <a16:rowId xmlns:a16="http://schemas.microsoft.com/office/drawing/2014/main" val="2267871492"/>
                  </a:ext>
                </a:extLst>
              </a:tr>
              <a:tr h="457200">
                <a:tc>
                  <a:txBody>
                    <a:bodyPr/>
                    <a:lstStyle/>
                    <a:p>
                      <a:r>
                        <a:rPr lang="en-US"/>
                        <a:t>T2</a:t>
                      </a:r>
                    </a:p>
                  </a:txBody>
                  <a:tcPr anchor="ctr"/>
                </a:tc>
                <a:tc>
                  <a:txBody>
                    <a:bodyPr/>
                    <a:lstStyle/>
                    <a:p>
                      <a:r>
                        <a:rPr lang="en-US"/>
                        <a:t>b(4), c(3), d(3), e(1)</a:t>
                      </a:r>
                    </a:p>
                  </a:txBody>
                  <a:tcPr anchor="ctr"/>
                </a:tc>
                <a:extLst>
                  <a:ext uri="{0D108BD9-81ED-4DB2-BD59-A6C34878D82A}">
                    <a16:rowId xmlns:a16="http://schemas.microsoft.com/office/drawing/2014/main" val="2402931697"/>
                  </a:ext>
                </a:extLst>
              </a:tr>
              <a:tr h="457200">
                <a:tc>
                  <a:txBody>
                    <a:bodyPr/>
                    <a:lstStyle/>
                    <a:p>
                      <a:r>
                        <a:rPr lang="en-US"/>
                        <a:t>T3</a:t>
                      </a:r>
                    </a:p>
                  </a:txBody>
                  <a:tcPr anchor="ctr"/>
                </a:tc>
                <a:tc>
                  <a:txBody>
                    <a:bodyPr/>
                    <a:lstStyle/>
                    <a:p>
                      <a:r>
                        <a:rPr lang="en-US"/>
                        <a:t>a(1), c(1), d(1)</a:t>
                      </a:r>
                    </a:p>
                  </a:txBody>
                  <a:tcPr anchor="ctr"/>
                </a:tc>
                <a:extLst>
                  <a:ext uri="{0D108BD9-81ED-4DB2-BD59-A6C34878D82A}">
                    <a16:rowId xmlns:a16="http://schemas.microsoft.com/office/drawing/2014/main" val="598501799"/>
                  </a:ext>
                </a:extLst>
              </a:tr>
              <a:tr h="457200">
                <a:tc>
                  <a:txBody>
                    <a:bodyPr/>
                    <a:lstStyle/>
                    <a:p>
                      <a:r>
                        <a:rPr lang="en-US"/>
                        <a:t>T4</a:t>
                      </a:r>
                    </a:p>
                  </a:txBody>
                  <a:tcPr anchor="ctr"/>
                </a:tc>
                <a:tc>
                  <a:txBody>
                    <a:bodyPr/>
                    <a:lstStyle/>
                    <a:p>
                      <a:r>
                        <a:rPr lang="en-US"/>
                        <a:t>a(2), c(6), e(2)</a:t>
                      </a:r>
                    </a:p>
                  </a:txBody>
                  <a:tcPr anchor="ctr"/>
                </a:tc>
                <a:extLst>
                  <a:ext uri="{0D108BD9-81ED-4DB2-BD59-A6C34878D82A}">
                    <a16:rowId xmlns:a16="http://schemas.microsoft.com/office/drawing/2014/main" val="1421931807"/>
                  </a:ext>
                </a:extLst>
              </a:tr>
              <a:tr h="457200">
                <a:tc>
                  <a:txBody>
                    <a:bodyPr/>
                    <a:lstStyle/>
                    <a:p>
                      <a:r>
                        <a:rPr lang="en-US"/>
                        <a:t>T5</a:t>
                      </a:r>
                    </a:p>
                  </a:txBody>
                  <a:tcPr anchor="ctr"/>
                </a:tc>
                <a:tc>
                  <a:txBody>
                    <a:bodyPr/>
                    <a:lstStyle/>
                    <a:p>
                      <a:r>
                        <a:rPr lang="en-US"/>
                        <a:t>b(2), c(2), e(1)</a:t>
                      </a:r>
                    </a:p>
                  </a:txBody>
                  <a:tcPr anchor="ctr"/>
                </a:tc>
                <a:extLst>
                  <a:ext uri="{0D108BD9-81ED-4DB2-BD59-A6C34878D82A}">
                    <a16:rowId xmlns:a16="http://schemas.microsoft.com/office/drawing/2014/main" val="1545739140"/>
                  </a:ext>
                </a:extLst>
              </a:tr>
            </a:tbl>
          </a:graphicData>
        </a:graphic>
      </p:graphicFrame>
      <p:graphicFrame>
        <p:nvGraphicFramePr>
          <p:cNvPr id="6" name="Table 5">
            <a:extLst>
              <a:ext uri="{FF2B5EF4-FFF2-40B4-BE49-F238E27FC236}">
                <a16:creationId xmlns:a16="http://schemas.microsoft.com/office/drawing/2014/main" id="{2CFF1002-7E18-56A8-4FA6-7B206536F30F}"/>
              </a:ext>
            </a:extLst>
          </p:cNvPr>
          <p:cNvGraphicFramePr>
            <a:graphicFrameLocks noGrp="1"/>
          </p:cNvGraphicFramePr>
          <p:nvPr>
            <p:extLst>
              <p:ext uri="{D42A27DB-BD31-4B8C-83A1-F6EECF244321}">
                <p14:modId xmlns:p14="http://schemas.microsoft.com/office/powerpoint/2010/main" val="2606180041"/>
              </p:ext>
            </p:extLst>
          </p:nvPr>
        </p:nvGraphicFramePr>
        <p:xfrm>
          <a:off x="4187904" y="1533219"/>
          <a:ext cx="2256304" cy="2743200"/>
        </p:xfrm>
        <a:graphic>
          <a:graphicData uri="http://schemas.openxmlformats.org/drawingml/2006/table">
            <a:tbl>
              <a:tblPr firstRow="1" bandRow="1">
                <a:tableStyleId>{073A0DAA-6AF3-43AB-8588-CEC1D06C72B9}</a:tableStyleId>
              </a:tblPr>
              <a:tblGrid>
                <a:gridCol w="780142">
                  <a:extLst>
                    <a:ext uri="{9D8B030D-6E8A-4147-A177-3AD203B41FA5}">
                      <a16:colId xmlns:a16="http://schemas.microsoft.com/office/drawing/2014/main" val="2670552633"/>
                    </a:ext>
                  </a:extLst>
                </a:gridCol>
                <a:gridCol w="1476162">
                  <a:extLst>
                    <a:ext uri="{9D8B030D-6E8A-4147-A177-3AD203B41FA5}">
                      <a16:colId xmlns:a16="http://schemas.microsoft.com/office/drawing/2014/main" val="2747366810"/>
                    </a:ext>
                  </a:extLst>
                </a:gridCol>
              </a:tblGrid>
              <a:tr h="457200">
                <a:tc>
                  <a:txBody>
                    <a:bodyPr/>
                    <a:lstStyle/>
                    <a:p>
                      <a:pPr algn="ctr"/>
                      <a:r>
                        <a:rPr lang="en-US"/>
                        <a:t>Item</a:t>
                      </a:r>
                    </a:p>
                  </a:txBody>
                  <a:tcPr anchor="ctr"/>
                </a:tc>
                <a:tc>
                  <a:txBody>
                    <a:bodyPr/>
                    <a:lstStyle/>
                    <a:p>
                      <a:pPr algn="ctr"/>
                      <a:r>
                        <a:rPr lang="en-US"/>
                        <a:t>Unit Profit</a:t>
                      </a:r>
                    </a:p>
                  </a:txBody>
                  <a:tcPr anchor="ctr"/>
                </a:tc>
                <a:extLst>
                  <a:ext uri="{0D108BD9-81ED-4DB2-BD59-A6C34878D82A}">
                    <a16:rowId xmlns:a16="http://schemas.microsoft.com/office/drawing/2014/main" val="1364948772"/>
                  </a:ext>
                </a:extLst>
              </a:tr>
              <a:tr h="457200">
                <a:tc>
                  <a:txBody>
                    <a:bodyPr/>
                    <a:lstStyle/>
                    <a:p>
                      <a:r>
                        <a:rPr lang="en-US"/>
                        <a:t>a</a:t>
                      </a:r>
                    </a:p>
                  </a:txBody>
                  <a:tcPr anchor="ctr"/>
                </a:tc>
                <a:tc>
                  <a:txBody>
                    <a:bodyPr/>
                    <a:lstStyle/>
                    <a:p>
                      <a:pPr algn="r"/>
                      <a:r>
                        <a:rPr lang="en-US"/>
                        <a:t>5$</a:t>
                      </a:r>
                    </a:p>
                  </a:txBody>
                  <a:tcPr anchor="ctr"/>
                </a:tc>
                <a:extLst>
                  <a:ext uri="{0D108BD9-81ED-4DB2-BD59-A6C34878D82A}">
                    <a16:rowId xmlns:a16="http://schemas.microsoft.com/office/drawing/2014/main" val="2267871492"/>
                  </a:ext>
                </a:extLst>
              </a:tr>
              <a:tr h="457200">
                <a:tc>
                  <a:txBody>
                    <a:bodyPr/>
                    <a:lstStyle/>
                    <a:p>
                      <a:r>
                        <a:rPr lang="en-US"/>
                        <a:t>b</a:t>
                      </a:r>
                    </a:p>
                  </a:txBody>
                  <a:tcPr anchor="ctr"/>
                </a:tc>
                <a:tc>
                  <a:txBody>
                    <a:bodyPr/>
                    <a:lstStyle/>
                    <a:p>
                      <a:pPr algn="r"/>
                      <a:r>
                        <a:rPr lang="en-US"/>
                        <a:t>2$</a:t>
                      </a:r>
                    </a:p>
                  </a:txBody>
                  <a:tcPr anchor="ctr"/>
                </a:tc>
                <a:extLst>
                  <a:ext uri="{0D108BD9-81ED-4DB2-BD59-A6C34878D82A}">
                    <a16:rowId xmlns:a16="http://schemas.microsoft.com/office/drawing/2014/main" val="2402931697"/>
                  </a:ext>
                </a:extLst>
              </a:tr>
              <a:tr h="457200">
                <a:tc>
                  <a:txBody>
                    <a:bodyPr/>
                    <a:lstStyle/>
                    <a:p>
                      <a:r>
                        <a:rPr lang="en-US"/>
                        <a:t>c</a:t>
                      </a:r>
                    </a:p>
                  </a:txBody>
                  <a:tcPr anchor="ctr"/>
                </a:tc>
                <a:tc>
                  <a:txBody>
                    <a:bodyPr/>
                    <a:lstStyle/>
                    <a:p>
                      <a:pPr algn="r"/>
                      <a:r>
                        <a:rPr lang="en-US"/>
                        <a:t>1$</a:t>
                      </a:r>
                    </a:p>
                  </a:txBody>
                  <a:tcPr anchor="ctr"/>
                </a:tc>
                <a:extLst>
                  <a:ext uri="{0D108BD9-81ED-4DB2-BD59-A6C34878D82A}">
                    <a16:rowId xmlns:a16="http://schemas.microsoft.com/office/drawing/2014/main" val="598501799"/>
                  </a:ext>
                </a:extLst>
              </a:tr>
              <a:tr h="457200">
                <a:tc>
                  <a:txBody>
                    <a:bodyPr/>
                    <a:lstStyle/>
                    <a:p>
                      <a:r>
                        <a:rPr lang="en-US"/>
                        <a:t>d</a:t>
                      </a:r>
                    </a:p>
                  </a:txBody>
                  <a:tcPr anchor="ctr"/>
                </a:tc>
                <a:tc>
                  <a:txBody>
                    <a:bodyPr/>
                    <a:lstStyle/>
                    <a:p>
                      <a:pPr algn="r"/>
                      <a:r>
                        <a:rPr lang="en-US"/>
                        <a:t>2$</a:t>
                      </a:r>
                    </a:p>
                  </a:txBody>
                  <a:tcPr anchor="ctr"/>
                </a:tc>
                <a:extLst>
                  <a:ext uri="{0D108BD9-81ED-4DB2-BD59-A6C34878D82A}">
                    <a16:rowId xmlns:a16="http://schemas.microsoft.com/office/drawing/2014/main" val="1421931807"/>
                  </a:ext>
                </a:extLst>
              </a:tr>
              <a:tr h="457200">
                <a:tc>
                  <a:txBody>
                    <a:bodyPr/>
                    <a:lstStyle/>
                    <a:p>
                      <a:r>
                        <a:rPr lang="en-US"/>
                        <a:t>e</a:t>
                      </a:r>
                    </a:p>
                  </a:txBody>
                  <a:tcPr anchor="ctr"/>
                </a:tc>
                <a:tc>
                  <a:txBody>
                    <a:bodyPr/>
                    <a:lstStyle/>
                    <a:p>
                      <a:pPr algn="r"/>
                      <a:r>
                        <a:rPr lang="en-US"/>
                        <a:t>3$</a:t>
                      </a:r>
                    </a:p>
                  </a:txBody>
                  <a:tcPr anchor="ctr"/>
                </a:tc>
                <a:extLst>
                  <a:ext uri="{0D108BD9-81ED-4DB2-BD59-A6C34878D82A}">
                    <a16:rowId xmlns:a16="http://schemas.microsoft.com/office/drawing/2014/main" val="1545739140"/>
                  </a:ext>
                </a:extLst>
              </a:tr>
            </a:tbl>
          </a:graphicData>
        </a:graphic>
      </p:graphicFrame>
      <p:sp>
        <p:nvSpPr>
          <p:cNvPr id="7" name="TextBox 6">
            <a:extLst>
              <a:ext uri="{FF2B5EF4-FFF2-40B4-BE49-F238E27FC236}">
                <a16:creationId xmlns:a16="http://schemas.microsoft.com/office/drawing/2014/main" id="{89003A9F-7BD2-AF4E-9C8B-EAE3B903058B}"/>
              </a:ext>
            </a:extLst>
          </p:cNvPr>
          <p:cNvSpPr txBox="1"/>
          <p:nvPr/>
        </p:nvSpPr>
        <p:spPr>
          <a:xfrm>
            <a:off x="4057631" y="1147831"/>
            <a:ext cx="2400319" cy="369332"/>
          </a:xfrm>
          <a:prstGeom prst="rect">
            <a:avLst/>
          </a:prstGeom>
          <a:noFill/>
        </p:spPr>
        <p:txBody>
          <a:bodyPr wrap="square" rtlCol="0">
            <a:spAutoFit/>
          </a:bodyPr>
          <a:lstStyle/>
          <a:p>
            <a:pPr algn="ctr"/>
            <a:r>
              <a:rPr lang="en-US">
                <a:solidFill>
                  <a:srgbClr val="00B050"/>
                </a:solidFill>
              </a:rPr>
              <a:t>Bảng đơn vị lợi nhuận </a:t>
            </a:r>
          </a:p>
        </p:txBody>
      </p:sp>
      <p:sp>
        <p:nvSpPr>
          <p:cNvPr id="8" name="TextBox 7">
            <a:extLst>
              <a:ext uri="{FF2B5EF4-FFF2-40B4-BE49-F238E27FC236}">
                <a16:creationId xmlns:a16="http://schemas.microsoft.com/office/drawing/2014/main" id="{ECE3EB2E-7CED-FAF6-175A-F0DD9465FEDB}"/>
              </a:ext>
            </a:extLst>
          </p:cNvPr>
          <p:cNvSpPr txBox="1"/>
          <p:nvPr/>
        </p:nvSpPr>
        <p:spPr>
          <a:xfrm>
            <a:off x="6084168" y="404874"/>
            <a:ext cx="3240360" cy="369332"/>
          </a:xfrm>
          <a:prstGeom prst="rect">
            <a:avLst/>
          </a:prstGeom>
          <a:noFill/>
        </p:spPr>
        <p:txBody>
          <a:bodyPr wrap="square" rtlCol="0">
            <a:spAutoFit/>
          </a:bodyPr>
          <a:lstStyle/>
          <a:p>
            <a:r>
              <a:rPr lang="en-US"/>
              <a:t>Giả sử rằng </a:t>
            </a:r>
            <a:r>
              <a:rPr lang="en-US">
                <a:solidFill>
                  <a:srgbClr val="00B050"/>
                </a:solidFill>
              </a:rPr>
              <a:t>minutil = 25$</a:t>
            </a:r>
          </a:p>
        </p:txBody>
      </p:sp>
      <p:sp>
        <p:nvSpPr>
          <p:cNvPr id="9" name="TextBox 8">
            <a:extLst>
              <a:ext uri="{FF2B5EF4-FFF2-40B4-BE49-F238E27FC236}">
                <a16:creationId xmlns:a16="http://schemas.microsoft.com/office/drawing/2014/main" id="{C338DE63-8BB9-AECF-AAA4-24FDC4A6A591}"/>
              </a:ext>
            </a:extLst>
          </p:cNvPr>
          <p:cNvSpPr txBox="1"/>
          <p:nvPr/>
        </p:nvSpPr>
        <p:spPr>
          <a:xfrm>
            <a:off x="128658" y="1150181"/>
            <a:ext cx="4032448" cy="369332"/>
          </a:xfrm>
          <a:prstGeom prst="rect">
            <a:avLst/>
          </a:prstGeom>
          <a:noFill/>
        </p:spPr>
        <p:txBody>
          <a:bodyPr wrap="square">
            <a:spAutoFit/>
          </a:bodyPr>
          <a:lstStyle/>
          <a:p>
            <a:r>
              <a:rPr lang="en-US">
                <a:solidFill>
                  <a:srgbClr val="00B050"/>
                </a:solidFill>
              </a:rPr>
              <a:t>Cơ sở dữ liệu giao tác kèm số lượng</a:t>
            </a:r>
            <a:endParaRPr lang="en-US"/>
          </a:p>
        </p:txBody>
      </p:sp>
      <p:sp>
        <p:nvSpPr>
          <p:cNvPr id="11" name="TextBox 10">
            <a:extLst>
              <a:ext uri="{FF2B5EF4-FFF2-40B4-BE49-F238E27FC236}">
                <a16:creationId xmlns:a16="http://schemas.microsoft.com/office/drawing/2014/main" id="{9D52A2A3-EDF8-C564-A479-F305D1DD1170}"/>
              </a:ext>
            </a:extLst>
          </p:cNvPr>
          <p:cNvSpPr txBox="1"/>
          <p:nvPr/>
        </p:nvSpPr>
        <p:spPr>
          <a:xfrm>
            <a:off x="6670942" y="1418536"/>
            <a:ext cx="2270563" cy="2947282"/>
          </a:xfrm>
          <a:prstGeom prst="rect">
            <a:avLst/>
          </a:prstGeom>
          <a:noFill/>
        </p:spPr>
        <p:txBody>
          <a:bodyPr wrap="square" rtlCol="0">
            <a:spAutoFit/>
          </a:bodyPr>
          <a:lstStyle/>
          <a:p>
            <a:pPr>
              <a:lnSpc>
                <a:spcPct val="150000"/>
              </a:lnSpc>
            </a:pPr>
            <a:r>
              <a:rPr lang="en-US"/>
              <a:t>{a, c}: 28$</a:t>
            </a:r>
          </a:p>
          <a:p>
            <a:pPr>
              <a:lnSpc>
                <a:spcPct val="150000"/>
              </a:lnSpc>
            </a:pPr>
            <a:r>
              <a:rPr lang="en-US"/>
              <a:t>{a, c, e}: 31$</a:t>
            </a:r>
          </a:p>
          <a:p>
            <a:pPr>
              <a:lnSpc>
                <a:spcPct val="150000"/>
              </a:lnSpc>
            </a:pPr>
            <a:r>
              <a:rPr lang="en-US"/>
              <a:t>{b, c, d, e}: 40$</a:t>
            </a:r>
          </a:p>
          <a:p>
            <a:pPr>
              <a:lnSpc>
                <a:spcPct val="150000"/>
              </a:lnSpc>
            </a:pPr>
            <a:r>
              <a:rPr lang="en-US"/>
              <a:t>{b, d}: 30$</a:t>
            </a:r>
          </a:p>
          <a:p>
            <a:pPr>
              <a:lnSpc>
                <a:spcPct val="150000"/>
              </a:lnSpc>
            </a:pPr>
            <a:r>
              <a:rPr lang="en-US"/>
              <a:t>{b, e}: 40$</a:t>
            </a:r>
          </a:p>
          <a:p>
            <a:pPr>
              <a:lnSpc>
                <a:spcPct val="150000"/>
              </a:lnSpc>
            </a:pPr>
            <a:r>
              <a:rPr lang="en-US"/>
              <a:t>{a, b, c, d, e}: 25$</a:t>
            </a:r>
          </a:p>
          <a:p>
            <a:pPr>
              <a:lnSpc>
                <a:spcPct val="150000"/>
              </a:lnSpc>
            </a:pPr>
            <a:r>
              <a:rPr lang="en-US"/>
              <a:t>…</a:t>
            </a:r>
          </a:p>
        </p:txBody>
      </p:sp>
      <p:sp>
        <p:nvSpPr>
          <p:cNvPr id="13" name="TextBox 12">
            <a:extLst>
              <a:ext uri="{FF2B5EF4-FFF2-40B4-BE49-F238E27FC236}">
                <a16:creationId xmlns:a16="http://schemas.microsoft.com/office/drawing/2014/main" id="{C73863D2-883C-6F4D-FDC5-3D7CC9DD4E8E}"/>
              </a:ext>
            </a:extLst>
          </p:cNvPr>
          <p:cNvSpPr txBox="1"/>
          <p:nvPr/>
        </p:nvSpPr>
        <p:spPr>
          <a:xfrm>
            <a:off x="6664046" y="1149438"/>
            <a:ext cx="3024329" cy="369332"/>
          </a:xfrm>
          <a:prstGeom prst="rect">
            <a:avLst/>
          </a:prstGeom>
          <a:noFill/>
        </p:spPr>
        <p:txBody>
          <a:bodyPr wrap="square">
            <a:spAutoFit/>
          </a:bodyPr>
          <a:lstStyle/>
          <a:p>
            <a:r>
              <a:rPr lang="en-US" b="1">
                <a:latin typeface="Arial" panose="020B0604020202020204" pitchFamily="34" charset="0"/>
                <a:cs typeface="Arial" panose="020B0604020202020204" pitchFamily="34" charset="0"/>
              </a:rPr>
              <a:t>HUIs</a:t>
            </a:r>
          </a:p>
        </p:txBody>
      </p:sp>
      <p:cxnSp>
        <p:nvCxnSpPr>
          <p:cNvPr id="16" name="Straight Arrow Connector 15">
            <a:extLst>
              <a:ext uri="{FF2B5EF4-FFF2-40B4-BE49-F238E27FC236}">
                <a16:creationId xmlns:a16="http://schemas.microsoft.com/office/drawing/2014/main" id="{432F7358-E884-CF24-4292-A00A4364430D}"/>
              </a:ext>
            </a:extLst>
          </p:cNvPr>
          <p:cNvCxnSpPr>
            <a:cxnSpLocks/>
            <a:stCxn id="8" idx="2"/>
          </p:cNvCxnSpPr>
          <p:nvPr/>
        </p:nvCxnSpPr>
        <p:spPr>
          <a:xfrm>
            <a:off x="7704348" y="774206"/>
            <a:ext cx="0" cy="377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64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802C-53A9-EF34-4368-9D3A3AEC5F5B}"/>
              </a:ext>
            </a:extLst>
          </p:cNvPr>
          <p:cNvSpPr>
            <a:spLocks noGrp="1"/>
          </p:cNvSpPr>
          <p:nvPr>
            <p:ph type="title"/>
          </p:nvPr>
        </p:nvSpPr>
        <p:spPr>
          <a:xfrm>
            <a:off x="539552" y="42176"/>
            <a:ext cx="8964487" cy="744334"/>
          </a:xfrm>
        </p:spPr>
        <p:txBody>
          <a:bodyPr>
            <a:normAutofit/>
          </a:bodyPr>
          <a:lstStyle/>
          <a:p>
            <a:r>
              <a:rPr lang="en-US">
                <a:latin typeface="Arial" panose="020B0604020202020204" pitchFamily="34" charset="0"/>
                <a:cs typeface="Arial" panose="020B0604020202020204" pitchFamily="34" charset="0"/>
              </a:rPr>
              <a:t>Tiện ích của một giao tác (TU)</a:t>
            </a:r>
          </a:p>
        </p:txBody>
      </p:sp>
      <p:sp>
        <p:nvSpPr>
          <p:cNvPr id="5" name="Slide Number Placeholder 4">
            <a:extLst>
              <a:ext uri="{FF2B5EF4-FFF2-40B4-BE49-F238E27FC236}">
                <a16:creationId xmlns:a16="http://schemas.microsoft.com/office/drawing/2014/main" id="{F5A3815E-2F15-E7F7-931E-BD7376C93DEC}"/>
              </a:ext>
            </a:extLst>
          </p:cNvPr>
          <p:cNvSpPr>
            <a:spLocks noGrp="1"/>
          </p:cNvSpPr>
          <p:nvPr>
            <p:ph type="sldNum" sz="quarter" idx="12"/>
          </p:nvPr>
        </p:nvSpPr>
        <p:spPr/>
        <p:txBody>
          <a:bodyPr/>
          <a:lstStyle/>
          <a:p>
            <a:fld id="{83B0A39C-9AA3-4A83-82D7-24ADE085033F}" type="slidenum">
              <a:rPr lang="ko-KR" altLang="en-US" smtClean="0"/>
              <a:t>19</a:t>
            </a:fld>
            <a:endParaRPr lang="ko-KR" altLang="en-US"/>
          </a:p>
        </p:txBody>
      </p:sp>
      <p:graphicFrame>
        <p:nvGraphicFramePr>
          <p:cNvPr id="4" name="Table 3">
            <a:extLst>
              <a:ext uri="{FF2B5EF4-FFF2-40B4-BE49-F238E27FC236}">
                <a16:creationId xmlns:a16="http://schemas.microsoft.com/office/drawing/2014/main" id="{AE298DA2-39D3-C580-2932-F27F8AC787F5}"/>
              </a:ext>
            </a:extLst>
          </p:cNvPr>
          <p:cNvGraphicFramePr>
            <a:graphicFrameLocks noGrp="1"/>
          </p:cNvGraphicFramePr>
          <p:nvPr>
            <p:extLst>
              <p:ext uri="{D42A27DB-BD31-4B8C-83A1-F6EECF244321}">
                <p14:modId xmlns:p14="http://schemas.microsoft.com/office/powerpoint/2010/main" val="2840126981"/>
              </p:ext>
            </p:extLst>
          </p:nvPr>
        </p:nvGraphicFramePr>
        <p:xfrm>
          <a:off x="2195736" y="1636870"/>
          <a:ext cx="2808312" cy="2522022"/>
        </p:xfrm>
        <a:graphic>
          <a:graphicData uri="http://schemas.openxmlformats.org/drawingml/2006/table">
            <a:tbl>
              <a:tblPr firstRow="1" bandRow="1">
                <a:tableStyleId>{073A0DAA-6AF3-43AB-8588-CEC1D06C72B9}</a:tableStyleId>
              </a:tblPr>
              <a:tblGrid>
                <a:gridCol w="641126">
                  <a:extLst>
                    <a:ext uri="{9D8B030D-6E8A-4147-A177-3AD203B41FA5}">
                      <a16:colId xmlns:a16="http://schemas.microsoft.com/office/drawing/2014/main" val="2670552633"/>
                    </a:ext>
                  </a:extLst>
                </a:gridCol>
                <a:gridCol w="2167186">
                  <a:extLst>
                    <a:ext uri="{9D8B030D-6E8A-4147-A177-3AD203B41FA5}">
                      <a16:colId xmlns:a16="http://schemas.microsoft.com/office/drawing/2014/main" val="2747366810"/>
                    </a:ext>
                  </a:extLst>
                </a:gridCol>
              </a:tblGrid>
              <a:tr h="420337">
                <a:tc>
                  <a:txBody>
                    <a:bodyPr/>
                    <a:lstStyle/>
                    <a:p>
                      <a:pPr algn="ctr"/>
                      <a:r>
                        <a:rPr lang="en-US" sz="1300"/>
                        <a:t>Trans.</a:t>
                      </a:r>
                    </a:p>
                  </a:txBody>
                  <a:tcPr anchor="ctr"/>
                </a:tc>
                <a:tc>
                  <a:txBody>
                    <a:bodyPr/>
                    <a:lstStyle/>
                    <a:p>
                      <a:pPr algn="ctr"/>
                      <a:r>
                        <a:rPr lang="en-US" sz="1300"/>
                        <a:t>Items</a:t>
                      </a:r>
                    </a:p>
                  </a:txBody>
                  <a:tcPr anchor="ctr"/>
                </a:tc>
                <a:extLst>
                  <a:ext uri="{0D108BD9-81ED-4DB2-BD59-A6C34878D82A}">
                    <a16:rowId xmlns:a16="http://schemas.microsoft.com/office/drawing/2014/main" val="1364948772"/>
                  </a:ext>
                </a:extLst>
              </a:tr>
              <a:tr h="420337">
                <a:tc>
                  <a:txBody>
                    <a:bodyPr/>
                    <a:lstStyle/>
                    <a:p>
                      <a:r>
                        <a:rPr lang="en-US" sz="1300">
                          <a:solidFill>
                            <a:srgbClr val="00B0F0"/>
                          </a:solidFill>
                        </a:rPr>
                        <a:t>T1</a:t>
                      </a:r>
                    </a:p>
                  </a:txBody>
                  <a:tcPr anchor="ctr"/>
                </a:tc>
                <a:tc>
                  <a:txBody>
                    <a:bodyPr/>
                    <a:lstStyle/>
                    <a:p>
                      <a:r>
                        <a:rPr lang="en-US" sz="1300">
                          <a:solidFill>
                            <a:srgbClr val="00B0F0"/>
                          </a:solidFill>
                        </a:rPr>
                        <a:t>a(1), b(5), c(1), d(3), e(1)</a:t>
                      </a:r>
                    </a:p>
                  </a:txBody>
                  <a:tcPr anchor="ctr"/>
                </a:tc>
                <a:extLst>
                  <a:ext uri="{0D108BD9-81ED-4DB2-BD59-A6C34878D82A}">
                    <a16:rowId xmlns:a16="http://schemas.microsoft.com/office/drawing/2014/main" val="2267871492"/>
                  </a:ext>
                </a:extLst>
              </a:tr>
              <a:tr h="420337">
                <a:tc>
                  <a:txBody>
                    <a:bodyPr/>
                    <a:lstStyle/>
                    <a:p>
                      <a:r>
                        <a:rPr lang="en-US" sz="1300"/>
                        <a:t>T2</a:t>
                      </a:r>
                    </a:p>
                  </a:txBody>
                  <a:tcPr anchor="ctr"/>
                </a:tc>
                <a:tc>
                  <a:txBody>
                    <a:bodyPr/>
                    <a:lstStyle/>
                    <a:p>
                      <a:r>
                        <a:rPr lang="en-US" sz="1300"/>
                        <a:t>b(4), c(3), d(3), e(1)</a:t>
                      </a:r>
                    </a:p>
                  </a:txBody>
                  <a:tcPr anchor="ctr"/>
                </a:tc>
                <a:extLst>
                  <a:ext uri="{0D108BD9-81ED-4DB2-BD59-A6C34878D82A}">
                    <a16:rowId xmlns:a16="http://schemas.microsoft.com/office/drawing/2014/main" val="2402931697"/>
                  </a:ext>
                </a:extLst>
              </a:tr>
              <a:tr h="420337">
                <a:tc>
                  <a:txBody>
                    <a:bodyPr/>
                    <a:lstStyle/>
                    <a:p>
                      <a:r>
                        <a:rPr lang="en-US" sz="1300"/>
                        <a:t>T3</a:t>
                      </a:r>
                    </a:p>
                  </a:txBody>
                  <a:tcPr anchor="ctr"/>
                </a:tc>
                <a:tc>
                  <a:txBody>
                    <a:bodyPr/>
                    <a:lstStyle/>
                    <a:p>
                      <a:r>
                        <a:rPr lang="en-US" sz="1300"/>
                        <a:t>a(1), c(1), d(1)</a:t>
                      </a:r>
                    </a:p>
                  </a:txBody>
                  <a:tcPr anchor="ctr"/>
                </a:tc>
                <a:extLst>
                  <a:ext uri="{0D108BD9-81ED-4DB2-BD59-A6C34878D82A}">
                    <a16:rowId xmlns:a16="http://schemas.microsoft.com/office/drawing/2014/main" val="598501799"/>
                  </a:ext>
                </a:extLst>
              </a:tr>
              <a:tr h="420337">
                <a:tc>
                  <a:txBody>
                    <a:bodyPr/>
                    <a:lstStyle/>
                    <a:p>
                      <a:r>
                        <a:rPr lang="en-US" sz="1300"/>
                        <a:t>T4</a:t>
                      </a:r>
                    </a:p>
                  </a:txBody>
                  <a:tcPr anchor="ctr"/>
                </a:tc>
                <a:tc>
                  <a:txBody>
                    <a:bodyPr/>
                    <a:lstStyle/>
                    <a:p>
                      <a:r>
                        <a:rPr lang="en-US" sz="1300"/>
                        <a:t>a(2), c(6), e(2)</a:t>
                      </a:r>
                    </a:p>
                  </a:txBody>
                  <a:tcPr anchor="ctr"/>
                </a:tc>
                <a:extLst>
                  <a:ext uri="{0D108BD9-81ED-4DB2-BD59-A6C34878D82A}">
                    <a16:rowId xmlns:a16="http://schemas.microsoft.com/office/drawing/2014/main" val="1421931807"/>
                  </a:ext>
                </a:extLst>
              </a:tr>
              <a:tr h="420337">
                <a:tc>
                  <a:txBody>
                    <a:bodyPr/>
                    <a:lstStyle/>
                    <a:p>
                      <a:r>
                        <a:rPr lang="en-US" sz="1300"/>
                        <a:t>T5</a:t>
                      </a:r>
                    </a:p>
                  </a:txBody>
                  <a:tcPr anchor="ctr"/>
                </a:tc>
                <a:tc>
                  <a:txBody>
                    <a:bodyPr/>
                    <a:lstStyle/>
                    <a:p>
                      <a:r>
                        <a:rPr lang="en-US" sz="1300"/>
                        <a:t>b(2), c(2), e(1)</a:t>
                      </a:r>
                    </a:p>
                  </a:txBody>
                  <a:tcPr anchor="ctr"/>
                </a:tc>
                <a:extLst>
                  <a:ext uri="{0D108BD9-81ED-4DB2-BD59-A6C34878D82A}">
                    <a16:rowId xmlns:a16="http://schemas.microsoft.com/office/drawing/2014/main" val="1545739140"/>
                  </a:ext>
                </a:extLst>
              </a:tr>
            </a:tbl>
          </a:graphicData>
        </a:graphic>
      </p:graphicFrame>
      <p:graphicFrame>
        <p:nvGraphicFramePr>
          <p:cNvPr id="6" name="Table 5">
            <a:extLst>
              <a:ext uri="{FF2B5EF4-FFF2-40B4-BE49-F238E27FC236}">
                <a16:creationId xmlns:a16="http://schemas.microsoft.com/office/drawing/2014/main" id="{7C0CAA7B-6851-E8A4-9142-44C51D4BABEE}"/>
              </a:ext>
            </a:extLst>
          </p:cNvPr>
          <p:cNvGraphicFramePr>
            <a:graphicFrameLocks noGrp="1"/>
          </p:cNvGraphicFramePr>
          <p:nvPr>
            <p:extLst>
              <p:ext uri="{D42A27DB-BD31-4B8C-83A1-F6EECF244321}">
                <p14:modId xmlns:p14="http://schemas.microsoft.com/office/powerpoint/2010/main" val="1851808017"/>
              </p:ext>
            </p:extLst>
          </p:nvPr>
        </p:nvGraphicFramePr>
        <p:xfrm>
          <a:off x="5396157" y="1635646"/>
          <a:ext cx="1728192" cy="2523246"/>
        </p:xfrm>
        <a:graphic>
          <a:graphicData uri="http://schemas.openxmlformats.org/drawingml/2006/table">
            <a:tbl>
              <a:tblPr firstRow="1" bandRow="1">
                <a:tableStyleId>{073A0DAA-6AF3-43AB-8588-CEC1D06C72B9}</a:tableStyleId>
              </a:tblPr>
              <a:tblGrid>
                <a:gridCol w="597541">
                  <a:extLst>
                    <a:ext uri="{9D8B030D-6E8A-4147-A177-3AD203B41FA5}">
                      <a16:colId xmlns:a16="http://schemas.microsoft.com/office/drawing/2014/main" val="2670552633"/>
                    </a:ext>
                  </a:extLst>
                </a:gridCol>
                <a:gridCol w="1130651">
                  <a:extLst>
                    <a:ext uri="{9D8B030D-6E8A-4147-A177-3AD203B41FA5}">
                      <a16:colId xmlns:a16="http://schemas.microsoft.com/office/drawing/2014/main" val="2747366810"/>
                    </a:ext>
                  </a:extLst>
                </a:gridCol>
              </a:tblGrid>
              <a:tr h="420541">
                <a:tc>
                  <a:txBody>
                    <a:bodyPr/>
                    <a:lstStyle/>
                    <a:p>
                      <a:pPr algn="ctr"/>
                      <a:r>
                        <a:rPr lang="en-US" sz="1300"/>
                        <a:t>Item</a:t>
                      </a:r>
                    </a:p>
                  </a:txBody>
                  <a:tcPr anchor="ctr"/>
                </a:tc>
                <a:tc>
                  <a:txBody>
                    <a:bodyPr/>
                    <a:lstStyle/>
                    <a:p>
                      <a:pPr algn="ctr"/>
                      <a:r>
                        <a:rPr lang="en-US" sz="1300"/>
                        <a:t>Unit Profit</a:t>
                      </a:r>
                    </a:p>
                  </a:txBody>
                  <a:tcPr anchor="ctr"/>
                </a:tc>
                <a:extLst>
                  <a:ext uri="{0D108BD9-81ED-4DB2-BD59-A6C34878D82A}">
                    <a16:rowId xmlns:a16="http://schemas.microsoft.com/office/drawing/2014/main" val="1364948772"/>
                  </a:ext>
                </a:extLst>
              </a:tr>
              <a:tr h="420541">
                <a:tc>
                  <a:txBody>
                    <a:bodyPr/>
                    <a:lstStyle/>
                    <a:p>
                      <a:r>
                        <a:rPr lang="en-US" sz="1300"/>
                        <a:t>a</a:t>
                      </a:r>
                    </a:p>
                  </a:txBody>
                  <a:tcPr anchor="ctr"/>
                </a:tc>
                <a:tc>
                  <a:txBody>
                    <a:bodyPr/>
                    <a:lstStyle/>
                    <a:p>
                      <a:pPr algn="r"/>
                      <a:r>
                        <a:rPr lang="en-US" sz="1300"/>
                        <a:t>5$</a:t>
                      </a:r>
                    </a:p>
                  </a:txBody>
                  <a:tcPr anchor="ctr"/>
                </a:tc>
                <a:extLst>
                  <a:ext uri="{0D108BD9-81ED-4DB2-BD59-A6C34878D82A}">
                    <a16:rowId xmlns:a16="http://schemas.microsoft.com/office/drawing/2014/main" val="2267871492"/>
                  </a:ext>
                </a:extLst>
              </a:tr>
              <a:tr h="420541">
                <a:tc>
                  <a:txBody>
                    <a:bodyPr/>
                    <a:lstStyle/>
                    <a:p>
                      <a:r>
                        <a:rPr lang="en-US" sz="1300"/>
                        <a:t>b</a:t>
                      </a:r>
                    </a:p>
                  </a:txBody>
                  <a:tcPr anchor="ctr"/>
                </a:tc>
                <a:tc>
                  <a:txBody>
                    <a:bodyPr/>
                    <a:lstStyle/>
                    <a:p>
                      <a:pPr algn="r"/>
                      <a:r>
                        <a:rPr lang="en-US" sz="1300"/>
                        <a:t>2$</a:t>
                      </a:r>
                    </a:p>
                  </a:txBody>
                  <a:tcPr anchor="ctr"/>
                </a:tc>
                <a:extLst>
                  <a:ext uri="{0D108BD9-81ED-4DB2-BD59-A6C34878D82A}">
                    <a16:rowId xmlns:a16="http://schemas.microsoft.com/office/drawing/2014/main" val="2402931697"/>
                  </a:ext>
                </a:extLst>
              </a:tr>
              <a:tr h="420541">
                <a:tc>
                  <a:txBody>
                    <a:bodyPr/>
                    <a:lstStyle/>
                    <a:p>
                      <a:r>
                        <a:rPr lang="en-US" sz="1300"/>
                        <a:t>c</a:t>
                      </a:r>
                    </a:p>
                  </a:txBody>
                  <a:tcPr anchor="ctr"/>
                </a:tc>
                <a:tc>
                  <a:txBody>
                    <a:bodyPr/>
                    <a:lstStyle/>
                    <a:p>
                      <a:pPr algn="r"/>
                      <a:r>
                        <a:rPr lang="en-US" sz="1300"/>
                        <a:t>1$</a:t>
                      </a:r>
                    </a:p>
                  </a:txBody>
                  <a:tcPr anchor="ctr"/>
                </a:tc>
                <a:extLst>
                  <a:ext uri="{0D108BD9-81ED-4DB2-BD59-A6C34878D82A}">
                    <a16:rowId xmlns:a16="http://schemas.microsoft.com/office/drawing/2014/main" val="598501799"/>
                  </a:ext>
                </a:extLst>
              </a:tr>
              <a:tr h="420541">
                <a:tc>
                  <a:txBody>
                    <a:bodyPr/>
                    <a:lstStyle/>
                    <a:p>
                      <a:r>
                        <a:rPr lang="en-US" sz="1300"/>
                        <a:t>d</a:t>
                      </a:r>
                    </a:p>
                  </a:txBody>
                  <a:tcPr anchor="ctr"/>
                </a:tc>
                <a:tc>
                  <a:txBody>
                    <a:bodyPr/>
                    <a:lstStyle/>
                    <a:p>
                      <a:pPr algn="r"/>
                      <a:r>
                        <a:rPr lang="en-US" sz="1300"/>
                        <a:t>2$</a:t>
                      </a:r>
                    </a:p>
                  </a:txBody>
                  <a:tcPr anchor="ctr"/>
                </a:tc>
                <a:extLst>
                  <a:ext uri="{0D108BD9-81ED-4DB2-BD59-A6C34878D82A}">
                    <a16:rowId xmlns:a16="http://schemas.microsoft.com/office/drawing/2014/main" val="1421931807"/>
                  </a:ext>
                </a:extLst>
              </a:tr>
              <a:tr h="420541">
                <a:tc>
                  <a:txBody>
                    <a:bodyPr/>
                    <a:lstStyle/>
                    <a:p>
                      <a:r>
                        <a:rPr lang="en-US" sz="1300"/>
                        <a:t>e</a:t>
                      </a:r>
                    </a:p>
                  </a:txBody>
                  <a:tcPr anchor="ctr"/>
                </a:tc>
                <a:tc>
                  <a:txBody>
                    <a:bodyPr/>
                    <a:lstStyle/>
                    <a:p>
                      <a:pPr algn="r"/>
                      <a:r>
                        <a:rPr lang="en-US" sz="1300"/>
                        <a:t>3$</a:t>
                      </a:r>
                    </a:p>
                  </a:txBody>
                  <a:tcPr anchor="ctr"/>
                </a:tc>
                <a:extLst>
                  <a:ext uri="{0D108BD9-81ED-4DB2-BD59-A6C34878D82A}">
                    <a16:rowId xmlns:a16="http://schemas.microsoft.com/office/drawing/2014/main" val="154573914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F9822-1C69-30D1-1F1A-A9B84830FD71}"/>
                  </a:ext>
                </a:extLst>
              </p:cNvPr>
              <p:cNvSpPr txBox="1"/>
              <p:nvPr/>
            </p:nvSpPr>
            <p:spPr>
              <a:xfrm>
                <a:off x="628650" y="4138049"/>
                <a:ext cx="6517926" cy="881973"/>
              </a:xfrm>
              <a:prstGeom prst="rect">
                <a:avLst/>
              </a:prstGeom>
              <a:noFill/>
            </p:spPr>
            <p:txBody>
              <a:bodyPr wrap="square" rtlCol="0">
                <a:spAutoFit/>
              </a:bodyPr>
              <a:lstStyle/>
              <a:p>
                <a:pPr>
                  <a:lnSpc>
                    <a:spcPct val="150000"/>
                  </a:lnSpc>
                </a:pPr>
                <a:r>
                  <a:rPr lang="en-US" b="1"/>
                  <a:t>Ví dụ:</a:t>
                </a:r>
                <a:r>
                  <a:rPr lang="en-US"/>
                  <a:t> </a:t>
                </a:r>
                <a:r>
                  <a:rPr lang="en-US">
                    <a:solidFill>
                      <a:srgbClr val="FF0000"/>
                    </a:solidFill>
                  </a:rPr>
                  <a:t>TU(T1) </a:t>
                </a:r>
                <a:r>
                  <a:rPr lang="en-US"/>
                  <a:t>= </a:t>
                </a:r>
                <a:r>
                  <a:rPr lang="pt-BR">
                    <a:sym typeface="Wingdings" panose="05000000000000000000" pitchFamily="2" charset="2"/>
                  </a:rPr>
                  <a:t>U</a:t>
                </a:r>
                <a:r>
                  <a:rPr lang="pt-BR"/>
                  <a:t>(a,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pt-BR"/>
                  <a:t>) + U(b,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pt-BR"/>
                  <a:t>) + U(c,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pt-BR"/>
                  <a:t>) + U(d,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pt-BR"/>
                  <a:t>) + U(e,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en-US"/>
                  <a:t>)</a:t>
                </a:r>
              </a:p>
              <a:p>
                <a:pPr>
                  <a:lnSpc>
                    <a:spcPct val="150000"/>
                  </a:lnSpc>
                </a:pPr>
                <a:r>
                  <a:rPr lang="en-US"/>
                  <a:t>= (1 * 5) + (5 * 2) + (1 * 1) + (3 * 2) + (1 * 3) = </a:t>
                </a:r>
                <a:r>
                  <a:rPr lang="en-US">
                    <a:solidFill>
                      <a:srgbClr val="FF0000"/>
                    </a:solidFill>
                  </a:rPr>
                  <a:t>25$</a:t>
                </a:r>
                <a:endParaRPr lang="en-US"/>
              </a:p>
            </p:txBody>
          </p:sp>
        </mc:Choice>
        <mc:Fallback xmlns="">
          <p:sp>
            <p:nvSpPr>
              <p:cNvPr id="8" name="TextBox 7">
                <a:extLst>
                  <a:ext uri="{FF2B5EF4-FFF2-40B4-BE49-F238E27FC236}">
                    <a16:creationId xmlns:a16="http://schemas.microsoft.com/office/drawing/2014/main" id="{7BCF9822-1C69-30D1-1F1A-A9B84830FD71}"/>
                  </a:ext>
                </a:extLst>
              </p:cNvPr>
              <p:cNvSpPr txBox="1">
                <a:spLocks noRot="1" noChangeAspect="1" noMove="1" noResize="1" noEditPoints="1" noAdjustHandles="1" noChangeArrowheads="1" noChangeShapeType="1" noTextEdit="1"/>
              </p:cNvSpPr>
              <p:nvPr/>
            </p:nvSpPr>
            <p:spPr>
              <a:xfrm>
                <a:off x="628650" y="4138049"/>
                <a:ext cx="6517926" cy="881973"/>
              </a:xfrm>
              <a:prstGeom prst="rect">
                <a:avLst/>
              </a:prstGeom>
              <a:blipFill>
                <a:blip r:embed="rId3"/>
                <a:stretch>
                  <a:fillRect l="-74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569243-C3D2-68C7-68A8-0FAA27A01243}"/>
                  </a:ext>
                </a:extLst>
              </p:cNvPr>
              <p:cNvSpPr txBox="1"/>
              <p:nvPr/>
            </p:nvSpPr>
            <p:spPr>
              <a:xfrm>
                <a:off x="2123728" y="880987"/>
                <a:ext cx="2952328" cy="60305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solidFill>
                            <a:srgbClr val="00B050"/>
                          </a:solidFill>
                          <a:latin typeface="Cambria Math" panose="02040503050406030204" pitchFamily="18" charset="0"/>
                        </a:rPr>
                        <m:t>TU</m:t>
                      </m:r>
                      <m:r>
                        <a:rPr lang="en-US" sz="1800" b="0" i="0" smtClean="0">
                          <a:solidFill>
                            <a:srgbClr val="00B050"/>
                          </a:solidFill>
                          <a:latin typeface="Cambria Math" panose="02040503050406030204" pitchFamily="18" charset="0"/>
                        </a:rPr>
                        <m:t>(</m:t>
                      </m:r>
                      <m:r>
                        <m:rPr>
                          <m:sty m:val="p"/>
                        </m:rPr>
                        <a:rPr lang="en-US" sz="1800" b="0" i="0" smtClean="0">
                          <a:solidFill>
                            <a:srgbClr val="00B050"/>
                          </a:solidFill>
                          <a:latin typeface="Cambria Math" panose="02040503050406030204" pitchFamily="18" charset="0"/>
                        </a:rPr>
                        <m:t>T</m:t>
                      </m:r>
                      <m:r>
                        <a:rPr lang="en-US" sz="1800" b="0" i="0" smtClean="0">
                          <a:solidFill>
                            <a:srgbClr val="00B050"/>
                          </a:solidFill>
                          <a:latin typeface="Cambria Math" panose="02040503050406030204" pitchFamily="18" charset="0"/>
                        </a:rPr>
                        <m:t>)= </m:t>
                      </m:r>
                      <m:nary>
                        <m:naryPr>
                          <m:chr m:val="∑"/>
                          <m:limLoc m:val="subSup"/>
                          <m:supHide m:val="on"/>
                          <m:ctrlPr>
                            <a:rPr lang="en-US" sz="1800" i="1" smtClean="0">
                              <a:solidFill>
                                <a:srgbClr val="00B050"/>
                              </a:solidFill>
                              <a:latin typeface="Cambria Math" panose="02040503050406030204" pitchFamily="18" charset="0"/>
                            </a:rPr>
                          </m:ctrlPr>
                        </m:naryPr>
                        <m:sub>
                          <m:r>
                            <m:rPr>
                              <m:brk m:alnAt="9"/>
                            </m:rPr>
                            <a:rPr lang="en-US" sz="1800" b="0" i="1" smtClean="0">
                              <a:solidFill>
                                <a:srgbClr val="00B050"/>
                              </a:solidFill>
                              <a:latin typeface="Cambria Math" panose="02040503050406030204" pitchFamily="18" charset="0"/>
                            </a:rPr>
                            <m:t> </m:t>
                          </m:r>
                          <m:r>
                            <m:rPr>
                              <m:nor/>
                            </m:rPr>
                            <a:rPr lang="en-US" sz="1800" b="0" i="0" smtClean="0">
                              <a:solidFill>
                                <a:srgbClr val="00B050"/>
                              </a:solidFill>
                              <a:latin typeface="Arial" panose="020B0604020202020204" pitchFamily="34" charset="0"/>
                              <a:cs typeface="Arial" panose="020B0604020202020204" pitchFamily="34" charset="0"/>
                            </a:rPr>
                            <m:t>i</m:t>
                          </m:r>
                          <m:r>
                            <m:rPr>
                              <m:nor/>
                            </m:rPr>
                            <a:rPr lang="en-US" sz="1800">
                              <a:solidFill>
                                <a:srgbClr val="00B050"/>
                              </a:solidFill>
                              <a:latin typeface="Arial" panose="020B0604020202020204" pitchFamily="34" charset="0"/>
                              <a:cs typeface="Arial" panose="020B0604020202020204" pitchFamily="34" charset="0"/>
                            </a:rPr>
                            <m:t> ∈ </m:t>
                          </m:r>
                          <m:r>
                            <m:rPr>
                              <m:nor/>
                            </m:rPr>
                            <a:rPr lang="en-US" sz="1800" b="0" i="0" smtClean="0">
                              <a:solidFill>
                                <a:srgbClr val="00B050"/>
                              </a:solidFill>
                              <a:latin typeface="Arial" panose="020B0604020202020204" pitchFamily="34" charset="0"/>
                              <a:cs typeface="Arial" panose="020B0604020202020204" pitchFamily="34" charset="0"/>
                            </a:rPr>
                            <m:t>T</m:t>
                          </m:r>
                        </m:sub>
                        <m:sup/>
                        <m:e>
                          <m:r>
                            <m:rPr>
                              <m:nor/>
                            </m:rPr>
                            <a:rPr lang="en-US" sz="1800" b="0" i="0" smtClean="0">
                              <a:solidFill>
                                <a:srgbClr val="00B050"/>
                              </a:solidFill>
                              <a:latin typeface="Arial" panose="020B0604020202020204" pitchFamily="34" charset="0"/>
                              <a:cs typeface="Arial" panose="020B0604020202020204" pitchFamily="34" charset="0"/>
                            </a:rPr>
                            <m:t> </m:t>
                          </m:r>
                          <m:r>
                            <m:rPr>
                              <m:nor/>
                            </m:rPr>
                            <a:rPr lang="en-US" sz="1800" b="0" i="0" smtClean="0">
                              <a:solidFill>
                                <a:srgbClr val="00B050"/>
                              </a:solidFill>
                              <a:latin typeface="Arial" panose="020B0604020202020204" pitchFamily="34" charset="0"/>
                              <a:cs typeface="Arial" panose="020B0604020202020204" pitchFamily="34" charset="0"/>
                            </a:rPr>
                            <m:t>U</m:t>
                          </m:r>
                          <m:r>
                            <m:rPr>
                              <m:nor/>
                            </m:rPr>
                            <a:rPr lang="en-US" sz="1800" smtClean="0">
                              <a:solidFill>
                                <a:srgbClr val="00B050"/>
                              </a:solidFill>
                              <a:latin typeface="Arial" panose="020B0604020202020204" pitchFamily="34" charset="0"/>
                              <a:cs typeface="Arial" panose="020B0604020202020204" pitchFamily="34" charset="0"/>
                            </a:rPr>
                            <m:t>(</m:t>
                          </m:r>
                          <m:r>
                            <m:rPr>
                              <m:nor/>
                            </m:rPr>
                            <a:rPr lang="en-US" sz="1800" b="0" i="0" smtClean="0">
                              <a:solidFill>
                                <a:srgbClr val="00B050"/>
                              </a:solidFill>
                              <a:latin typeface="Arial" panose="020B0604020202020204" pitchFamily="34" charset="0"/>
                              <a:cs typeface="Arial" panose="020B0604020202020204" pitchFamily="34" charset="0"/>
                            </a:rPr>
                            <m:t>i</m:t>
                          </m:r>
                          <m:r>
                            <m:rPr>
                              <m:nor/>
                            </m:rPr>
                            <a:rPr lang="en-US" sz="1800">
                              <a:solidFill>
                                <a:srgbClr val="00B050"/>
                              </a:solidFill>
                              <a:latin typeface="Arial" panose="020B0604020202020204" pitchFamily="34" charset="0"/>
                              <a:cs typeface="Arial" panose="020B0604020202020204" pitchFamily="34" charset="0"/>
                            </a:rPr>
                            <m:t>, </m:t>
                          </m:r>
                          <m:r>
                            <m:rPr>
                              <m:nor/>
                            </m:rPr>
                            <a:rPr lang="en-US" sz="1800">
                              <a:solidFill>
                                <a:srgbClr val="00B050"/>
                              </a:solidFill>
                              <a:latin typeface="Arial" panose="020B0604020202020204" pitchFamily="34" charset="0"/>
                              <a:cs typeface="Arial" panose="020B0604020202020204" pitchFamily="34" charset="0"/>
                            </a:rPr>
                            <m:t>T</m:t>
                          </m:r>
                          <m:r>
                            <m:rPr>
                              <m:nor/>
                            </m:rPr>
                            <a:rPr lang="en-US" sz="1800">
                              <a:solidFill>
                                <a:srgbClr val="00B050"/>
                              </a:solidFill>
                              <a:latin typeface="Arial" panose="020B0604020202020204" pitchFamily="34" charset="0"/>
                              <a:cs typeface="Arial" panose="020B0604020202020204" pitchFamily="34" charset="0"/>
                            </a:rPr>
                            <m:t>)</m:t>
                          </m:r>
                        </m:e>
                      </m:nary>
                    </m:oMath>
                  </m:oMathPara>
                </a14:m>
                <a:endParaRPr lang="en-US"/>
              </a:p>
            </p:txBody>
          </p:sp>
        </mc:Choice>
        <mc:Fallback xmlns="">
          <p:sp>
            <p:nvSpPr>
              <p:cNvPr id="9" name="TextBox 8">
                <a:extLst>
                  <a:ext uri="{FF2B5EF4-FFF2-40B4-BE49-F238E27FC236}">
                    <a16:creationId xmlns:a16="http://schemas.microsoft.com/office/drawing/2014/main" id="{B2569243-C3D2-68C7-68A8-0FAA27A01243}"/>
                  </a:ext>
                </a:extLst>
              </p:cNvPr>
              <p:cNvSpPr txBox="1">
                <a:spLocks noRot="1" noChangeAspect="1" noMove="1" noResize="1" noEditPoints="1" noAdjustHandles="1" noChangeArrowheads="1" noChangeShapeType="1" noTextEdit="1"/>
              </p:cNvSpPr>
              <p:nvPr/>
            </p:nvSpPr>
            <p:spPr>
              <a:xfrm>
                <a:off x="2123728" y="880987"/>
                <a:ext cx="2952328" cy="6030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96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761F-FF11-84C1-7A81-39C416B6FA57}"/>
              </a:ext>
            </a:extLst>
          </p:cNvPr>
          <p:cNvSpPr>
            <a:spLocks noGrp="1"/>
          </p:cNvSpPr>
          <p:nvPr>
            <p:ph type="title"/>
          </p:nvPr>
        </p:nvSpPr>
        <p:spPr>
          <a:xfrm>
            <a:off x="539552" y="483518"/>
            <a:ext cx="7886700" cy="994172"/>
          </a:xfrm>
        </p:spPr>
        <p:txBody>
          <a:bodyPr>
            <a:normAutofit/>
          </a:bodyPr>
          <a:lstStyle/>
          <a:p>
            <a:r>
              <a:rPr lang="en-US">
                <a:latin typeface="Arial" panose="020B0604020202020204" pitchFamily="34" charset="0"/>
                <a:cs typeface="Arial" panose="020B0604020202020204" pitchFamily="34" charset="0"/>
              </a:rPr>
              <a:t>Nội dung trình bày</a:t>
            </a:r>
            <a:endParaRPr lang="en-US"/>
          </a:p>
        </p:txBody>
      </p:sp>
      <p:sp>
        <p:nvSpPr>
          <p:cNvPr id="4" name="Slide Number Placeholder 3">
            <a:extLst>
              <a:ext uri="{FF2B5EF4-FFF2-40B4-BE49-F238E27FC236}">
                <a16:creationId xmlns:a16="http://schemas.microsoft.com/office/drawing/2014/main" id="{88DE5A16-2915-CDBF-1A2C-DAD409533546}"/>
              </a:ext>
            </a:extLst>
          </p:cNvPr>
          <p:cNvSpPr>
            <a:spLocks noGrp="1"/>
          </p:cNvSpPr>
          <p:nvPr>
            <p:ph type="sldNum" sz="quarter" idx="12"/>
          </p:nvPr>
        </p:nvSpPr>
        <p:spPr/>
        <p:txBody>
          <a:bodyPr/>
          <a:lstStyle/>
          <a:p>
            <a:fld id="{83B0A39C-9AA3-4A83-82D7-24ADE085033F}" type="slidenum">
              <a:rPr lang="ko-KR" altLang="en-US" smtClean="0"/>
              <a:t>2</a:t>
            </a:fld>
            <a:endParaRPr lang="ko-KR" altLang="en-US"/>
          </a:p>
        </p:txBody>
      </p:sp>
      <p:sp>
        <p:nvSpPr>
          <p:cNvPr id="5" name="TextBox 4">
            <a:extLst>
              <a:ext uri="{FF2B5EF4-FFF2-40B4-BE49-F238E27FC236}">
                <a16:creationId xmlns:a16="http://schemas.microsoft.com/office/drawing/2014/main" id="{66C03CC2-1989-E81B-353C-BC18CBF927A4}"/>
              </a:ext>
            </a:extLst>
          </p:cNvPr>
          <p:cNvSpPr txBox="1"/>
          <p:nvPr/>
        </p:nvSpPr>
        <p:spPr>
          <a:xfrm>
            <a:off x="827584" y="1720235"/>
            <a:ext cx="5307928" cy="17030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Thuật giải di truyền</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Khai thác tập mục hữu ích cao</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Áp dụng GA vào khai thác tập mục hữu ích cao</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Cài đặt thuật toán</a:t>
            </a:r>
          </a:p>
        </p:txBody>
      </p:sp>
    </p:spTree>
    <p:extLst>
      <p:ext uri="{BB962C8B-B14F-4D97-AF65-F5344CB8AC3E}">
        <p14:creationId xmlns:p14="http://schemas.microsoft.com/office/powerpoint/2010/main" val="13870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51435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51435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hand drawing a diagram of costs&#10;&#10;Description automatically generated">
            <a:extLst>
              <a:ext uri="{FF2B5EF4-FFF2-40B4-BE49-F238E27FC236}">
                <a16:creationId xmlns:a16="http://schemas.microsoft.com/office/drawing/2014/main" id="{7ABC9029-A65B-5556-53E0-88D35C41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767" y="934852"/>
            <a:ext cx="4806627" cy="3160357"/>
          </a:xfrm>
          <a:prstGeom prst="rect">
            <a:avLst/>
          </a:prstGeom>
        </p:spPr>
      </p:pic>
      <p:sp>
        <p:nvSpPr>
          <p:cNvPr id="4" name="Slide Number Placeholder 3">
            <a:extLst>
              <a:ext uri="{FF2B5EF4-FFF2-40B4-BE49-F238E27FC236}">
                <a16:creationId xmlns:a16="http://schemas.microsoft.com/office/drawing/2014/main" id="{47072A09-22B5-8E0E-4E2D-BAB7CFA40349}"/>
              </a:ext>
            </a:extLst>
          </p:cNvPr>
          <p:cNvSpPr>
            <a:spLocks noGrp="1"/>
          </p:cNvSpPr>
          <p:nvPr>
            <p:ph type="sldNum" sz="quarter" idx="12"/>
          </p:nvPr>
        </p:nvSpPr>
        <p:spPr>
          <a:xfrm>
            <a:off x="7385857" y="4767262"/>
            <a:ext cx="1129492" cy="273844"/>
          </a:xfrm>
        </p:spPr>
        <p:txBody>
          <a:bodyPr vert="horz" lIns="91440" tIns="45720" rIns="91440" bIns="45720" rtlCol="0" anchor="ctr">
            <a:normAutofit/>
          </a:bodyPr>
          <a:lstStyle/>
          <a:p>
            <a:pPr defTabSz="914400">
              <a:spcAft>
                <a:spcPts val="600"/>
              </a:spcAft>
            </a:pPr>
            <a:fld id="{83B0A39C-9AA3-4A83-82D7-24ADE085033F}" type="slidenum">
              <a:rPr lang="en-US" altLang="ko-KR">
                <a:solidFill>
                  <a:schemeClr val="tx1">
                    <a:lumMod val="50000"/>
                    <a:lumOff val="50000"/>
                  </a:schemeClr>
                </a:solidFill>
              </a:rPr>
              <a:pPr defTabSz="914400">
                <a:spcAft>
                  <a:spcPts val="600"/>
                </a:spcAft>
              </a:pPr>
              <a:t>20</a:t>
            </a:fld>
            <a:endParaRPr lang="en-US" altLang="ko-KR">
              <a:solidFill>
                <a:schemeClr val="tx1">
                  <a:lumMod val="50000"/>
                  <a:lumOff val="50000"/>
                </a:schemeClr>
              </a:solidFill>
            </a:endParaRPr>
          </a:p>
        </p:txBody>
      </p:sp>
      <p:sp>
        <p:nvSpPr>
          <p:cNvPr id="16" name="Rectangle 15">
            <a:extLst>
              <a:ext uri="{FF2B5EF4-FFF2-40B4-BE49-F238E27FC236}">
                <a16:creationId xmlns:a16="http://schemas.microsoft.com/office/drawing/2014/main" id="{399A8FE1-23E6-D829-98E5-0ADF0A490A42}"/>
              </a:ext>
            </a:extLst>
          </p:cNvPr>
          <p:cNvSpPr/>
          <p:nvPr/>
        </p:nvSpPr>
        <p:spPr>
          <a:xfrm>
            <a:off x="35496" y="1491630"/>
            <a:ext cx="3359290" cy="29523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517BD-1E7F-0B8D-4C5F-2B450277186D}"/>
              </a:ext>
            </a:extLst>
          </p:cNvPr>
          <p:cNvSpPr>
            <a:spLocks noGrp="1"/>
          </p:cNvSpPr>
          <p:nvPr>
            <p:ph type="title"/>
          </p:nvPr>
        </p:nvSpPr>
        <p:spPr>
          <a:xfrm>
            <a:off x="463578" y="1600575"/>
            <a:ext cx="2914713" cy="2494634"/>
          </a:xfrm>
        </p:spPr>
        <p:txBody>
          <a:bodyPr vert="horz" lIns="91440" tIns="45720" rIns="91440" bIns="45720" rtlCol="0" anchor="b">
            <a:normAutofit fontScale="90000"/>
          </a:bodyPr>
          <a:lstStyle/>
          <a:p>
            <a:pPr defTabSz="914400">
              <a:lnSpc>
                <a:spcPct val="150000"/>
              </a:lnSpc>
            </a:pPr>
            <a:r>
              <a:rPr lang="en-US" sz="3600" kern="1200">
                <a:solidFill>
                  <a:schemeClr val="tx1"/>
                </a:solidFill>
                <a:latin typeface="Arial" panose="020B0604020202020204" pitchFamily="34" charset="0"/>
                <a:cs typeface="Arial" panose="020B0604020202020204" pitchFamily="34" charset="0"/>
              </a:rPr>
              <a:t>Ứng dụng GA vào khai thác tập mục hữu ích cao</a:t>
            </a:r>
          </a:p>
        </p:txBody>
      </p:sp>
    </p:spTree>
    <p:extLst>
      <p:ext uri="{BB962C8B-B14F-4D97-AF65-F5344CB8AC3E}">
        <p14:creationId xmlns:p14="http://schemas.microsoft.com/office/powerpoint/2010/main" val="106268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D78F70-F91C-BD77-A7A6-780511B2C058}"/>
              </a:ext>
            </a:extLst>
          </p:cNvPr>
          <p:cNvSpPr>
            <a:spLocks noGrp="1"/>
          </p:cNvSpPr>
          <p:nvPr>
            <p:ph type="title"/>
          </p:nvPr>
        </p:nvSpPr>
        <p:spPr>
          <a:xfrm>
            <a:off x="482601" y="482600"/>
            <a:ext cx="2217191" cy="3425353"/>
          </a:xfrm>
        </p:spPr>
        <p:txBody>
          <a:bodyPr vert="horz" lIns="91440" tIns="45720" rIns="91440" bIns="45720" rtlCol="0" anchor="b">
            <a:normAutofit/>
          </a:bodyPr>
          <a:lstStyle/>
          <a:p>
            <a:pPr defTabSz="914400">
              <a:lnSpc>
                <a:spcPct val="150000"/>
              </a:lnSpc>
            </a:pPr>
            <a:r>
              <a:rPr lang="en-US" kern="1200">
                <a:solidFill>
                  <a:schemeClr val="tx1"/>
                </a:solidFill>
                <a:latin typeface="Arial" panose="020B0604020202020204" pitchFamily="34" charset="0"/>
                <a:cs typeface="Arial" panose="020B0604020202020204" pitchFamily="34" charset="0"/>
              </a:rPr>
              <a:t>Mã giả  Hàm thích nghi</a:t>
            </a:r>
          </a:p>
        </p:txBody>
      </p:sp>
      <p:pic>
        <p:nvPicPr>
          <p:cNvPr id="6" name="Picture 5">
            <a:extLst>
              <a:ext uri="{FF2B5EF4-FFF2-40B4-BE49-F238E27FC236}">
                <a16:creationId xmlns:a16="http://schemas.microsoft.com/office/drawing/2014/main" id="{206C9B15-EB43-8A42-0685-BCF3DA7266C1}"/>
              </a:ext>
            </a:extLst>
          </p:cNvPr>
          <p:cNvPicPr>
            <a:picLocks noChangeAspect="1"/>
          </p:cNvPicPr>
          <p:nvPr/>
        </p:nvPicPr>
        <p:blipFill>
          <a:blip r:embed="rId2"/>
          <a:stretch>
            <a:fillRect/>
          </a:stretch>
        </p:blipFill>
        <p:spPr>
          <a:xfrm>
            <a:off x="3210710" y="319733"/>
            <a:ext cx="5025503" cy="4334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80F1B723-F18D-4E99-0809-1C9D7D59CF7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83B0A39C-9AA3-4A83-82D7-24ADE085033F}" type="slidenum">
              <a:rPr lang="en-US" altLang="ko-KR" sz="1200" smtClean="0">
                <a:solidFill>
                  <a:schemeClr val="tx1">
                    <a:tint val="75000"/>
                  </a:schemeClr>
                </a:solidFill>
              </a:rPr>
              <a:pPr defTabSz="914400">
                <a:lnSpc>
                  <a:spcPct val="90000"/>
                </a:lnSpc>
                <a:spcAft>
                  <a:spcPts val="600"/>
                </a:spcAft>
              </a:pPr>
              <a:t>21</a:t>
            </a:fld>
            <a:endParaRPr lang="en-US" altLang="ko-KR" sz="1200">
              <a:solidFill>
                <a:schemeClr val="tx1">
                  <a:tint val="75000"/>
                </a:schemeClr>
              </a:solidFill>
            </a:endParaRPr>
          </a:p>
        </p:txBody>
      </p:sp>
    </p:spTree>
    <p:extLst>
      <p:ext uri="{BB962C8B-B14F-4D97-AF65-F5344CB8AC3E}">
        <p14:creationId xmlns:p14="http://schemas.microsoft.com/office/powerpoint/2010/main" val="114638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A0E0-8856-0F26-3A72-00826604647A}"/>
              </a:ext>
            </a:extLst>
          </p:cNvPr>
          <p:cNvSpPr>
            <a:spLocks noGrp="1"/>
          </p:cNvSpPr>
          <p:nvPr>
            <p:ph type="title"/>
          </p:nvPr>
        </p:nvSpPr>
        <p:spPr>
          <a:xfrm>
            <a:off x="385658" y="1419622"/>
            <a:ext cx="2314134" cy="1512168"/>
          </a:xfrm>
        </p:spPr>
        <p:txBody>
          <a:bodyPr>
            <a:normAutofit fontScale="90000"/>
          </a:bodyPr>
          <a:lstStyle/>
          <a:p>
            <a:pPr>
              <a:lnSpc>
                <a:spcPct val="150000"/>
              </a:lnSpc>
            </a:pPr>
            <a:r>
              <a:rPr lang="en-US" sz="3200">
                <a:latin typeface="Arial" panose="020B0604020202020204" pitchFamily="34" charset="0"/>
                <a:cs typeface="Arial" panose="020B0604020202020204" pitchFamily="34" charset="0"/>
              </a:rPr>
              <a:t>Mã giả khởi tạo quần thể</a:t>
            </a:r>
          </a:p>
        </p:txBody>
      </p:sp>
      <p:sp>
        <p:nvSpPr>
          <p:cNvPr id="4" name="Slide Number Placeholder 3">
            <a:extLst>
              <a:ext uri="{FF2B5EF4-FFF2-40B4-BE49-F238E27FC236}">
                <a16:creationId xmlns:a16="http://schemas.microsoft.com/office/drawing/2014/main" id="{BB8D3D71-708C-E384-185B-15E533CB6B0C}"/>
              </a:ext>
            </a:extLst>
          </p:cNvPr>
          <p:cNvSpPr>
            <a:spLocks noGrp="1"/>
          </p:cNvSpPr>
          <p:nvPr>
            <p:ph type="sldNum" sz="quarter" idx="12"/>
          </p:nvPr>
        </p:nvSpPr>
        <p:spPr/>
        <p:txBody>
          <a:bodyPr/>
          <a:lstStyle/>
          <a:p>
            <a:fld id="{83B0A39C-9AA3-4A83-82D7-24ADE085033F}" type="slidenum">
              <a:rPr lang="ko-KR" altLang="en-US" smtClean="0"/>
              <a:t>22</a:t>
            </a:fld>
            <a:endParaRPr lang="ko-KR" altLang="en-US"/>
          </a:p>
        </p:txBody>
      </p:sp>
      <p:grpSp>
        <p:nvGrpSpPr>
          <p:cNvPr id="9" name="Group 8">
            <a:extLst>
              <a:ext uri="{FF2B5EF4-FFF2-40B4-BE49-F238E27FC236}">
                <a16:creationId xmlns:a16="http://schemas.microsoft.com/office/drawing/2014/main" id="{A90F403C-A933-6CEB-FE2C-23ACD21E2CE7}"/>
              </a:ext>
            </a:extLst>
          </p:cNvPr>
          <p:cNvGrpSpPr/>
          <p:nvPr/>
        </p:nvGrpSpPr>
        <p:grpSpPr>
          <a:xfrm>
            <a:off x="2987824" y="584028"/>
            <a:ext cx="5856817" cy="3975443"/>
            <a:chOff x="3287183" y="612531"/>
            <a:chExt cx="5471159" cy="3562533"/>
          </a:xfrm>
        </p:grpSpPr>
        <p:pic>
          <p:nvPicPr>
            <p:cNvPr id="6" name="Picture 5">
              <a:extLst>
                <a:ext uri="{FF2B5EF4-FFF2-40B4-BE49-F238E27FC236}">
                  <a16:creationId xmlns:a16="http://schemas.microsoft.com/office/drawing/2014/main" id="{ACBE5B56-864B-C5B4-0614-963A307A30D6}"/>
                </a:ext>
              </a:extLst>
            </p:cNvPr>
            <p:cNvPicPr>
              <a:picLocks noChangeAspect="1"/>
            </p:cNvPicPr>
            <p:nvPr/>
          </p:nvPicPr>
          <p:blipFill>
            <a:blip r:embed="rId2"/>
            <a:stretch>
              <a:fillRect/>
            </a:stretch>
          </p:blipFill>
          <p:spPr>
            <a:xfrm>
              <a:off x="3347864" y="612531"/>
              <a:ext cx="5410478" cy="2724290"/>
            </a:xfrm>
            <a:prstGeom prst="rect">
              <a:avLst/>
            </a:prstGeom>
          </p:spPr>
        </p:pic>
        <p:pic>
          <p:nvPicPr>
            <p:cNvPr id="8" name="Picture 7">
              <a:extLst>
                <a:ext uri="{FF2B5EF4-FFF2-40B4-BE49-F238E27FC236}">
                  <a16:creationId xmlns:a16="http://schemas.microsoft.com/office/drawing/2014/main" id="{49809EA5-6100-ABA7-ACC6-12C0B8C5B02E}"/>
                </a:ext>
              </a:extLst>
            </p:cNvPr>
            <p:cNvPicPr>
              <a:picLocks noChangeAspect="1"/>
            </p:cNvPicPr>
            <p:nvPr/>
          </p:nvPicPr>
          <p:blipFill>
            <a:blip r:embed="rId3"/>
            <a:stretch>
              <a:fillRect/>
            </a:stretch>
          </p:blipFill>
          <p:spPr>
            <a:xfrm>
              <a:off x="3287183" y="3336821"/>
              <a:ext cx="5461281" cy="838243"/>
            </a:xfrm>
            <a:prstGeom prst="rect">
              <a:avLst/>
            </a:prstGeom>
          </p:spPr>
        </p:pic>
      </p:grpSp>
    </p:spTree>
    <p:extLst>
      <p:ext uri="{BB962C8B-B14F-4D97-AF65-F5344CB8AC3E}">
        <p14:creationId xmlns:p14="http://schemas.microsoft.com/office/powerpoint/2010/main" val="80866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A0E0-8856-0F26-3A72-00826604647A}"/>
              </a:ext>
            </a:extLst>
          </p:cNvPr>
          <p:cNvSpPr>
            <a:spLocks noGrp="1"/>
          </p:cNvSpPr>
          <p:nvPr>
            <p:ph type="title"/>
          </p:nvPr>
        </p:nvSpPr>
        <p:spPr>
          <a:xfrm>
            <a:off x="601682" y="1419622"/>
            <a:ext cx="2314134" cy="2376264"/>
          </a:xfrm>
        </p:spPr>
        <p:txBody>
          <a:bodyPr>
            <a:normAutofit/>
          </a:bodyPr>
          <a:lstStyle/>
          <a:p>
            <a:pPr>
              <a:lnSpc>
                <a:spcPct val="150000"/>
              </a:lnSpc>
            </a:pPr>
            <a:r>
              <a:rPr lang="en-US">
                <a:latin typeface="Arial" panose="020B0604020202020204" pitchFamily="34" charset="0"/>
                <a:cs typeface="Arial" panose="020B0604020202020204" pitchFamily="34" charset="0"/>
              </a:rPr>
              <a:t>Mã giả thuật toán chính</a:t>
            </a:r>
          </a:p>
        </p:txBody>
      </p:sp>
      <p:sp>
        <p:nvSpPr>
          <p:cNvPr id="4" name="Slide Number Placeholder 3">
            <a:extLst>
              <a:ext uri="{FF2B5EF4-FFF2-40B4-BE49-F238E27FC236}">
                <a16:creationId xmlns:a16="http://schemas.microsoft.com/office/drawing/2014/main" id="{BB8D3D71-708C-E384-185B-15E533CB6B0C}"/>
              </a:ext>
            </a:extLst>
          </p:cNvPr>
          <p:cNvSpPr>
            <a:spLocks noGrp="1"/>
          </p:cNvSpPr>
          <p:nvPr>
            <p:ph type="sldNum" sz="quarter" idx="12"/>
          </p:nvPr>
        </p:nvSpPr>
        <p:spPr/>
        <p:txBody>
          <a:bodyPr/>
          <a:lstStyle/>
          <a:p>
            <a:fld id="{83B0A39C-9AA3-4A83-82D7-24ADE085033F}" type="slidenum">
              <a:rPr lang="ko-KR" altLang="en-US" smtClean="0"/>
              <a:t>23</a:t>
            </a:fld>
            <a:endParaRPr lang="ko-KR" altLang="en-US"/>
          </a:p>
        </p:txBody>
      </p:sp>
      <p:pic>
        <p:nvPicPr>
          <p:cNvPr id="5" name="Picture 4">
            <a:extLst>
              <a:ext uri="{FF2B5EF4-FFF2-40B4-BE49-F238E27FC236}">
                <a16:creationId xmlns:a16="http://schemas.microsoft.com/office/drawing/2014/main" id="{72079C26-103F-19DB-C3A5-12E1FC21A52B}"/>
              </a:ext>
            </a:extLst>
          </p:cNvPr>
          <p:cNvPicPr>
            <a:picLocks noChangeAspect="1"/>
          </p:cNvPicPr>
          <p:nvPr/>
        </p:nvPicPr>
        <p:blipFill>
          <a:blip r:embed="rId2"/>
          <a:stretch>
            <a:fillRect/>
          </a:stretch>
        </p:blipFill>
        <p:spPr>
          <a:xfrm>
            <a:off x="3857756" y="169931"/>
            <a:ext cx="4026612" cy="4871176"/>
          </a:xfrm>
          <a:prstGeom prst="rect">
            <a:avLst/>
          </a:prstGeom>
        </p:spPr>
      </p:pic>
    </p:spTree>
    <p:extLst>
      <p:ext uri="{BB962C8B-B14F-4D97-AF65-F5344CB8AC3E}">
        <p14:creationId xmlns:p14="http://schemas.microsoft.com/office/powerpoint/2010/main" val="2178092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A0E0-8856-0F26-3A72-00826604647A}"/>
              </a:ext>
            </a:extLst>
          </p:cNvPr>
          <p:cNvSpPr>
            <a:spLocks noGrp="1"/>
          </p:cNvSpPr>
          <p:nvPr>
            <p:ph type="title"/>
          </p:nvPr>
        </p:nvSpPr>
        <p:spPr>
          <a:xfrm>
            <a:off x="601682" y="1419622"/>
            <a:ext cx="2314134" cy="2376264"/>
          </a:xfrm>
        </p:spPr>
        <p:txBody>
          <a:bodyPr>
            <a:normAutofit/>
          </a:bodyPr>
          <a:lstStyle/>
          <a:p>
            <a:pPr>
              <a:lnSpc>
                <a:spcPct val="150000"/>
              </a:lnSpc>
            </a:pPr>
            <a:r>
              <a:rPr lang="en-US">
                <a:latin typeface="Arial" panose="020B0604020202020204" pitchFamily="34" charset="0"/>
                <a:cs typeface="Arial" panose="020B0604020202020204" pitchFamily="34" charset="0"/>
              </a:rPr>
              <a:t>Mã giả thuật toán chính</a:t>
            </a:r>
          </a:p>
        </p:txBody>
      </p:sp>
      <p:sp>
        <p:nvSpPr>
          <p:cNvPr id="4" name="Slide Number Placeholder 3">
            <a:extLst>
              <a:ext uri="{FF2B5EF4-FFF2-40B4-BE49-F238E27FC236}">
                <a16:creationId xmlns:a16="http://schemas.microsoft.com/office/drawing/2014/main" id="{BB8D3D71-708C-E384-185B-15E533CB6B0C}"/>
              </a:ext>
            </a:extLst>
          </p:cNvPr>
          <p:cNvSpPr>
            <a:spLocks noGrp="1"/>
          </p:cNvSpPr>
          <p:nvPr>
            <p:ph type="sldNum" sz="quarter" idx="12"/>
          </p:nvPr>
        </p:nvSpPr>
        <p:spPr/>
        <p:txBody>
          <a:bodyPr/>
          <a:lstStyle/>
          <a:p>
            <a:fld id="{83B0A39C-9AA3-4A83-82D7-24ADE085033F}" type="slidenum">
              <a:rPr lang="ko-KR" altLang="en-US" smtClean="0"/>
              <a:t>24</a:t>
            </a:fld>
            <a:endParaRPr lang="ko-KR" altLang="en-US"/>
          </a:p>
        </p:txBody>
      </p:sp>
      <p:pic>
        <p:nvPicPr>
          <p:cNvPr id="6" name="Picture 5">
            <a:extLst>
              <a:ext uri="{FF2B5EF4-FFF2-40B4-BE49-F238E27FC236}">
                <a16:creationId xmlns:a16="http://schemas.microsoft.com/office/drawing/2014/main" id="{643E9750-FBB8-DB5D-C6CE-070A6E33648E}"/>
              </a:ext>
            </a:extLst>
          </p:cNvPr>
          <p:cNvPicPr>
            <a:picLocks noChangeAspect="1"/>
          </p:cNvPicPr>
          <p:nvPr/>
        </p:nvPicPr>
        <p:blipFill>
          <a:blip r:embed="rId2"/>
          <a:stretch>
            <a:fillRect/>
          </a:stretch>
        </p:blipFill>
        <p:spPr>
          <a:xfrm>
            <a:off x="3635896" y="87691"/>
            <a:ext cx="4320480" cy="4896544"/>
          </a:xfrm>
          <a:prstGeom prst="rect">
            <a:avLst/>
          </a:prstGeom>
        </p:spPr>
      </p:pic>
    </p:spTree>
    <p:extLst>
      <p:ext uri="{BB962C8B-B14F-4D97-AF65-F5344CB8AC3E}">
        <p14:creationId xmlns:p14="http://schemas.microsoft.com/office/powerpoint/2010/main" val="2508902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1854-37BB-4B7B-6018-34646395B1B9}"/>
              </a:ext>
            </a:extLst>
          </p:cNvPr>
          <p:cNvSpPr>
            <a:spLocks noGrp="1"/>
          </p:cNvSpPr>
          <p:nvPr>
            <p:ph type="title"/>
          </p:nvPr>
        </p:nvSpPr>
        <p:spPr>
          <a:xfrm>
            <a:off x="395536" y="21004"/>
            <a:ext cx="7886700" cy="994172"/>
          </a:xfrm>
        </p:spPr>
        <p:txBody>
          <a:bodyPr>
            <a:normAutofit/>
          </a:bodyPr>
          <a:lstStyle/>
          <a:p>
            <a:r>
              <a:rPr lang="en-US" sz="2500">
                <a:latin typeface="Arial" panose="020B0604020202020204" pitchFamily="34" charset="0"/>
                <a:cs typeface="Arial" panose="020B0604020202020204" pitchFamily="34" charset="0"/>
              </a:rPr>
              <a:t>Thử nghiệm</a:t>
            </a:r>
          </a:p>
        </p:txBody>
      </p:sp>
      <p:sp>
        <p:nvSpPr>
          <p:cNvPr id="4" name="Slide Number Placeholder 3">
            <a:extLst>
              <a:ext uri="{FF2B5EF4-FFF2-40B4-BE49-F238E27FC236}">
                <a16:creationId xmlns:a16="http://schemas.microsoft.com/office/drawing/2014/main" id="{4B0B9CB7-1351-E098-F0DC-4FF2BF4AEB96}"/>
              </a:ext>
            </a:extLst>
          </p:cNvPr>
          <p:cNvSpPr>
            <a:spLocks noGrp="1"/>
          </p:cNvSpPr>
          <p:nvPr>
            <p:ph type="sldNum" sz="quarter" idx="12"/>
          </p:nvPr>
        </p:nvSpPr>
        <p:spPr/>
        <p:txBody>
          <a:bodyPr/>
          <a:lstStyle/>
          <a:p>
            <a:fld id="{83B0A39C-9AA3-4A83-82D7-24ADE085033F}" type="slidenum">
              <a:rPr lang="ko-KR" altLang="en-US" smtClean="0"/>
              <a:t>25</a:t>
            </a:fld>
            <a:endParaRPr lang="ko-KR" altLang="en-US"/>
          </a:p>
        </p:txBody>
      </p:sp>
      <p:pic>
        <p:nvPicPr>
          <p:cNvPr id="6" name="Picture 5">
            <a:extLst>
              <a:ext uri="{FF2B5EF4-FFF2-40B4-BE49-F238E27FC236}">
                <a16:creationId xmlns:a16="http://schemas.microsoft.com/office/drawing/2014/main" id="{73757281-5073-71F7-AE58-135E8D1A65DB}"/>
              </a:ext>
            </a:extLst>
          </p:cNvPr>
          <p:cNvPicPr>
            <a:picLocks noChangeAspect="1"/>
          </p:cNvPicPr>
          <p:nvPr/>
        </p:nvPicPr>
        <p:blipFill rotWithShape="1">
          <a:blip r:embed="rId3"/>
          <a:srcRect r="64260" b="48044"/>
          <a:stretch/>
        </p:blipFill>
        <p:spPr>
          <a:xfrm>
            <a:off x="152424" y="885186"/>
            <a:ext cx="4419576" cy="3270740"/>
          </a:xfrm>
          <a:prstGeom prst="rect">
            <a:avLst/>
          </a:prstGeom>
        </p:spPr>
      </p:pic>
      <p:pic>
        <p:nvPicPr>
          <p:cNvPr id="8" name="Picture 7">
            <a:extLst>
              <a:ext uri="{FF2B5EF4-FFF2-40B4-BE49-F238E27FC236}">
                <a16:creationId xmlns:a16="http://schemas.microsoft.com/office/drawing/2014/main" id="{4CACC21E-6D9E-8419-7579-53B1A01C7167}"/>
              </a:ext>
            </a:extLst>
          </p:cNvPr>
          <p:cNvPicPr>
            <a:picLocks noChangeAspect="1"/>
          </p:cNvPicPr>
          <p:nvPr/>
        </p:nvPicPr>
        <p:blipFill>
          <a:blip r:embed="rId4"/>
          <a:stretch>
            <a:fillRect/>
          </a:stretch>
        </p:blipFill>
        <p:spPr>
          <a:xfrm>
            <a:off x="265766" y="4299942"/>
            <a:ext cx="8878234" cy="356147"/>
          </a:xfrm>
          <a:prstGeom prst="rect">
            <a:avLst/>
          </a:prstGeom>
        </p:spPr>
      </p:pic>
      <p:pic>
        <p:nvPicPr>
          <p:cNvPr id="14" name="Picture 13">
            <a:extLst>
              <a:ext uri="{FF2B5EF4-FFF2-40B4-BE49-F238E27FC236}">
                <a16:creationId xmlns:a16="http://schemas.microsoft.com/office/drawing/2014/main" id="{95FF19D6-DE1B-85E1-4694-BABC34DF5D4D}"/>
              </a:ext>
            </a:extLst>
          </p:cNvPr>
          <p:cNvPicPr>
            <a:picLocks noChangeAspect="1"/>
          </p:cNvPicPr>
          <p:nvPr/>
        </p:nvPicPr>
        <p:blipFill>
          <a:blip r:embed="rId5"/>
          <a:stretch>
            <a:fillRect/>
          </a:stretch>
        </p:blipFill>
        <p:spPr>
          <a:xfrm>
            <a:off x="4801522" y="1009752"/>
            <a:ext cx="3899209" cy="3021608"/>
          </a:xfrm>
          <a:prstGeom prst="rect">
            <a:avLst/>
          </a:prstGeom>
        </p:spPr>
      </p:pic>
      <p:sp>
        <p:nvSpPr>
          <p:cNvPr id="15" name="Rectangle 14">
            <a:extLst>
              <a:ext uri="{FF2B5EF4-FFF2-40B4-BE49-F238E27FC236}">
                <a16:creationId xmlns:a16="http://schemas.microsoft.com/office/drawing/2014/main" id="{00B8E16E-A795-9D92-5CF2-8A29EF86F9C6}"/>
              </a:ext>
            </a:extLst>
          </p:cNvPr>
          <p:cNvSpPr/>
          <p:nvPr/>
        </p:nvSpPr>
        <p:spPr>
          <a:xfrm>
            <a:off x="4427984" y="1851670"/>
            <a:ext cx="288032" cy="1368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073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1854-37BB-4B7B-6018-34646395B1B9}"/>
              </a:ext>
            </a:extLst>
          </p:cNvPr>
          <p:cNvSpPr>
            <a:spLocks noGrp="1"/>
          </p:cNvSpPr>
          <p:nvPr>
            <p:ph type="title"/>
          </p:nvPr>
        </p:nvSpPr>
        <p:spPr>
          <a:xfrm>
            <a:off x="395536" y="21004"/>
            <a:ext cx="7886700" cy="994172"/>
          </a:xfrm>
        </p:spPr>
        <p:txBody>
          <a:bodyPr>
            <a:normAutofit/>
          </a:bodyPr>
          <a:lstStyle/>
          <a:p>
            <a:r>
              <a:rPr lang="en-US" sz="2500">
                <a:latin typeface="Arial" panose="020B0604020202020204" pitchFamily="34" charset="0"/>
                <a:cs typeface="Arial" panose="020B0604020202020204" pitchFamily="34" charset="0"/>
              </a:rPr>
              <a:t>Thử nghiệm</a:t>
            </a:r>
          </a:p>
        </p:txBody>
      </p:sp>
      <p:sp>
        <p:nvSpPr>
          <p:cNvPr id="4" name="Slide Number Placeholder 3">
            <a:extLst>
              <a:ext uri="{FF2B5EF4-FFF2-40B4-BE49-F238E27FC236}">
                <a16:creationId xmlns:a16="http://schemas.microsoft.com/office/drawing/2014/main" id="{4B0B9CB7-1351-E098-F0DC-4FF2BF4AEB96}"/>
              </a:ext>
            </a:extLst>
          </p:cNvPr>
          <p:cNvSpPr>
            <a:spLocks noGrp="1"/>
          </p:cNvSpPr>
          <p:nvPr>
            <p:ph type="sldNum" sz="quarter" idx="12"/>
          </p:nvPr>
        </p:nvSpPr>
        <p:spPr/>
        <p:txBody>
          <a:bodyPr/>
          <a:lstStyle/>
          <a:p>
            <a:fld id="{83B0A39C-9AA3-4A83-82D7-24ADE085033F}" type="slidenum">
              <a:rPr lang="ko-KR" altLang="en-US" smtClean="0"/>
              <a:t>26</a:t>
            </a:fld>
            <a:endParaRPr lang="ko-KR" altLang="en-US"/>
          </a:p>
        </p:txBody>
      </p:sp>
      <p:pic>
        <p:nvPicPr>
          <p:cNvPr id="8" name="Picture 7">
            <a:extLst>
              <a:ext uri="{FF2B5EF4-FFF2-40B4-BE49-F238E27FC236}">
                <a16:creationId xmlns:a16="http://schemas.microsoft.com/office/drawing/2014/main" id="{4CACC21E-6D9E-8419-7579-53B1A01C7167}"/>
              </a:ext>
            </a:extLst>
          </p:cNvPr>
          <p:cNvPicPr>
            <a:picLocks noChangeAspect="1"/>
          </p:cNvPicPr>
          <p:nvPr/>
        </p:nvPicPr>
        <p:blipFill>
          <a:blip r:embed="rId3"/>
          <a:stretch>
            <a:fillRect/>
          </a:stretch>
        </p:blipFill>
        <p:spPr>
          <a:xfrm>
            <a:off x="265766" y="4299942"/>
            <a:ext cx="8878234" cy="356147"/>
          </a:xfrm>
          <a:prstGeom prst="rect">
            <a:avLst/>
          </a:prstGeom>
        </p:spPr>
      </p:pic>
      <p:pic>
        <p:nvPicPr>
          <p:cNvPr id="5" name="Picture 4">
            <a:extLst>
              <a:ext uri="{FF2B5EF4-FFF2-40B4-BE49-F238E27FC236}">
                <a16:creationId xmlns:a16="http://schemas.microsoft.com/office/drawing/2014/main" id="{2BAFF83E-2C78-37A0-1D58-E33F21DC84F0}"/>
              </a:ext>
            </a:extLst>
          </p:cNvPr>
          <p:cNvPicPr>
            <a:picLocks noChangeAspect="1"/>
          </p:cNvPicPr>
          <p:nvPr/>
        </p:nvPicPr>
        <p:blipFill>
          <a:blip r:embed="rId4"/>
          <a:stretch>
            <a:fillRect/>
          </a:stretch>
        </p:blipFill>
        <p:spPr>
          <a:xfrm>
            <a:off x="423694" y="990528"/>
            <a:ext cx="4148306" cy="3096344"/>
          </a:xfrm>
          <a:prstGeom prst="rect">
            <a:avLst/>
          </a:prstGeom>
        </p:spPr>
      </p:pic>
      <p:sp>
        <p:nvSpPr>
          <p:cNvPr id="7" name="Rectangle 6">
            <a:extLst>
              <a:ext uri="{FF2B5EF4-FFF2-40B4-BE49-F238E27FC236}">
                <a16:creationId xmlns:a16="http://schemas.microsoft.com/office/drawing/2014/main" id="{C26E9DA2-DCEA-DABD-22E5-2CDFC93AC50A}"/>
              </a:ext>
            </a:extLst>
          </p:cNvPr>
          <p:cNvSpPr/>
          <p:nvPr/>
        </p:nvSpPr>
        <p:spPr>
          <a:xfrm>
            <a:off x="251520" y="2108720"/>
            <a:ext cx="288032" cy="1368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510F3DE-6889-5D8E-FE57-1349DC9EFE9B}"/>
              </a:ext>
            </a:extLst>
          </p:cNvPr>
          <p:cNvPicPr>
            <a:picLocks noChangeAspect="1"/>
          </p:cNvPicPr>
          <p:nvPr/>
        </p:nvPicPr>
        <p:blipFill>
          <a:blip r:embed="rId5"/>
          <a:stretch>
            <a:fillRect/>
          </a:stretch>
        </p:blipFill>
        <p:spPr>
          <a:xfrm>
            <a:off x="4744174" y="1071571"/>
            <a:ext cx="3840162" cy="3000358"/>
          </a:xfrm>
          <a:prstGeom prst="rect">
            <a:avLst/>
          </a:prstGeom>
        </p:spPr>
      </p:pic>
    </p:spTree>
    <p:extLst>
      <p:ext uri="{BB962C8B-B14F-4D97-AF65-F5344CB8AC3E}">
        <p14:creationId xmlns:p14="http://schemas.microsoft.com/office/powerpoint/2010/main" val="3067145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1854-37BB-4B7B-6018-34646395B1B9}"/>
              </a:ext>
            </a:extLst>
          </p:cNvPr>
          <p:cNvSpPr>
            <a:spLocks noGrp="1"/>
          </p:cNvSpPr>
          <p:nvPr>
            <p:ph type="title"/>
          </p:nvPr>
        </p:nvSpPr>
        <p:spPr>
          <a:xfrm>
            <a:off x="395536" y="21004"/>
            <a:ext cx="7886700" cy="994172"/>
          </a:xfrm>
        </p:spPr>
        <p:txBody>
          <a:bodyPr>
            <a:normAutofit/>
          </a:bodyPr>
          <a:lstStyle/>
          <a:p>
            <a:r>
              <a:rPr lang="en-US" sz="2500">
                <a:latin typeface="Arial" panose="020B0604020202020204" pitchFamily="34" charset="0"/>
                <a:cs typeface="Arial" panose="020B0604020202020204" pitchFamily="34" charset="0"/>
              </a:rPr>
              <a:t>Thử nghiệm</a:t>
            </a:r>
          </a:p>
        </p:txBody>
      </p:sp>
      <p:sp>
        <p:nvSpPr>
          <p:cNvPr id="4" name="Slide Number Placeholder 3">
            <a:extLst>
              <a:ext uri="{FF2B5EF4-FFF2-40B4-BE49-F238E27FC236}">
                <a16:creationId xmlns:a16="http://schemas.microsoft.com/office/drawing/2014/main" id="{4B0B9CB7-1351-E098-F0DC-4FF2BF4AEB96}"/>
              </a:ext>
            </a:extLst>
          </p:cNvPr>
          <p:cNvSpPr>
            <a:spLocks noGrp="1"/>
          </p:cNvSpPr>
          <p:nvPr>
            <p:ph type="sldNum" sz="quarter" idx="12"/>
          </p:nvPr>
        </p:nvSpPr>
        <p:spPr/>
        <p:txBody>
          <a:bodyPr/>
          <a:lstStyle/>
          <a:p>
            <a:fld id="{83B0A39C-9AA3-4A83-82D7-24ADE085033F}" type="slidenum">
              <a:rPr lang="ko-KR" altLang="en-US" smtClean="0"/>
              <a:t>27</a:t>
            </a:fld>
            <a:endParaRPr lang="ko-KR" altLang="en-US"/>
          </a:p>
        </p:txBody>
      </p:sp>
      <p:pic>
        <p:nvPicPr>
          <p:cNvPr id="8" name="Picture 7">
            <a:extLst>
              <a:ext uri="{FF2B5EF4-FFF2-40B4-BE49-F238E27FC236}">
                <a16:creationId xmlns:a16="http://schemas.microsoft.com/office/drawing/2014/main" id="{4CACC21E-6D9E-8419-7579-53B1A01C7167}"/>
              </a:ext>
            </a:extLst>
          </p:cNvPr>
          <p:cNvPicPr>
            <a:picLocks noChangeAspect="1"/>
          </p:cNvPicPr>
          <p:nvPr/>
        </p:nvPicPr>
        <p:blipFill>
          <a:blip r:embed="rId3"/>
          <a:stretch>
            <a:fillRect/>
          </a:stretch>
        </p:blipFill>
        <p:spPr>
          <a:xfrm>
            <a:off x="265766" y="4299942"/>
            <a:ext cx="8878234" cy="356147"/>
          </a:xfrm>
          <a:prstGeom prst="rect">
            <a:avLst/>
          </a:prstGeom>
        </p:spPr>
      </p:pic>
      <p:sp>
        <p:nvSpPr>
          <p:cNvPr id="7" name="Rectangle 6">
            <a:extLst>
              <a:ext uri="{FF2B5EF4-FFF2-40B4-BE49-F238E27FC236}">
                <a16:creationId xmlns:a16="http://schemas.microsoft.com/office/drawing/2014/main" id="{C26E9DA2-DCEA-DABD-22E5-2CDFC93AC50A}"/>
              </a:ext>
            </a:extLst>
          </p:cNvPr>
          <p:cNvSpPr/>
          <p:nvPr/>
        </p:nvSpPr>
        <p:spPr>
          <a:xfrm>
            <a:off x="251520" y="2108720"/>
            <a:ext cx="288032" cy="1368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66A33C-23B5-166A-0942-92B1BB8DA430}"/>
              </a:ext>
            </a:extLst>
          </p:cNvPr>
          <p:cNvPicPr>
            <a:picLocks noChangeAspect="1"/>
          </p:cNvPicPr>
          <p:nvPr/>
        </p:nvPicPr>
        <p:blipFill>
          <a:blip r:embed="rId4"/>
          <a:stretch>
            <a:fillRect/>
          </a:stretch>
        </p:blipFill>
        <p:spPr>
          <a:xfrm>
            <a:off x="229656" y="1131590"/>
            <a:ext cx="4342263" cy="3089884"/>
          </a:xfrm>
          <a:prstGeom prst="rect">
            <a:avLst/>
          </a:prstGeom>
        </p:spPr>
      </p:pic>
      <p:sp>
        <p:nvSpPr>
          <p:cNvPr id="9" name="Rectangle 8">
            <a:extLst>
              <a:ext uri="{FF2B5EF4-FFF2-40B4-BE49-F238E27FC236}">
                <a16:creationId xmlns:a16="http://schemas.microsoft.com/office/drawing/2014/main" id="{12B9FC8D-CE48-2128-B265-FC8E040E2F37}"/>
              </a:ext>
            </a:extLst>
          </p:cNvPr>
          <p:cNvSpPr/>
          <p:nvPr/>
        </p:nvSpPr>
        <p:spPr>
          <a:xfrm>
            <a:off x="4283968" y="1792949"/>
            <a:ext cx="288032" cy="1368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2D28100-B1FB-DA6D-5393-A3D3F42B9814}"/>
              </a:ext>
            </a:extLst>
          </p:cNvPr>
          <p:cNvPicPr>
            <a:picLocks noChangeAspect="1"/>
          </p:cNvPicPr>
          <p:nvPr/>
        </p:nvPicPr>
        <p:blipFill>
          <a:blip r:embed="rId5"/>
          <a:stretch>
            <a:fillRect/>
          </a:stretch>
        </p:blipFill>
        <p:spPr>
          <a:xfrm>
            <a:off x="4640651" y="967769"/>
            <a:ext cx="3985580" cy="3091548"/>
          </a:xfrm>
          <a:prstGeom prst="rect">
            <a:avLst/>
          </a:prstGeom>
        </p:spPr>
      </p:pic>
    </p:spTree>
    <p:extLst>
      <p:ext uri="{BB962C8B-B14F-4D97-AF65-F5344CB8AC3E}">
        <p14:creationId xmlns:p14="http://schemas.microsoft.com/office/powerpoint/2010/main" val="597209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2E2F1-12FA-1779-C2AA-5A26CF8081C3}"/>
              </a:ext>
            </a:extLst>
          </p:cNvPr>
          <p:cNvSpPr>
            <a:spLocks noGrp="1"/>
          </p:cNvSpPr>
          <p:nvPr>
            <p:ph type="title"/>
          </p:nvPr>
        </p:nvSpPr>
        <p:spPr>
          <a:xfrm>
            <a:off x="628649" y="820341"/>
            <a:ext cx="7879841" cy="2225406"/>
          </a:xfrm>
        </p:spPr>
        <p:txBody>
          <a:bodyPr vert="horz" lIns="91440" tIns="45720" rIns="91440" bIns="45720" rtlCol="0" anchor="b">
            <a:normAutofit/>
          </a:bodyPr>
          <a:lstStyle/>
          <a:p>
            <a:pPr defTabSz="914400"/>
            <a:r>
              <a:rPr lang="en-US" sz="6000" kern="1200">
                <a:solidFill>
                  <a:schemeClr val="tx1"/>
                </a:solidFill>
                <a:latin typeface="+mj-lt"/>
                <a:ea typeface="+mj-ea"/>
                <a:cs typeface="+mj-cs"/>
              </a:rPr>
              <a:t>Kết luận</a:t>
            </a:r>
          </a:p>
        </p:txBody>
      </p:sp>
      <p:sp>
        <p:nvSpPr>
          <p:cNvPr id="30" name="Rectangle 2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3248374"/>
            <a:ext cx="7879842"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10162" y="1761629"/>
            <a:ext cx="41148"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3586900-91B4-854A-5E08-4AA5F0ACA8EB}"/>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83B0A39C-9AA3-4A83-82D7-24ADE085033F}" type="slidenum">
              <a:rPr lang="en-US" altLang="ko-KR" sz="1200">
                <a:solidFill>
                  <a:schemeClr val="tx1">
                    <a:lumMod val="50000"/>
                    <a:lumOff val="50000"/>
                  </a:schemeClr>
                </a:solidFill>
              </a:rPr>
              <a:pPr defTabSz="914400">
                <a:lnSpc>
                  <a:spcPct val="90000"/>
                </a:lnSpc>
                <a:spcAft>
                  <a:spcPts val="600"/>
                </a:spcAft>
              </a:pPr>
              <a:t>28</a:t>
            </a:fld>
            <a:endParaRPr lang="en-US" altLang="ko-KR" sz="1200">
              <a:solidFill>
                <a:schemeClr val="tx1">
                  <a:lumMod val="50000"/>
                  <a:lumOff val="50000"/>
                </a:schemeClr>
              </a:solidFill>
            </a:endParaRPr>
          </a:p>
        </p:txBody>
      </p:sp>
    </p:spTree>
    <p:extLst>
      <p:ext uri="{BB962C8B-B14F-4D97-AF65-F5344CB8AC3E}">
        <p14:creationId xmlns:p14="http://schemas.microsoft.com/office/powerpoint/2010/main" val="3046619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723C3B9-6CFF-D415-F23D-BC55408C7049}"/>
              </a:ext>
            </a:extLst>
          </p:cNvPr>
          <p:cNvSpPr>
            <a:spLocks noGrp="1"/>
          </p:cNvSpPr>
          <p:nvPr>
            <p:ph type="title"/>
          </p:nvPr>
        </p:nvSpPr>
        <p:spPr>
          <a:xfrm>
            <a:off x="307395" y="932259"/>
            <a:ext cx="2891790" cy="3278981"/>
          </a:xfrm>
        </p:spPr>
        <p:txBody>
          <a:bodyPr>
            <a:normAutofit/>
          </a:bodyPr>
          <a:lstStyle/>
          <a:p>
            <a:r>
              <a:rPr lang="en-US" sz="2700">
                <a:solidFill>
                  <a:schemeClr val="tx2"/>
                </a:solidFill>
                <a:latin typeface="Arial" panose="020B0604020202020204" pitchFamily="34" charset="0"/>
                <a:cs typeface="Arial" panose="020B0604020202020204" pitchFamily="34" charset="0"/>
              </a:rPr>
              <a:t>Kết quả đạt được</a:t>
            </a:r>
          </a:p>
        </p:txBody>
      </p:sp>
      <p:sp>
        <p:nvSpPr>
          <p:cNvPr id="3" name="Content Placeholder 2">
            <a:extLst>
              <a:ext uri="{FF2B5EF4-FFF2-40B4-BE49-F238E27FC236}">
                <a16:creationId xmlns:a16="http://schemas.microsoft.com/office/drawing/2014/main" id="{401BC480-A8ED-B15D-1ED6-0B215DEE6863}"/>
              </a:ext>
            </a:extLst>
          </p:cNvPr>
          <p:cNvSpPr>
            <a:spLocks noGrp="1"/>
          </p:cNvSpPr>
          <p:nvPr>
            <p:ph idx="1"/>
          </p:nvPr>
        </p:nvSpPr>
        <p:spPr>
          <a:xfrm>
            <a:off x="4499991" y="610361"/>
            <a:ext cx="3915918" cy="3922776"/>
          </a:xfrm>
        </p:spPr>
        <p:txBody>
          <a:bodyPr anchor="ctr">
            <a:normAutofit/>
          </a:bodyPr>
          <a:lstStyle/>
          <a:p>
            <a:pPr>
              <a:lnSpc>
                <a:spcPct val="150000"/>
              </a:lnSpc>
            </a:pPr>
            <a:r>
              <a:rPr lang="en-US" sz="1800">
                <a:solidFill>
                  <a:schemeClr val="tx2"/>
                </a:solidFill>
                <a:latin typeface="Arial" panose="020B0604020202020204" pitchFamily="34" charset="0"/>
                <a:cs typeface="Arial" panose="020B0604020202020204" pitchFamily="34" charset="0"/>
              </a:rPr>
              <a:t>Tìm hiểu về GA</a:t>
            </a:r>
          </a:p>
          <a:p>
            <a:pPr>
              <a:lnSpc>
                <a:spcPct val="150000"/>
              </a:lnSpc>
            </a:pPr>
            <a:r>
              <a:rPr lang="en-US" sz="1800">
                <a:solidFill>
                  <a:schemeClr val="tx2"/>
                </a:solidFill>
                <a:latin typeface="Arial" panose="020B0604020202020204" pitchFamily="34" charset="0"/>
                <a:cs typeface="Arial" panose="020B0604020202020204" pitchFamily="34" charset="0"/>
              </a:rPr>
              <a:t>Khai thác tập mục phổ biến</a:t>
            </a:r>
          </a:p>
          <a:p>
            <a:pPr>
              <a:lnSpc>
                <a:spcPct val="150000"/>
              </a:lnSpc>
            </a:pPr>
            <a:r>
              <a:rPr lang="en-US" sz="1800">
                <a:solidFill>
                  <a:schemeClr val="tx2"/>
                </a:solidFill>
                <a:latin typeface="Arial" panose="020B0604020202020204" pitchFamily="34" charset="0"/>
                <a:cs typeface="Arial" panose="020B0604020202020204" pitchFamily="34" charset="0"/>
              </a:rPr>
              <a:t>Khai thác tập mục hữu ích cao</a:t>
            </a:r>
          </a:p>
          <a:p>
            <a:pPr>
              <a:lnSpc>
                <a:spcPct val="150000"/>
              </a:lnSpc>
            </a:pPr>
            <a:r>
              <a:rPr lang="en-US" sz="1800">
                <a:solidFill>
                  <a:schemeClr val="tx2"/>
                </a:solidFill>
                <a:latin typeface="Arial" panose="020B0604020202020204" pitchFamily="34" charset="0"/>
                <a:cs typeface="Arial" panose="020B0604020202020204" pitchFamily="34" charset="0"/>
              </a:rPr>
              <a:t>Tìm hiểu Python</a:t>
            </a:r>
          </a:p>
          <a:p>
            <a:pPr>
              <a:lnSpc>
                <a:spcPct val="150000"/>
              </a:lnSpc>
            </a:pPr>
            <a:r>
              <a:rPr lang="en-US" sz="1800">
                <a:solidFill>
                  <a:schemeClr val="tx2"/>
                </a:solidFill>
                <a:latin typeface="Arial" panose="020B0604020202020204" pitchFamily="34" charset="0"/>
                <a:cs typeface="Arial" panose="020B0604020202020204" pitchFamily="34" charset="0"/>
              </a:rPr>
              <a:t>Thư viện bitarray</a:t>
            </a:r>
          </a:p>
          <a:p>
            <a:pPr>
              <a:lnSpc>
                <a:spcPct val="150000"/>
              </a:lnSpc>
            </a:pPr>
            <a:r>
              <a:rPr lang="en-US" sz="1800">
                <a:solidFill>
                  <a:schemeClr val="tx2"/>
                </a:solidFill>
                <a:latin typeface="Arial" panose="020B0604020202020204" pitchFamily="34" charset="0"/>
                <a:cs typeface="Arial" panose="020B0604020202020204" pitchFamily="34" charset="0"/>
              </a:rPr>
              <a:t>Thư viện QT6</a:t>
            </a:r>
          </a:p>
          <a:p>
            <a:pPr>
              <a:lnSpc>
                <a:spcPct val="150000"/>
              </a:lnSpc>
            </a:pPr>
            <a:r>
              <a:rPr lang="en-US" sz="1800">
                <a:solidFill>
                  <a:schemeClr val="tx2"/>
                </a:solidFill>
                <a:latin typeface="Arial" panose="020B0604020202020204" pitchFamily="34" charset="0"/>
                <a:cs typeface="Arial" panose="020B0604020202020204" pitchFamily="34" charset="0"/>
              </a:rPr>
              <a:t>Áp dụng tính toán song song</a:t>
            </a:r>
          </a:p>
        </p:txBody>
      </p:sp>
      <p:sp>
        <p:nvSpPr>
          <p:cNvPr id="4" name="Slide Number Placeholder 3">
            <a:extLst>
              <a:ext uri="{FF2B5EF4-FFF2-40B4-BE49-F238E27FC236}">
                <a16:creationId xmlns:a16="http://schemas.microsoft.com/office/drawing/2014/main" id="{328AF469-F9F8-3E22-489E-74801DE63649}"/>
              </a:ext>
            </a:extLst>
          </p:cNvPr>
          <p:cNvSpPr>
            <a:spLocks noGrp="1"/>
          </p:cNvSpPr>
          <p:nvPr>
            <p:ph type="sldNum" sz="quarter" idx="12"/>
          </p:nvPr>
        </p:nvSpPr>
        <p:spPr>
          <a:xfrm>
            <a:off x="6457950" y="4767262"/>
            <a:ext cx="2057400" cy="273844"/>
          </a:xfrm>
        </p:spPr>
        <p:txBody>
          <a:bodyPr>
            <a:normAutofit/>
          </a:bodyPr>
          <a:lstStyle/>
          <a:p>
            <a:pPr>
              <a:spcAft>
                <a:spcPts val="600"/>
              </a:spcAft>
            </a:pPr>
            <a:fld id="{83B0A39C-9AA3-4A83-82D7-24ADE085033F}" type="slidenum">
              <a:rPr lang="ko-KR" altLang="en-US" smtClean="0"/>
              <a:pPr>
                <a:spcAft>
                  <a:spcPts val="600"/>
                </a:spcAft>
              </a:pPr>
              <a:t>29</a:t>
            </a:fld>
            <a:endParaRPr lang="ko-KR" altLang="en-US"/>
          </a:p>
        </p:txBody>
      </p:sp>
    </p:spTree>
    <p:extLst>
      <p:ext uri="{BB962C8B-B14F-4D97-AF65-F5344CB8AC3E}">
        <p14:creationId xmlns:p14="http://schemas.microsoft.com/office/powerpoint/2010/main" val="143491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diagram of a diagram&#10;&#10;Description automatically generated with medium confidence">
            <a:extLst>
              <a:ext uri="{FF2B5EF4-FFF2-40B4-BE49-F238E27FC236}">
                <a16:creationId xmlns:a16="http://schemas.microsoft.com/office/drawing/2014/main" id="{3C017908-3F6A-9696-3236-E89F5994B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548" y="313740"/>
            <a:ext cx="6057876" cy="4634274"/>
          </a:xfrm>
          <a:prstGeom prst="rect">
            <a:avLst/>
          </a:prstGeom>
        </p:spPr>
      </p:pic>
      <p:sp>
        <p:nvSpPr>
          <p:cNvPr id="2" name="Title 1">
            <a:extLst>
              <a:ext uri="{FF2B5EF4-FFF2-40B4-BE49-F238E27FC236}">
                <a16:creationId xmlns:a16="http://schemas.microsoft.com/office/drawing/2014/main" id="{DFDB9A62-EA8D-6058-DC4A-28D7410B554D}"/>
              </a:ext>
            </a:extLst>
          </p:cNvPr>
          <p:cNvSpPr>
            <a:spLocks noGrp="1"/>
          </p:cNvSpPr>
          <p:nvPr>
            <p:ph type="title"/>
          </p:nvPr>
        </p:nvSpPr>
        <p:spPr>
          <a:xfrm>
            <a:off x="479161" y="479394"/>
            <a:ext cx="2678858" cy="2680137"/>
          </a:xfrm>
        </p:spPr>
        <p:txBody>
          <a:bodyPr vert="horz" lIns="91440" tIns="45720" rIns="91440" bIns="45720" rtlCol="0" anchor="b">
            <a:normAutofit/>
          </a:bodyPr>
          <a:lstStyle/>
          <a:p>
            <a:pPr defTabSz="914400"/>
            <a:r>
              <a:rPr lang="en-US" sz="4100" kern="1200">
                <a:solidFill>
                  <a:schemeClr val="tx1"/>
                </a:solidFill>
                <a:latin typeface="Arial" panose="020B0604020202020204" pitchFamily="34" charset="0"/>
                <a:cs typeface="Arial" panose="020B0604020202020204" pitchFamily="34" charset="0"/>
              </a:rPr>
              <a:t>Sơ đồ của thuật giải di truyền</a:t>
            </a:r>
          </a:p>
        </p:txBody>
      </p:sp>
      <p:sp>
        <p:nvSpPr>
          <p:cNvPr id="4" name="Slide Number Placeholder 3">
            <a:extLst>
              <a:ext uri="{FF2B5EF4-FFF2-40B4-BE49-F238E27FC236}">
                <a16:creationId xmlns:a16="http://schemas.microsoft.com/office/drawing/2014/main" id="{8C059C2A-981F-6159-58A8-E0D10AD5C287}"/>
              </a:ext>
            </a:extLst>
          </p:cNvPr>
          <p:cNvSpPr>
            <a:spLocks noGrp="1"/>
          </p:cNvSpPr>
          <p:nvPr>
            <p:ph type="sldNum" sz="quarter" idx="12"/>
          </p:nvPr>
        </p:nvSpPr>
        <p:spPr>
          <a:xfrm>
            <a:off x="6691064" y="4767262"/>
            <a:ext cx="2057400" cy="273844"/>
          </a:xfrm>
        </p:spPr>
        <p:txBody>
          <a:bodyPr vert="horz" lIns="91440" tIns="45720" rIns="91440" bIns="45720" rtlCol="0" anchor="ctr">
            <a:normAutofit/>
          </a:bodyPr>
          <a:lstStyle/>
          <a:p>
            <a:pPr>
              <a:lnSpc>
                <a:spcPct val="90000"/>
              </a:lnSpc>
              <a:spcAft>
                <a:spcPts val="600"/>
              </a:spcAft>
            </a:pPr>
            <a:fld id="{83B0A39C-9AA3-4A83-82D7-24ADE085033F}" type="slidenum">
              <a:rPr lang="en-US" altLang="ko-KR" sz="1200" smtClean="0">
                <a:solidFill>
                  <a:schemeClr val="tx1">
                    <a:tint val="75000"/>
                  </a:schemeClr>
                </a:solidFill>
              </a:rPr>
              <a:pPr>
                <a:lnSpc>
                  <a:spcPct val="90000"/>
                </a:lnSpc>
                <a:spcAft>
                  <a:spcPts val="600"/>
                </a:spcAft>
              </a:pPr>
              <a:t>3</a:t>
            </a:fld>
            <a:endParaRPr lang="en-US" altLang="ko-KR" sz="1200">
              <a:solidFill>
                <a:schemeClr val="tx1">
                  <a:tint val="75000"/>
                </a:schemeClr>
              </a:solidFill>
            </a:endParaRPr>
          </a:p>
        </p:txBody>
      </p:sp>
    </p:spTree>
    <p:extLst>
      <p:ext uri="{BB962C8B-B14F-4D97-AF65-F5344CB8AC3E}">
        <p14:creationId xmlns:p14="http://schemas.microsoft.com/office/powerpoint/2010/main" val="3079190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FF7326A-0AA8-786D-B759-6C340D24A184}"/>
              </a:ext>
            </a:extLst>
          </p:cNvPr>
          <p:cNvSpPr>
            <a:spLocks noGrp="1"/>
          </p:cNvSpPr>
          <p:nvPr>
            <p:ph type="title"/>
          </p:nvPr>
        </p:nvSpPr>
        <p:spPr>
          <a:xfrm>
            <a:off x="628650" y="534984"/>
            <a:ext cx="3028950" cy="4073532"/>
          </a:xfrm>
        </p:spPr>
        <p:txBody>
          <a:bodyPr>
            <a:normAutofit/>
          </a:bodyPr>
          <a:lstStyle/>
          <a:p>
            <a:r>
              <a:rPr lang="en-US">
                <a:latin typeface="Arial" panose="020B0604020202020204" pitchFamily="34" charset="0"/>
                <a:cs typeface="Arial" panose="020B0604020202020204" pitchFamily="34" charset="0"/>
              </a:rPr>
              <a:t>Hạn chế</a:t>
            </a:r>
          </a:p>
        </p:txBody>
      </p:sp>
      <p:sp>
        <p:nvSpPr>
          <p:cNvPr id="3" name="Content Placeholder 2">
            <a:extLst>
              <a:ext uri="{FF2B5EF4-FFF2-40B4-BE49-F238E27FC236}">
                <a16:creationId xmlns:a16="http://schemas.microsoft.com/office/drawing/2014/main" id="{E12EB2EB-7D41-4E16-072D-A1C9AFD2F6CE}"/>
              </a:ext>
            </a:extLst>
          </p:cNvPr>
          <p:cNvSpPr>
            <a:spLocks noGrp="1"/>
          </p:cNvSpPr>
          <p:nvPr>
            <p:ph idx="1"/>
          </p:nvPr>
        </p:nvSpPr>
        <p:spPr>
          <a:xfrm>
            <a:off x="4081686" y="534984"/>
            <a:ext cx="4752527" cy="4073532"/>
          </a:xfrm>
        </p:spPr>
        <p:txBody>
          <a:bodyPr anchor="ctr">
            <a:normAutofit/>
          </a:bodyPr>
          <a:lstStyle/>
          <a:p>
            <a:pPr>
              <a:lnSpc>
                <a:spcPct val="150000"/>
              </a:lnSpc>
            </a:pPr>
            <a:r>
              <a:rPr lang="en-US" sz="1800">
                <a:latin typeface="Arial" panose="020B0604020202020204" pitchFamily="34" charset="0"/>
                <a:cs typeface="Arial" panose="020B0604020202020204" pitchFamily="34" charset="0"/>
              </a:rPr>
              <a:t>Chương trình chưa được tối ưu.</a:t>
            </a:r>
          </a:p>
          <a:p>
            <a:pPr>
              <a:lnSpc>
                <a:spcPct val="150000"/>
              </a:lnSpc>
            </a:pPr>
            <a:r>
              <a:rPr lang="en-US" sz="1800">
                <a:latin typeface="Arial" panose="020B0604020202020204" pitchFamily="34" charset="0"/>
                <a:cs typeface="Arial" panose="020B0604020202020204" pitchFamily="34" charset="0"/>
              </a:rPr>
              <a:t>Đối với loại dữ liệu thưa và lớn thì độ dài của tập mục khai thác được nhỏ.</a:t>
            </a:r>
          </a:p>
          <a:p>
            <a:pPr>
              <a:lnSpc>
                <a:spcPct val="150000"/>
              </a:lnSpc>
            </a:pPr>
            <a:r>
              <a:rPr lang="vi-VN" sz="1800">
                <a:latin typeface="Arial" panose="020B0604020202020204" pitchFamily="34" charset="0"/>
                <a:cs typeface="Arial" panose="020B0604020202020204" pitchFamily="34" charset="0"/>
              </a:rPr>
              <a:t>Chưa có giải pháp tính toán ra các tham số cụ thể nên vẫn còn phụ thuộc vào số lần thử nghiệm</a:t>
            </a:r>
            <a:r>
              <a:rPr lang="en-US" sz="1800">
                <a:latin typeface="Arial" panose="020B0604020202020204" pitchFamily="34" charset="0"/>
                <a:cs typeface="Arial" panose="020B0604020202020204" pitchFamily="34" charset="0"/>
              </a:rPr>
              <a:t>.</a:t>
            </a:r>
          </a:p>
          <a:p>
            <a:pPr>
              <a:lnSpc>
                <a:spcPct val="150000"/>
              </a:lnSpc>
            </a:pPr>
            <a:r>
              <a:rPr lang="en-US" sz="1800">
                <a:latin typeface="Arial" panose="020B0604020202020204" pitchFamily="34" charset="0"/>
                <a:cs typeface="Arial" panose="020B0604020202020204" pitchFamily="34" charset="0"/>
              </a:rPr>
              <a:t>Dữ liệu xử lý vẫn là dữ liệu tĩnh.</a:t>
            </a:r>
          </a:p>
        </p:txBody>
      </p:sp>
      <p:sp>
        <p:nvSpPr>
          <p:cNvPr id="4" name="Slide Number Placeholder 3">
            <a:extLst>
              <a:ext uri="{FF2B5EF4-FFF2-40B4-BE49-F238E27FC236}">
                <a16:creationId xmlns:a16="http://schemas.microsoft.com/office/drawing/2014/main" id="{B16511A9-AEE8-5FA7-3DB6-A152E96FB897}"/>
              </a:ext>
            </a:extLst>
          </p:cNvPr>
          <p:cNvSpPr>
            <a:spLocks noGrp="1"/>
          </p:cNvSpPr>
          <p:nvPr>
            <p:ph type="sldNum" sz="quarter" idx="12"/>
          </p:nvPr>
        </p:nvSpPr>
        <p:spPr>
          <a:xfrm>
            <a:off x="6457950" y="4767262"/>
            <a:ext cx="2057400" cy="273844"/>
          </a:xfrm>
        </p:spPr>
        <p:txBody>
          <a:bodyPr>
            <a:normAutofit/>
          </a:bodyPr>
          <a:lstStyle/>
          <a:p>
            <a:pPr>
              <a:spcAft>
                <a:spcPts val="600"/>
              </a:spcAft>
            </a:pPr>
            <a:fld id="{83B0A39C-9AA3-4A83-82D7-24ADE085033F}" type="slidenum">
              <a:rPr lang="ko-KR" altLang="en-US" smtClean="0"/>
              <a:pPr>
                <a:spcAft>
                  <a:spcPts val="600"/>
                </a:spcAft>
              </a:pPr>
              <a:t>30</a:t>
            </a:fld>
            <a:endParaRPr lang="ko-KR" altLang="en-US"/>
          </a:p>
        </p:txBody>
      </p:sp>
    </p:spTree>
    <p:extLst>
      <p:ext uri="{BB962C8B-B14F-4D97-AF65-F5344CB8AC3E}">
        <p14:creationId xmlns:p14="http://schemas.microsoft.com/office/powerpoint/2010/main" val="285071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C1224-52BE-5049-8E43-1B4D01FCC501}"/>
              </a:ext>
            </a:extLst>
          </p:cNvPr>
          <p:cNvSpPr>
            <a:spLocks noGrp="1"/>
          </p:cNvSpPr>
          <p:nvPr>
            <p:ph type="title"/>
          </p:nvPr>
        </p:nvSpPr>
        <p:spPr>
          <a:xfrm>
            <a:off x="4366910" y="-20538"/>
            <a:ext cx="3733482" cy="1090538"/>
          </a:xfrm>
        </p:spPr>
        <p:txBody>
          <a:bodyPr>
            <a:normAutofit/>
          </a:bodyPr>
          <a:lstStyle/>
          <a:p>
            <a:r>
              <a:rPr lang="en-US" sz="3000">
                <a:solidFill>
                  <a:schemeClr val="tx2"/>
                </a:solidFill>
                <a:latin typeface="Arial" panose="020B0604020202020204" pitchFamily="34" charset="0"/>
                <a:cs typeface="Arial" panose="020B0604020202020204" pitchFamily="34" charset="0"/>
              </a:rPr>
              <a:t>Hướng phát triển</a:t>
            </a:r>
          </a:p>
        </p:txBody>
      </p:sp>
      <p:pic>
        <p:nvPicPr>
          <p:cNvPr id="8" name="Graphic 7" descr="Checkmark">
            <a:extLst>
              <a:ext uri="{FF2B5EF4-FFF2-40B4-BE49-F238E27FC236}">
                <a16:creationId xmlns:a16="http://schemas.microsoft.com/office/drawing/2014/main" id="{DE200B3F-4DC8-352E-9EB9-F3DC9643C4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212" y="1345384"/>
            <a:ext cx="2715016" cy="2715016"/>
          </a:xfrm>
          <a:prstGeom prst="rect">
            <a:avLst/>
          </a:prstGeom>
        </p:spPr>
      </p:pic>
      <p:sp>
        <p:nvSpPr>
          <p:cNvPr id="3" name="Content Placeholder 2">
            <a:extLst>
              <a:ext uri="{FF2B5EF4-FFF2-40B4-BE49-F238E27FC236}">
                <a16:creationId xmlns:a16="http://schemas.microsoft.com/office/drawing/2014/main" id="{0E23EBA8-510F-D48E-370E-76F83FA7BD32}"/>
              </a:ext>
            </a:extLst>
          </p:cNvPr>
          <p:cNvSpPr>
            <a:spLocks noGrp="1"/>
          </p:cNvSpPr>
          <p:nvPr>
            <p:ph idx="1"/>
          </p:nvPr>
        </p:nvSpPr>
        <p:spPr>
          <a:xfrm>
            <a:off x="4590044" y="1110506"/>
            <a:ext cx="3870388" cy="4125540"/>
          </a:xfrm>
        </p:spPr>
        <p:txBody>
          <a:bodyPr anchor="ctr">
            <a:normAutofit/>
          </a:bodyPr>
          <a:lstStyle/>
          <a:p>
            <a:pPr>
              <a:lnSpc>
                <a:spcPct val="150000"/>
              </a:lnSpc>
            </a:pPr>
            <a:r>
              <a:rPr lang="en-US" sz="1800">
                <a:solidFill>
                  <a:schemeClr val="tx2"/>
                </a:solidFill>
                <a:latin typeface="Arial" panose="020B0604020202020204" pitchFamily="34" charset="0"/>
                <a:cs typeface="Arial" panose="020B0604020202020204" pitchFamily="34" charset="0"/>
              </a:rPr>
              <a:t>Cải thiện hơn về cấu trúc dữ liệu để xử lý dữ liệu thưa cho chương trình.</a:t>
            </a:r>
          </a:p>
          <a:p>
            <a:pPr>
              <a:lnSpc>
                <a:spcPct val="150000"/>
              </a:lnSpc>
            </a:pPr>
            <a:r>
              <a:rPr lang="vi-VN" sz="1800">
                <a:solidFill>
                  <a:schemeClr val="tx2"/>
                </a:solidFill>
                <a:latin typeface="Arial" panose="020B0604020202020204" pitchFamily="34" charset="0"/>
                <a:cs typeface="Arial" panose="020B0604020202020204" pitchFamily="34" charset="0"/>
              </a:rPr>
              <a:t>Phát triển thuật toán có thể xử lý được loại dữ liệu động.</a:t>
            </a:r>
            <a:endParaRPr lang="en-US" sz="1800">
              <a:solidFill>
                <a:schemeClr val="tx2"/>
              </a:solidFill>
              <a:latin typeface="Arial" panose="020B0604020202020204" pitchFamily="34" charset="0"/>
              <a:cs typeface="Arial" panose="020B0604020202020204" pitchFamily="34" charset="0"/>
            </a:endParaRPr>
          </a:p>
          <a:p>
            <a:pPr>
              <a:lnSpc>
                <a:spcPct val="150000"/>
              </a:lnSpc>
            </a:pPr>
            <a:r>
              <a:rPr lang="en-US" sz="1800">
                <a:solidFill>
                  <a:schemeClr val="tx2"/>
                </a:solidFill>
                <a:latin typeface="Arial" panose="020B0604020202020204" pitchFamily="34" charset="0"/>
                <a:cs typeface="Arial" panose="020B0604020202020204" pitchFamily="34" charset="0"/>
              </a:rPr>
              <a:t>Cải thiện hơn về giao diện xử lý.</a:t>
            </a:r>
          </a:p>
          <a:p>
            <a:pPr>
              <a:lnSpc>
                <a:spcPct val="150000"/>
              </a:lnSpc>
            </a:pPr>
            <a:r>
              <a:rPr lang="en-US" sz="1800">
                <a:solidFill>
                  <a:schemeClr val="tx2"/>
                </a:solidFill>
                <a:latin typeface="Arial" panose="020B0604020202020204" pitchFamily="34" charset="0"/>
                <a:cs typeface="Arial" panose="020B0604020202020204" pitchFamily="34" charset="0"/>
              </a:rPr>
              <a:t>Tìm hiểu thêm về các nền tảng: Pyspark, Hadoop, …</a:t>
            </a:r>
          </a:p>
          <a:p>
            <a:pPr>
              <a:lnSpc>
                <a:spcPct val="150000"/>
              </a:lnSpc>
            </a:pPr>
            <a:endParaRPr lang="en-US" sz="1800">
              <a:solidFill>
                <a:schemeClr val="tx2"/>
              </a:solidFill>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39747"/>
            <a:ext cx="4446455" cy="5103753"/>
            <a:chOff x="6095999" y="52996"/>
            <a:chExt cx="6093363" cy="6805005"/>
          </a:xfrm>
          <a:solidFill>
            <a:schemeClr val="accent5">
              <a:alpha val="10000"/>
            </a:schemeClr>
          </a:solidFill>
        </p:grpSpPr>
        <p:sp>
          <p:nvSpPr>
            <p:cNvPr id="16" name="Freeform: Shape 1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4EEEB89B-BBEE-691B-F811-7815B65BD828}"/>
              </a:ext>
            </a:extLst>
          </p:cNvPr>
          <p:cNvSpPr>
            <a:spLocks noGrp="1"/>
          </p:cNvSpPr>
          <p:nvPr>
            <p:ph type="sldNum" sz="quarter" idx="12"/>
          </p:nvPr>
        </p:nvSpPr>
        <p:spPr>
          <a:xfrm>
            <a:off x="6457950" y="4767262"/>
            <a:ext cx="2057400" cy="273844"/>
          </a:xfrm>
        </p:spPr>
        <p:txBody>
          <a:bodyPr>
            <a:normAutofit/>
          </a:bodyPr>
          <a:lstStyle/>
          <a:p>
            <a:pPr>
              <a:spcAft>
                <a:spcPts val="600"/>
              </a:spcAft>
            </a:pPr>
            <a:fld id="{83B0A39C-9AA3-4A83-82D7-24ADE085033F}" type="slidenum">
              <a:rPr lang="ko-KR" altLang="en-US" smtClean="0"/>
              <a:pPr>
                <a:spcAft>
                  <a:spcPts val="600"/>
                </a:spcAft>
              </a:pPr>
              <a:t>31</a:t>
            </a:fld>
            <a:endParaRPr lang="ko-KR" altLang="en-US"/>
          </a:p>
        </p:txBody>
      </p:sp>
    </p:spTree>
    <p:extLst>
      <p:ext uri="{BB962C8B-B14F-4D97-AF65-F5344CB8AC3E}">
        <p14:creationId xmlns:p14="http://schemas.microsoft.com/office/powerpoint/2010/main" val="3046713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7F5D5F07-E3AC-1BE5-F9B8-71D5D4BFBE98}"/>
              </a:ext>
            </a:extLst>
          </p:cNvPr>
          <p:cNvSpPr>
            <a:spLocks noGrp="1"/>
          </p:cNvSpPr>
          <p:nvPr>
            <p:ph type="sldNum" sz="quarter" idx="12"/>
          </p:nvPr>
        </p:nvSpPr>
        <p:spPr>
          <a:xfrm>
            <a:off x="6603999" y="4767262"/>
            <a:ext cx="2057400" cy="273844"/>
          </a:xfrm>
        </p:spPr>
        <p:txBody>
          <a:bodyPr vert="horz" lIns="91440" tIns="45720" rIns="91440" bIns="45720" rtlCol="0" anchor="ctr">
            <a:normAutofit/>
          </a:bodyPr>
          <a:lstStyle/>
          <a:p>
            <a:pPr defTabSz="914400">
              <a:lnSpc>
                <a:spcPct val="90000"/>
              </a:lnSpc>
              <a:spcAft>
                <a:spcPts val="600"/>
              </a:spcAft>
            </a:pPr>
            <a:fld id="{83B0A39C-9AA3-4A83-82D7-24ADE085033F}" type="slidenum">
              <a:rPr lang="en-US" altLang="ko-KR" sz="1200" smtClean="0">
                <a:solidFill>
                  <a:schemeClr val="tx1">
                    <a:tint val="75000"/>
                  </a:schemeClr>
                </a:solidFill>
              </a:rPr>
              <a:pPr defTabSz="914400">
                <a:lnSpc>
                  <a:spcPct val="90000"/>
                </a:lnSpc>
                <a:spcAft>
                  <a:spcPts val="600"/>
                </a:spcAft>
              </a:pPr>
              <a:t>32</a:t>
            </a:fld>
            <a:endParaRPr lang="en-US" altLang="ko-KR" sz="1200">
              <a:solidFill>
                <a:schemeClr val="tx1">
                  <a:tint val="75000"/>
                </a:schemeClr>
              </a:solidFill>
            </a:endParaRPr>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pen writing on a piece of paper&#10;&#10;Description automatically generated">
            <a:extLst>
              <a:ext uri="{FF2B5EF4-FFF2-40B4-BE49-F238E27FC236}">
                <a16:creationId xmlns:a16="http://schemas.microsoft.com/office/drawing/2014/main" id="{987671DC-BDD5-E493-F80D-61CE2DDAE73B}"/>
              </a:ext>
            </a:extLst>
          </p:cNvPr>
          <p:cNvPicPr>
            <a:picLocks noChangeAspect="1"/>
          </p:cNvPicPr>
          <p:nvPr/>
        </p:nvPicPr>
        <p:blipFill rotWithShape="1">
          <a:blip r:embed="rId2">
            <a:extLst>
              <a:ext uri="{28A0092B-C50C-407E-A947-70E740481C1C}">
                <a14:useLocalDpi xmlns:a14="http://schemas.microsoft.com/office/drawing/2010/main" val="0"/>
              </a:ext>
            </a:extLst>
          </a:blip>
          <a:srcRect t="12929" r="-2" b="14805"/>
          <a:stretch/>
        </p:blipFill>
        <p:spPr>
          <a:xfrm>
            <a:off x="958283" y="482600"/>
            <a:ext cx="7227433" cy="4178299"/>
          </a:xfrm>
          <a:prstGeom prst="rect">
            <a:avLst/>
          </a:prstGeom>
          <a:ln>
            <a:noFill/>
          </a:ln>
        </p:spPr>
      </p:pic>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6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15F2-8A47-A5DF-8340-8931BDB71A1B}"/>
              </a:ext>
            </a:extLst>
          </p:cNvPr>
          <p:cNvSpPr>
            <a:spLocks noGrp="1"/>
          </p:cNvSpPr>
          <p:nvPr>
            <p:ph type="title"/>
          </p:nvPr>
        </p:nvSpPr>
        <p:spPr>
          <a:xfrm>
            <a:off x="323528" y="206550"/>
            <a:ext cx="7886700" cy="994172"/>
          </a:xfrm>
        </p:spPr>
        <p:txBody>
          <a:bodyPr/>
          <a:lstStyle/>
          <a:p>
            <a:r>
              <a:rPr lang="en-US">
                <a:latin typeface="Arial" panose="020B0604020202020204" pitchFamily="34" charset="0"/>
                <a:cs typeface="Arial" panose="020B0604020202020204" pitchFamily="34" charset="0"/>
              </a:rPr>
              <a:t>Khởi tạo quần thể</a:t>
            </a:r>
          </a:p>
        </p:txBody>
      </p:sp>
      <p:sp>
        <p:nvSpPr>
          <p:cNvPr id="4" name="Slide Number Placeholder 3">
            <a:extLst>
              <a:ext uri="{FF2B5EF4-FFF2-40B4-BE49-F238E27FC236}">
                <a16:creationId xmlns:a16="http://schemas.microsoft.com/office/drawing/2014/main" id="{0CAE3E21-DB75-513D-6F15-1ECCFA517444}"/>
              </a:ext>
            </a:extLst>
          </p:cNvPr>
          <p:cNvSpPr>
            <a:spLocks noGrp="1"/>
          </p:cNvSpPr>
          <p:nvPr>
            <p:ph type="sldNum" sz="quarter" idx="12"/>
          </p:nvPr>
        </p:nvSpPr>
        <p:spPr/>
        <p:txBody>
          <a:bodyPr/>
          <a:lstStyle/>
          <a:p>
            <a:fld id="{83B0A39C-9AA3-4A83-82D7-24ADE085033F}" type="slidenum">
              <a:rPr lang="ko-KR" altLang="en-US" smtClean="0"/>
              <a:t>4</a:t>
            </a:fld>
            <a:endParaRPr lang="ko-KR" altLang="en-US"/>
          </a:p>
        </p:txBody>
      </p:sp>
      <p:grpSp>
        <p:nvGrpSpPr>
          <p:cNvPr id="65" name="Group 64">
            <a:extLst>
              <a:ext uri="{FF2B5EF4-FFF2-40B4-BE49-F238E27FC236}">
                <a16:creationId xmlns:a16="http://schemas.microsoft.com/office/drawing/2014/main" id="{705BA057-3D2E-1833-8488-5470503F25A7}"/>
              </a:ext>
            </a:extLst>
          </p:cNvPr>
          <p:cNvGrpSpPr/>
          <p:nvPr/>
        </p:nvGrpSpPr>
        <p:grpSpPr>
          <a:xfrm>
            <a:off x="1763688" y="736661"/>
            <a:ext cx="6381168" cy="3849238"/>
            <a:chOff x="4837974" y="1130740"/>
            <a:chExt cx="5636704" cy="3457234"/>
          </a:xfrm>
        </p:grpSpPr>
        <p:sp>
          <p:nvSpPr>
            <p:cNvPr id="48" name="TextBox 47">
              <a:extLst>
                <a:ext uri="{FF2B5EF4-FFF2-40B4-BE49-F238E27FC236}">
                  <a16:creationId xmlns:a16="http://schemas.microsoft.com/office/drawing/2014/main" id="{A6C5D1AA-A95D-A69D-07F0-FC03D76758DE}"/>
                </a:ext>
              </a:extLst>
            </p:cNvPr>
            <p:cNvSpPr txBox="1"/>
            <p:nvPr/>
          </p:nvSpPr>
          <p:spPr>
            <a:xfrm>
              <a:off x="4837974" y="4218642"/>
              <a:ext cx="390363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Tạo ra tập nghiệm bao gồm n cá thể</a:t>
              </a:r>
            </a:p>
          </p:txBody>
        </p:sp>
        <p:pic>
          <p:nvPicPr>
            <p:cNvPr id="50" name="Picture 49">
              <a:extLst>
                <a:ext uri="{FF2B5EF4-FFF2-40B4-BE49-F238E27FC236}">
                  <a16:creationId xmlns:a16="http://schemas.microsoft.com/office/drawing/2014/main" id="{1AF8CF69-5B39-C75A-96FA-8B5D0E1A5598}"/>
                </a:ext>
              </a:extLst>
            </p:cNvPr>
            <p:cNvPicPr>
              <a:picLocks noChangeAspect="1"/>
            </p:cNvPicPr>
            <p:nvPr/>
          </p:nvPicPr>
          <p:blipFill>
            <a:blip r:embed="rId2"/>
            <a:stretch>
              <a:fillRect/>
            </a:stretch>
          </p:blipFill>
          <p:spPr>
            <a:xfrm>
              <a:off x="4837974" y="1842378"/>
              <a:ext cx="3924502" cy="1682836"/>
            </a:xfrm>
            <a:prstGeom prst="rect">
              <a:avLst/>
            </a:prstGeom>
          </p:spPr>
        </p:pic>
        <p:cxnSp>
          <p:nvCxnSpPr>
            <p:cNvPr id="53" name="Straight Arrow Connector 52">
              <a:extLst>
                <a:ext uri="{FF2B5EF4-FFF2-40B4-BE49-F238E27FC236}">
                  <a16:creationId xmlns:a16="http://schemas.microsoft.com/office/drawing/2014/main" id="{6F853C02-32E2-DC98-15E9-2F9F3EA9A3FA}"/>
                </a:ext>
              </a:extLst>
            </p:cNvPr>
            <p:cNvCxnSpPr>
              <a:stCxn id="48" idx="0"/>
            </p:cNvCxnSpPr>
            <p:nvPr/>
          </p:nvCxnSpPr>
          <p:spPr>
            <a:xfrm flipH="1" flipV="1">
              <a:off x="6660232" y="3525214"/>
              <a:ext cx="129559" cy="69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B4C69694-1E85-6F22-BC75-3ED72042E380}"/>
                </a:ext>
              </a:extLst>
            </p:cNvPr>
            <p:cNvSpPr txBox="1"/>
            <p:nvPr/>
          </p:nvSpPr>
          <p:spPr>
            <a:xfrm>
              <a:off x="8125958" y="1130740"/>
              <a:ext cx="234872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Gen có kích thước m</a:t>
              </a:r>
            </a:p>
          </p:txBody>
        </p:sp>
        <p:cxnSp>
          <p:nvCxnSpPr>
            <p:cNvPr id="57" name="Straight Arrow Connector 56">
              <a:extLst>
                <a:ext uri="{FF2B5EF4-FFF2-40B4-BE49-F238E27FC236}">
                  <a16:creationId xmlns:a16="http://schemas.microsoft.com/office/drawing/2014/main" id="{EF632504-FF6D-7C93-98B8-F39C8E3A8E40}"/>
                </a:ext>
              </a:extLst>
            </p:cNvPr>
            <p:cNvCxnSpPr>
              <a:cxnSpLocks/>
              <a:stCxn id="55" idx="1"/>
            </p:cNvCxnSpPr>
            <p:nvPr/>
          </p:nvCxnSpPr>
          <p:spPr>
            <a:xfrm flipH="1">
              <a:off x="7556731" y="1315406"/>
              <a:ext cx="569227" cy="526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951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15F2-8A47-A5DF-8340-8931BDB71A1B}"/>
              </a:ext>
            </a:extLst>
          </p:cNvPr>
          <p:cNvSpPr>
            <a:spLocks noGrp="1"/>
          </p:cNvSpPr>
          <p:nvPr>
            <p:ph type="title"/>
          </p:nvPr>
        </p:nvSpPr>
        <p:spPr>
          <a:xfrm>
            <a:off x="323528" y="126648"/>
            <a:ext cx="7886700" cy="994172"/>
          </a:xfrm>
        </p:spPr>
        <p:txBody>
          <a:bodyPr/>
          <a:lstStyle/>
          <a:p>
            <a:r>
              <a:rPr lang="en-US">
                <a:latin typeface="Arial" panose="020B0604020202020204" pitchFamily="34" charset="0"/>
                <a:cs typeface="Arial" panose="020B0604020202020204" pitchFamily="34" charset="0"/>
              </a:rPr>
              <a:t>Đánh giá</a:t>
            </a:r>
          </a:p>
        </p:txBody>
      </p:sp>
      <p:sp>
        <p:nvSpPr>
          <p:cNvPr id="4" name="Slide Number Placeholder 3">
            <a:extLst>
              <a:ext uri="{FF2B5EF4-FFF2-40B4-BE49-F238E27FC236}">
                <a16:creationId xmlns:a16="http://schemas.microsoft.com/office/drawing/2014/main" id="{0CAE3E21-DB75-513D-6F15-1ECCFA517444}"/>
              </a:ext>
            </a:extLst>
          </p:cNvPr>
          <p:cNvSpPr>
            <a:spLocks noGrp="1"/>
          </p:cNvSpPr>
          <p:nvPr>
            <p:ph type="sldNum" sz="quarter" idx="12"/>
          </p:nvPr>
        </p:nvSpPr>
        <p:spPr/>
        <p:txBody>
          <a:bodyPr/>
          <a:lstStyle/>
          <a:p>
            <a:fld id="{83B0A39C-9AA3-4A83-82D7-24ADE085033F}" type="slidenum">
              <a:rPr lang="ko-KR" altLang="en-US" smtClean="0"/>
              <a:t>5</a:t>
            </a:fld>
            <a:endParaRPr lang="ko-KR" altLang="en-US"/>
          </a:p>
        </p:txBody>
      </p:sp>
      <p:pic>
        <p:nvPicPr>
          <p:cNvPr id="5" name="Picture 4">
            <a:extLst>
              <a:ext uri="{FF2B5EF4-FFF2-40B4-BE49-F238E27FC236}">
                <a16:creationId xmlns:a16="http://schemas.microsoft.com/office/drawing/2014/main" id="{4714638B-C1E3-7FEC-412A-0FEB8E1850FB}"/>
              </a:ext>
            </a:extLst>
          </p:cNvPr>
          <p:cNvPicPr>
            <a:picLocks noChangeAspect="1"/>
          </p:cNvPicPr>
          <p:nvPr/>
        </p:nvPicPr>
        <p:blipFill>
          <a:blip r:embed="rId2"/>
          <a:stretch>
            <a:fillRect/>
          </a:stretch>
        </p:blipFill>
        <p:spPr>
          <a:xfrm>
            <a:off x="1691680" y="1120820"/>
            <a:ext cx="5882798" cy="2425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9D69CE26-192E-70D8-ADC1-AAF606BA6A4D}"/>
              </a:ext>
            </a:extLst>
          </p:cNvPr>
          <p:cNvSpPr txBox="1"/>
          <p:nvPr/>
        </p:nvSpPr>
        <p:spPr>
          <a:xfrm>
            <a:off x="0" y="3808080"/>
            <a:ext cx="9143999" cy="707886"/>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Đánh giá từng nghiệm xem nghiêm nào tốt xấu</a:t>
            </a:r>
          </a:p>
          <a:p>
            <a:pPr algn="ctr"/>
            <a:r>
              <a:rPr lang="en-US" sz="2000">
                <a:latin typeface="Arial" panose="020B0604020202020204" pitchFamily="34" charset="0"/>
                <a:cs typeface="Arial" panose="020B0604020202020204" pitchFamily="34" charset="0"/>
              </a:rPr>
              <a:t>=&gt; Cần có tiêu chí đánh giá</a:t>
            </a:r>
          </a:p>
        </p:txBody>
      </p:sp>
    </p:spTree>
    <p:extLst>
      <p:ext uri="{BB962C8B-B14F-4D97-AF65-F5344CB8AC3E}">
        <p14:creationId xmlns:p14="http://schemas.microsoft.com/office/powerpoint/2010/main" val="155756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00FB-24A6-C564-F455-EB80EFF20B53}"/>
              </a:ext>
            </a:extLst>
          </p:cNvPr>
          <p:cNvSpPr>
            <a:spLocks noGrp="1"/>
          </p:cNvSpPr>
          <p:nvPr>
            <p:ph type="title"/>
          </p:nvPr>
        </p:nvSpPr>
        <p:spPr>
          <a:xfrm>
            <a:off x="412782" y="1960681"/>
            <a:ext cx="2580671" cy="1222137"/>
          </a:xfrm>
        </p:spPr>
        <p:txBody>
          <a:bodyPr vert="horz" lIns="91440" tIns="45720" rIns="91440" bIns="45720" rtlCol="0" anchor="b">
            <a:normAutofit/>
          </a:bodyPr>
          <a:lstStyle/>
          <a:p>
            <a:pPr defTabSz="914400"/>
            <a:r>
              <a:rPr lang="en-US" sz="4100" kern="1200">
                <a:solidFill>
                  <a:schemeClr val="tx1"/>
                </a:solidFill>
                <a:latin typeface="Arial" panose="020B0604020202020204" pitchFamily="34" charset="0"/>
                <a:cs typeface="Arial" panose="020B0604020202020204" pitchFamily="34" charset="0"/>
              </a:rPr>
              <a:t>Lựa chọn</a:t>
            </a:r>
          </a:p>
        </p:txBody>
      </p:sp>
      <p:sp>
        <p:nvSpPr>
          <p:cNvPr id="4" name="Slide Number Placeholder 3">
            <a:extLst>
              <a:ext uri="{FF2B5EF4-FFF2-40B4-BE49-F238E27FC236}">
                <a16:creationId xmlns:a16="http://schemas.microsoft.com/office/drawing/2014/main" id="{BFC9F15B-49CD-A855-058C-2A8FC680D409}"/>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83B0A39C-9AA3-4A83-82D7-24ADE085033F}" type="slidenum">
              <a:rPr lang="en-US" altLang="ko-KR" sz="1200" smtClean="0">
                <a:solidFill>
                  <a:schemeClr val="tx1">
                    <a:tint val="75000"/>
                  </a:schemeClr>
                </a:solidFill>
              </a:rPr>
              <a:pPr defTabSz="914400">
                <a:lnSpc>
                  <a:spcPct val="90000"/>
                </a:lnSpc>
                <a:spcAft>
                  <a:spcPts val="600"/>
                </a:spcAft>
              </a:pPr>
              <a:t>6</a:t>
            </a:fld>
            <a:endParaRPr lang="en-US" altLang="ko-KR" sz="1200">
              <a:solidFill>
                <a:schemeClr val="tx1">
                  <a:tint val="75000"/>
                </a:schemeClr>
              </a:solidFill>
            </a:endParaRPr>
          </a:p>
        </p:txBody>
      </p:sp>
      <p:pic>
        <p:nvPicPr>
          <p:cNvPr id="6" name="Picture 5">
            <a:extLst>
              <a:ext uri="{FF2B5EF4-FFF2-40B4-BE49-F238E27FC236}">
                <a16:creationId xmlns:a16="http://schemas.microsoft.com/office/drawing/2014/main" id="{23DA0F83-3052-0454-7496-EE0924733808}"/>
              </a:ext>
            </a:extLst>
          </p:cNvPr>
          <p:cNvPicPr>
            <a:picLocks noChangeAspect="1"/>
          </p:cNvPicPr>
          <p:nvPr/>
        </p:nvPicPr>
        <p:blipFill>
          <a:blip r:embed="rId2"/>
          <a:stretch>
            <a:fillRect/>
          </a:stretch>
        </p:blipFill>
        <p:spPr>
          <a:xfrm>
            <a:off x="3275856" y="555526"/>
            <a:ext cx="5410962" cy="28001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Connector 7">
            <a:extLst>
              <a:ext uri="{FF2B5EF4-FFF2-40B4-BE49-F238E27FC236}">
                <a16:creationId xmlns:a16="http://schemas.microsoft.com/office/drawing/2014/main" id="{CB97DAFD-BE1A-91B5-0044-2AF30070A00C}"/>
              </a:ext>
            </a:extLst>
          </p:cNvPr>
          <p:cNvCxnSpPr>
            <a:cxnSpLocks/>
          </p:cNvCxnSpPr>
          <p:nvPr/>
        </p:nvCxnSpPr>
        <p:spPr>
          <a:xfrm>
            <a:off x="3275856" y="2739025"/>
            <a:ext cx="4392488" cy="480797"/>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A57E1245-4D20-EB58-EE00-B490E29B65ED}"/>
              </a:ext>
            </a:extLst>
          </p:cNvPr>
          <p:cNvCxnSpPr>
            <a:cxnSpLocks/>
          </p:cNvCxnSpPr>
          <p:nvPr/>
        </p:nvCxnSpPr>
        <p:spPr>
          <a:xfrm flipV="1">
            <a:off x="3275856" y="2739025"/>
            <a:ext cx="4320480" cy="567925"/>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EA80EBC4-7D21-044A-FA46-BFD2190388AA}"/>
              </a:ext>
            </a:extLst>
          </p:cNvPr>
          <p:cNvSpPr txBox="1"/>
          <p:nvPr/>
        </p:nvSpPr>
        <p:spPr>
          <a:xfrm>
            <a:off x="2411760" y="3740292"/>
            <a:ext cx="7139154"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Loại bỏ nghiệm xấu, nhân bản nghiệm tốt</a:t>
            </a:r>
          </a:p>
        </p:txBody>
      </p:sp>
    </p:spTree>
    <p:extLst>
      <p:ext uri="{BB962C8B-B14F-4D97-AF65-F5344CB8AC3E}">
        <p14:creationId xmlns:p14="http://schemas.microsoft.com/office/powerpoint/2010/main" val="315899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341BE2-89EE-444E-12BA-417779B30B68}"/>
              </a:ext>
            </a:extLst>
          </p:cNvPr>
          <p:cNvSpPr>
            <a:spLocks noGrp="1"/>
          </p:cNvSpPr>
          <p:nvPr>
            <p:ph type="sldNum" sz="quarter" idx="12"/>
          </p:nvPr>
        </p:nvSpPr>
        <p:spPr>
          <a:xfrm>
            <a:off x="6457950" y="4767262"/>
            <a:ext cx="2057400" cy="273844"/>
          </a:xfrm>
        </p:spPr>
        <p:txBody>
          <a:bodyPr>
            <a:normAutofit/>
          </a:bodyPr>
          <a:lstStyle/>
          <a:p>
            <a:pPr>
              <a:spcAft>
                <a:spcPts val="600"/>
              </a:spcAft>
            </a:pPr>
            <a:fld id="{83B0A39C-9AA3-4A83-82D7-24ADE085033F}" type="slidenum">
              <a:rPr lang="ko-KR" altLang="en-US" smtClean="0"/>
              <a:pPr>
                <a:spcAft>
                  <a:spcPts val="600"/>
                </a:spcAft>
              </a:pPr>
              <a:t>7</a:t>
            </a:fld>
            <a:endParaRPr lang="ko-KR" altLang="en-US"/>
          </a:p>
        </p:txBody>
      </p:sp>
      <p:sp>
        <p:nvSpPr>
          <p:cNvPr id="17" name="Title 1">
            <a:extLst>
              <a:ext uri="{FF2B5EF4-FFF2-40B4-BE49-F238E27FC236}">
                <a16:creationId xmlns:a16="http://schemas.microsoft.com/office/drawing/2014/main" id="{5EA4FFCD-C807-C98E-34A1-670E3EFFC4ED}"/>
              </a:ext>
            </a:extLst>
          </p:cNvPr>
          <p:cNvSpPr>
            <a:spLocks noGrp="1"/>
          </p:cNvSpPr>
          <p:nvPr>
            <p:ph type="title"/>
          </p:nvPr>
        </p:nvSpPr>
        <p:spPr>
          <a:xfrm>
            <a:off x="179512" y="2074664"/>
            <a:ext cx="3384376" cy="994172"/>
          </a:xfrm>
        </p:spPr>
        <p:txBody>
          <a:bodyPr/>
          <a:lstStyle/>
          <a:p>
            <a:r>
              <a:rPr lang="en-US">
                <a:latin typeface="Arial" panose="020B0604020202020204" pitchFamily="34" charset="0"/>
                <a:cs typeface="Arial" panose="020B0604020202020204" pitchFamily="34" charset="0"/>
              </a:rPr>
              <a:t>Lai ghép 1 điểm</a:t>
            </a:r>
          </a:p>
        </p:txBody>
      </p:sp>
      <p:grpSp>
        <p:nvGrpSpPr>
          <p:cNvPr id="20" name="Group 19">
            <a:extLst>
              <a:ext uri="{FF2B5EF4-FFF2-40B4-BE49-F238E27FC236}">
                <a16:creationId xmlns:a16="http://schemas.microsoft.com/office/drawing/2014/main" id="{FD3ED0AB-5FEA-DA48-4649-CC2B4769BA3C}"/>
              </a:ext>
            </a:extLst>
          </p:cNvPr>
          <p:cNvGrpSpPr/>
          <p:nvPr/>
        </p:nvGrpSpPr>
        <p:grpSpPr>
          <a:xfrm>
            <a:off x="3923928" y="123478"/>
            <a:ext cx="4248472" cy="4900685"/>
            <a:chOff x="4932040" y="202965"/>
            <a:chExt cx="3960440" cy="4607959"/>
          </a:xfrm>
        </p:grpSpPr>
        <p:pic>
          <p:nvPicPr>
            <p:cNvPr id="10" name="Picture 9">
              <a:extLst>
                <a:ext uri="{FF2B5EF4-FFF2-40B4-BE49-F238E27FC236}">
                  <a16:creationId xmlns:a16="http://schemas.microsoft.com/office/drawing/2014/main" id="{275BA943-C895-9A69-B548-D575D15502E0}"/>
                </a:ext>
              </a:extLst>
            </p:cNvPr>
            <p:cNvPicPr>
              <a:picLocks noChangeAspect="1"/>
            </p:cNvPicPr>
            <p:nvPr/>
          </p:nvPicPr>
          <p:blipFill>
            <a:blip r:embed="rId2"/>
            <a:stretch>
              <a:fillRect/>
            </a:stretch>
          </p:blipFill>
          <p:spPr>
            <a:xfrm>
              <a:off x="4932040" y="2355726"/>
              <a:ext cx="3960440" cy="2455198"/>
            </a:xfrm>
            <a:prstGeom prst="rect">
              <a:avLst/>
            </a:prstGeom>
          </p:spPr>
        </p:pic>
        <p:pic>
          <p:nvPicPr>
            <p:cNvPr id="19" name="Picture 18">
              <a:extLst>
                <a:ext uri="{FF2B5EF4-FFF2-40B4-BE49-F238E27FC236}">
                  <a16:creationId xmlns:a16="http://schemas.microsoft.com/office/drawing/2014/main" id="{B0671A07-6549-8F9A-2152-54850AD482BD}"/>
                </a:ext>
              </a:extLst>
            </p:cNvPr>
            <p:cNvPicPr>
              <a:picLocks noChangeAspect="1"/>
            </p:cNvPicPr>
            <p:nvPr/>
          </p:nvPicPr>
          <p:blipFill>
            <a:blip r:embed="rId3"/>
            <a:stretch>
              <a:fillRect/>
            </a:stretch>
          </p:blipFill>
          <p:spPr>
            <a:xfrm>
              <a:off x="5279144" y="202965"/>
              <a:ext cx="3613336" cy="2152761"/>
            </a:xfrm>
            <a:prstGeom prst="rect">
              <a:avLst/>
            </a:prstGeom>
          </p:spPr>
        </p:pic>
      </p:grpSp>
    </p:spTree>
    <p:extLst>
      <p:ext uri="{BB962C8B-B14F-4D97-AF65-F5344CB8AC3E}">
        <p14:creationId xmlns:p14="http://schemas.microsoft.com/office/powerpoint/2010/main" val="185976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051-39C1-287C-D2B0-F01FA4B599E1}"/>
              </a:ext>
            </a:extLst>
          </p:cNvPr>
          <p:cNvSpPr>
            <a:spLocks noGrp="1"/>
          </p:cNvSpPr>
          <p:nvPr>
            <p:ph type="title"/>
          </p:nvPr>
        </p:nvSpPr>
        <p:spPr>
          <a:xfrm>
            <a:off x="878305" y="1047514"/>
            <a:ext cx="2430380" cy="3048471"/>
          </a:xfrm>
        </p:spPr>
        <p:txBody>
          <a:bodyPr>
            <a:normAutofit/>
          </a:bodyPr>
          <a:lstStyle/>
          <a:p>
            <a:r>
              <a:rPr lang="en-US" sz="4100">
                <a:solidFill>
                  <a:srgbClr val="FFFFFF"/>
                </a:solidFill>
                <a:latin typeface="Arial" panose="020B0604020202020204" pitchFamily="34" charset="0"/>
                <a:cs typeface="Arial" panose="020B0604020202020204" pitchFamily="34" charset="0"/>
              </a:rPr>
              <a:t>Lai ghép</a:t>
            </a:r>
          </a:p>
        </p:txBody>
      </p:sp>
      <p:sp>
        <p:nvSpPr>
          <p:cNvPr id="4" name="Slide Number Placeholder 3">
            <a:extLst>
              <a:ext uri="{FF2B5EF4-FFF2-40B4-BE49-F238E27FC236}">
                <a16:creationId xmlns:a16="http://schemas.microsoft.com/office/drawing/2014/main" id="{B5341BE2-89EE-444E-12BA-417779B30B68}"/>
              </a:ext>
            </a:extLst>
          </p:cNvPr>
          <p:cNvSpPr>
            <a:spLocks noGrp="1"/>
          </p:cNvSpPr>
          <p:nvPr>
            <p:ph type="sldNum" sz="quarter" idx="12"/>
          </p:nvPr>
        </p:nvSpPr>
        <p:spPr>
          <a:xfrm>
            <a:off x="6457950" y="4767262"/>
            <a:ext cx="2057400" cy="273844"/>
          </a:xfrm>
        </p:spPr>
        <p:txBody>
          <a:bodyPr>
            <a:normAutofit/>
          </a:bodyPr>
          <a:lstStyle/>
          <a:p>
            <a:pPr>
              <a:spcAft>
                <a:spcPts val="600"/>
              </a:spcAft>
            </a:pPr>
            <a:fld id="{83B0A39C-9AA3-4A83-82D7-24ADE085033F}" type="slidenum">
              <a:rPr lang="ko-KR" altLang="en-US" smtClean="0"/>
              <a:pPr>
                <a:spcAft>
                  <a:spcPts val="600"/>
                </a:spcAft>
              </a:pPr>
              <a:t>8</a:t>
            </a:fld>
            <a:endParaRPr lang="ko-KR" altLang="en-US"/>
          </a:p>
        </p:txBody>
      </p:sp>
      <p:sp>
        <p:nvSpPr>
          <p:cNvPr id="10" name="Title 1">
            <a:extLst>
              <a:ext uri="{FF2B5EF4-FFF2-40B4-BE49-F238E27FC236}">
                <a16:creationId xmlns:a16="http://schemas.microsoft.com/office/drawing/2014/main" id="{42ED6C93-22E9-D530-21D2-387EA095C899}"/>
              </a:ext>
            </a:extLst>
          </p:cNvPr>
          <p:cNvSpPr txBox="1">
            <a:spLocks/>
          </p:cNvSpPr>
          <p:nvPr/>
        </p:nvSpPr>
        <p:spPr>
          <a:xfrm>
            <a:off x="323528" y="152279"/>
            <a:ext cx="8820472"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atin typeface="Arial" panose="020B0604020202020204" pitchFamily="34" charset="0"/>
                <a:cs typeface="Arial" panose="020B0604020202020204" pitchFamily="34" charset="0"/>
              </a:rPr>
              <a:t>Lai ghép nhiều điểm</a:t>
            </a:r>
          </a:p>
        </p:txBody>
      </p:sp>
      <p:pic>
        <p:nvPicPr>
          <p:cNvPr id="13" name="Picture 12">
            <a:extLst>
              <a:ext uri="{FF2B5EF4-FFF2-40B4-BE49-F238E27FC236}">
                <a16:creationId xmlns:a16="http://schemas.microsoft.com/office/drawing/2014/main" id="{6D2D0347-24B7-6945-B0E9-479B481BA92A}"/>
              </a:ext>
            </a:extLst>
          </p:cNvPr>
          <p:cNvPicPr>
            <a:picLocks noChangeAspect="1"/>
          </p:cNvPicPr>
          <p:nvPr/>
        </p:nvPicPr>
        <p:blipFill>
          <a:blip r:embed="rId2"/>
          <a:stretch>
            <a:fillRect/>
          </a:stretch>
        </p:blipFill>
        <p:spPr>
          <a:xfrm>
            <a:off x="4959605" y="1726030"/>
            <a:ext cx="3860867" cy="2573911"/>
          </a:xfrm>
          <a:prstGeom prst="rect">
            <a:avLst/>
          </a:prstGeom>
        </p:spPr>
      </p:pic>
      <p:pic>
        <p:nvPicPr>
          <p:cNvPr id="16" name="Picture 15">
            <a:extLst>
              <a:ext uri="{FF2B5EF4-FFF2-40B4-BE49-F238E27FC236}">
                <a16:creationId xmlns:a16="http://schemas.microsoft.com/office/drawing/2014/main" id="{4C70DE93-2F7F-D8FF-BACE-89AFFB6E34E5}"/>
              </a:ext>
            </a:extLst>
          </p:cNvPr>
          <p:cNvPicPr>
            <a:picLocks noChangeAspect="1"/>
          </p:cNvPicPr>
          <p:nvPr/>
        </p:nvPicPr>
        <p:blipFill>
          <a:blip r:embed="rId3"/>
          <a:stretch>
            <a:fillRect/>
          </a:stretch>
        </p:blipFill>
        <p:spPr>
          <a:xfrm>
            <a:off x="395536" y="1635646"/>
            <a:ext cx="4210932" cy="2495124"/>
          </a:xfrm>
          <a:prstGeom prst="rect">
            <a:avLst/>
          </a:prstGeom>
        </p:spPr>
      </p:pic>
    </p:spTree>
    <p:extLst>
      <p:ext uri="{BB962C8B-B14F-4D97-AF65-F5344CB8AC3E}">
        <p14:creationId xmlns:p14="http://schemas.microsoft.com/office/powerpoint/2010/main" val="293060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2A1-5F3A-74B3-3E13-D34627B169F6}"/>
              </a:ext>
            </a:extLst>
          </p:cNvPr>
          <p:cNvSpPr>
            <a:spLocks noGrp="1"/>
          </p:cNvSpPr>
          <p:nvPr>
            <p:ph type="title"/>
          </p:nvPr>
        </p:nvSpPr>
        <p:spPr>
          <a:xfrm>
            <a:off x="556999" y="856283"/>
            <a:ext cx="5942861" cy="847152"/>
          </a:xfrm>
        </p:spPr>
        <p:txBody>
          <a:bodyPr vert="horz" lIns="91440" tIns="45720" rIns="91440" bIns="45720" rtlCol="0" anchor="t">
            <a:normAutofit/>
          </a:bodyPr>
          <a:lstStyle/>
          <a:p>
            <a:pPr defTabSz="914400"/>
            <a:r>
              <a:rPr lang="en-US" kern="1200">
                <a:solidFill>
                  <a:schemeClr val="tx1"/>
                </a:solidFill>
                <a:latin typeface="Arial" panose="020B0604020202020204" pitchFamily="34" charset="0"/>
                <a:cs typeface="Arial" panose="020B0604020202020204" pitchFamily="34" charset="0"/>
              </a:rPr>
              <a:t>Đột biến</a:t>
            </a:r>
          </a:p>
        </p:txBody>
      </p:sp>
      <p:cxnSp>
        <p:nvCxnSpPr>
          <p:cNvPr id="9" name="Straight Connector 8">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B329EB1-06E1-F29E-496B-E8D34074E808}"/>
              </a:ext>
            </a:extLst>
          </p:cNvPr>
          <p:cNvPicPr>
            <a:picLocks noChangeAspect="1"/>
          </p:cNvPicPr>
          <p:nvPr/>
        </p:nvPicPr>
        <p:blipFill rotWithShape="1">
          <a:blip r:embed="rId2"/>
          <a:srcRect t="15187" r="57482" b="23578"/>
          <a:stretch/>
        </p:blipFill>
        <p:spPr>
          <a:xfrm>
            <a:off x="2473817" y="1491630"/>
            <a:ext cx="4588389" cy="677357"/>
          </a:xfrm>
          <a:prstGeom prst="rect">
            <a:avLst/>
          </a:prstGeom>
        </p:spPr>
      </p:pic>
      <p:cxnSp>
        <p:nvCxnSpPr>
          <p:cNvPr id="11" name="Straight Connector 10">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6672" y="3923685"/>
            <a:ext cx="7844367"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40969F8-A9FD-C41D-9BF9-83B894371F1A}"/>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83B0A39C-9AA3-4A83-82D7-24ADE085033F}" type="slidenum">
              <a:rPr lang="en-US" altLang="ko-KR" sz="1200" smtClean="0">
                <a:solidFill>
                  <a:schemeClr val="tx1">
                    <a:tint val="75000"/>
                  </a:schemeClr>
                </a:solidFill>
              </a:rPr>
              <a:pPr defTabSz="914400">
                <a:lnSpc>
                  <a:spcPct val="90000"/>
                </a:lnSpc>
                <a:spcAft>
                  <a:spcPts val="600"/>
                </a:spcAft>
              </a:pPr>
              <a:t>9</a:t>
            </a:fld>
            <a:endParaRPr lang="en-US" altLang="ko-KR" sz="1200">
              <a:solidFill>
                <a:schemeClr val="tx1">
                  <a:tint val="75000"/>
                </a:schemeClr>
              </a:solidFill>
            </a:endParaRPr>
          </a:p>
        </p:txBody>
      </p:sp>
      <p:pic>
        <p:nvPicPr>
          <p:cNvPr id="10" name="Picture 9">
            <a:extLst>
              <a:ext uri="{FF2B5EF4-FFF2-40B4-BE49-F238E27FC236}">
                <a16:creationId xmlns:a16="http://schemas.microsoft.com/office/drawing/2014/main" id="{9D814065-6586-3D42-AEBC-4C168B75B0A0}"/>
              </a:ext>
            </a:extLst>
          </p:cNvPr>
          <p:cNvPicPr>
            <a:picLocks noChangeAspect="1"/>
          </p:cNvPicPr>
          <p:nvPr/>
        </p:nvPicPr>
        <p:blipFill rotWithShape="1">
          <a:blip r:embed="rId2"/>
          <a:srcRect l="57966" t="15194" r="1" b="33764"/>
          <a:stretch/>
        </p:blipFill>
        <p:spPr>
          <a:xfrm>
            <a:off x="2503891" y="2792740"/>
            <a:ext cx="4588389" cy="571098"/>
          </a:xfrm>
          <a:prstGeom prst="rect">
            <a:avLst/>
          </a:prstGeom>
        </p:spPr>
      </p:pic>
      <p:sp>
        <p:nvSpPr>
          <p:cNvPr id="12" name="Arrow: Down 11">
            <a:extLst>
              <a:ext uri="{FF2B5EF4-FFF2-40B4-BE49-F238E27FC236}">
                <a16:creationId xmlns:a16="http://schemas.microsoft.com/office/drawing/2014/main" id="{165E92A7-3D85-E9C4-12E0-838D97CA9EDF}"/>
              </a:ext>
            </a:extLst>
          </p:cNvPr>
          <p:cNvSpPr/>
          <p:nvPr/>
        </p:nvSpPr>
        <p:spPr>
          <a:xfrm>
            <a:off x="4581573" y="2211710"/>
            <a:ext cx="432048" cy="50835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959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30893</TotalTime>
  <Words>2146</Words>
  <Application>Microsoft Office PowerPoint</Application>
  <PresentationFormat>On-screen Show (16:9)</PresentationFormat>
  <Paragraphs>337</Paragraphs>
  <Slides>32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Aptos</vt:lpstr>
      <vt:lpstr>Aptos Display</vt:lpstr>
      <vt:lpstr>Arial</vt:lpstr>
      <vt:lpstr>Calibri</vt:lpstr>
      <vt:lpstr>Cambria Math</vt:lpstr>
      <vt:lpstr>Roboto</vt:lpstr>
      <vt:lpstr>Times New Roman</vt:lpstr>
      <vt:lpstr>Wingdings</vt:lpstr>
      <vt:lpstr>Office Theme</vt:lpstr>
      <vt:lpstr>PowerPoint Presentation</vt:lpstr>
      <vt:lpstr>Nội dung trình bày</vt:lpstr>
      <vt:lpstr>Sơ đồ của thuật giải di truyền</vt:lpstr>
      <vt:lpstr>Khởi tạo quần thể</vt:lpstr>
      <vt:lpstr>Đánh giá</vt:lpstr>
      <vt:lpstr>Lựa chọn</vt:lpstr>
      <vt:lpstr>Lai ghép 1 điểm</vt:lpstr>
      <vt:lpstr>Lai ghép</vt:lpstr>
      <vt:lpstr>Đột biến</vt:lpstr>
      <vt:lpstr>Khai thác tập mục hữu ích cao - HUIs</vt:lpstr>
      <vt:lpstr>Cở sở dữ liệu giao tác</vt:lpstr>
      <vt:lpstr>Khai thác tập mục phổ biến</vt:lpstr>
      <vt:lpstr>Hạn chế của việc khai thác tập mục phổ biến</vt:lpstr>
      <vt:lpstr>Khai thác tập mục hữu ích cao</vt:lpstr>
      <vt:lpstr>Cách tính giá trị hữu ích của item</vt:lpstr>
      <vt:lpstr>Tiện ích của một itemset trong một giao tác</vt:lpstr>
      <vt:lpstr>Cách tính tiện ích itemset</vt:lpstr>
      <vt:lpstr>Kết quả</vt:lpstr>
      <vt:lpstr>Tiện ích của một giao tác (TU)</vt:lpstr>
      <vt:lpstr>Ứng dụng GA vào khai thác tập mục hữu ích cao</vt:lpstr>
      <vt:lpstr>Mã giả  Hàm thích nghi</vt:lpstr>
      <vt:lpstr>Mã giả khởi tạo quần thể</vt:lpstr>
      <vt:lpstr>Mã giả thuật toán chính</vt:lpstr>
      <vt:lpstr>Mã giả thuật toán chính</vt:lpstr>
      <vt:lpstr>Thử nghiệm</vt:lpstr>
      <vt:lpstr>Thử nghiệm</vt:lpstr>
      <vt:lpstr>Thử nghiệm</vt:lpstr>
      <vt:lpstr>Kết luận</vt:lpstr>
      <vt:lpstr>Kết quả đạt được</vt:lpstr>
      <vt:lpstr>Hạn chế</vt:lpstr>
      <vt:lpstr>Hướng phát triển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Do Anh  Duy</cp:lastModifiedBy>
  <cp:revision>56</cp:revision>
  <dcterms:created xsi:type="dcterms:W3CDTF">2014-04-01T16:27:38Z</dcterms:created>
  <dcterms:modified xsi:type="dcterms:W3CDTF">2024-06-07T15:57:06Z</dcterms:modified>
</cp:coreProperties>
</file>