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57" r:id="rId5"/>
    <p:sldId id="264" r:id="rId6"/>
    <p:sldId id="265" r:id="rId7"/>
    <p:sldId id="266" r:id="rId8"/>
    <p:sldId id="267" r:id="rId9"/>
    <p:sldId id="258" r:id="rId10"/>
    <p:sldId id="260"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E6CE17-849D-413D-9D9E-CCE2DEA93FBA}" v="136" dt="2022-01-14T18:11:26.177"/>
    <p1510:client id="{10781F47-4C8C-AF04-4C2A-EA52F9DF7E79}" v="1" dt="2022-01-18T15:53:45.026"/>
    <p1510:client id="{11E14402-A8C6-088A-8529-97C9B2204498}" v="1" dt="2022-01-18T15:31:10.202"/>
    <p1510:client id="{536E05EB-93A7-6903-8BE2-92408F2DFC9A}" v="387" dt="2022-01-18T08:26:02.813"/>
    <p1510:client id="{6A7D081D-B3E1-4474-B484-76EA3A93AA72}" v="1" dt="2022-01-18T15:52:58.994"/>
    <p1510:client id="{EBB15BCF-BF0D-44AE-9DF4-C8244206A29B}" v="801" dt="2022-01-17T21:12:21.6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01/02/2022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01/02/2022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01/02/2022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01/02/2022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01/02/2022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01/02/2022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01/02/2022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01/02/2022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01/02/2022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01/02/2022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01/02/2022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01/02/2022</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6" descr="Imagen que contiene edificio, interior, tren, grande&#10;&#10;Descripción generada automáticamente">
            <a:extLst>
              <a:ext uri="{FF2B5EF4-FFF2-40B4-BE49-F238E27FC236}">
                <a16:creationId xmlns:a16="http://schemas.microsoft.com/office/drawing/2014/main" id="{DD9554CF-378D-447D-A5EB-DC813D6C514C}"/>
              </a:ext>
            </a:extLst>
          </p:cNvPr>
          <p:cNvPicPr>
            <a:picLocks noChangeAspect="1"/>
          </p:cNvPicPr>
          <p:nvPr/>
        </p:nvPicPr>
        <p:blipFill rotWithShape="1">
          <a:blip r:embed="rId2"/>
          <a:srcRect t="9091" r="13818"/>
          <a:stretch/>
        </p:blipFill>
        <p:spPr>
          <a:xfrm>
            <a:off x="3523488" y="9779"/>
            <a:ext cx="8668512" cy="6857990"/>
          </a:xfrm>
          <a:prstGeom prst="rect">
            <a:avLst/>
          </a:prstGeom>
        </p:spPr>
      </p:pic>
      <p:sp>
        <p:nvSpPr>
          <p:cNvPr id="16" name="Rectangle 1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477981" y="1122363"/>
            <a:ext cx="4023360" cy="3204134"/>
          </a:xfrm>
        </p:spPr>
        <p:txBody>
          <a:bodyPr anchor="b">
            <a:normAutofit/>
          </a:bodyPr>
          <a:lstStyle/>
          <a:p>
            <a:pPr algn="l"/>
            <a:r>
              <a:rPr lang="es-ES" sz="4800">
                <a:cs typeface="Calibri Light"/>
              </a:rPr>
              <a:t>Medida de Protección </a:t>
            </a:r>
            <a:endParaRPr lang="es-ES" sz="4800"/>
          </a:p>
        </p:txBody>
      </p:sp>
      <p:sp>
        <p:nvSpPr>
          <p:cNvPr id="3" name="Subtítulo 2"/>
          <p:cNvSpPr>
            <a:spLocks noGrp="1"/>
          </p:cNvSpPr>
          <p:nvPr>
            <p:ph type="subTitle" idx="1"/>
          </p:nvPr>
        </p:nvSpPr>
        <p:spPr>
          <a:xfrm>
            <a:off x="477980" y="4872922"/>
            <a:ext cx="4023359" cy="1208141"/>
          </a:xfrm>
        </p:spPr>
        <p:txBody>
          <a:bodyPr vert="horz" lIns="91440" tIns="45720" rIns="91440" bIns="45720" rtlCol="0" anchor="t">
            <a:normAutofit/>
          </a:bodyPr>
          <a:lstStyle/>
          <a:p>
            <a:pPr algn="l"/>
            <a:endParaRPr lang="es-ES" sz="1300">
              <a:cs typeface="Calibri"/>
            </a:endParaRPr>
          </a:p>
          <a:p>
            <a:pPr algn="l"/>
            <a:r>
              <a:rPr lang="es-ES" sz="1300">
                <a:cs typeface="Calibri"/>
              </a:rPr>
              <a:t>Integrantes:</a:t>
            </a:r>
          </a:p>
          <a:p>
            <a:pPr algn="l"/>
            <a:r>
              <a:rPr lang="es-ES" sz="1300">
                <a:cs typeface="Calibri"/>
              </a:rPr>
              <a:t>Pedro </a:t>
            </a:r>
            <a:r>
              <a:rPr lang="es-ES" sz="1300" err="1">
                <a:cs typeface="Calibri"/>
              </a:rPr>
              <a:t>Illaisaca</a:t>
            </a:r>
          </a:p>
          <a:p>
            <a:pPr algn="l"/>
            <a:r>
              <a:rPr lang="es-ES" sz="1300">
                <a:cs typeface="Calibri"/>
              </a:rPr>
              <a:t>Bryan Barrera</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CuadroTexto 6">
            <a:extLst>
              <a:ext uri="{FF2B5EF4-FFF2-40B4-BE49-F238E27FC236}">
                <a16:creationId xmlns:a16="http://schemas.microsoft.com/office/drawing/2014/main" id="{24A51FED-0844-4F1A-B2BD-9508F16281CD}"/>
              </a:ext>
            </a:extLst>
          </p:cNvPr>
          <p:cNvSpPr txBox="1"/>
          <p:nvPr/>
        </p:nvSpPr>
        <p:spPr>
          <a:xfrm>
            <a:off x="3337169" y="3493477"/>
            <a:ext cx="399366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4800" b="1"/>
              <a:t>Firewall</a:t>
            </a:r>
            <a:endParaRPr lang="es-ES" sz="4800" b="1">
              <a:cs typeface="Calibri"/>
            </a:endParaRPr>
          </a:p>
        </p:txBody>
      </p:sp>
    </p:spTree>
    <p:extLst>
      <p:ext uri="{BB962C8B-B14F-4D97-AF65-F5344CB8AC3E}">
        <p14:creationId xmlns:p14="http://schemas.microsoft.com/office/powerpoint/2010/main" val="240627317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640333-D012-4289-A276-9CA6FC3AE291}"/>
              </a:ext>
            </a:extLst>
          </p:cNvPr>
          <p:cNvSpPr>
            <a:spLocks noGrp="1"/>
          </p:cNvSpPr>
          <p:nvPr>
            <p:ph type="title"/>
          </p:nvPr>
        </p:nvSpPr>
        <p:spPr>
          <a:xfrm>
            <a:off x="6490360" y="174213"/>
            <a:ext cx="5006336" cy="1325563"/>
          </a:xfrm>
        </p:spPr>
        <p:txBody>
          <a:bodyPr>
            <a:normAutofit/>
          </a:bodyPr>
          <a:lstStyle/>
          <a:p>
            <a:r>
              <a:rPr lang="es-ES" sz="3700">
                <a:cs typeface="Calibri Light"/>
              </a:rPr>
              <a:t>Protección que implementa los firewalls</a:t>
            </a:r>
          </a:p>
        </p:txBody>
      </p:sp>
      <p:sp>
        <p:nvSpPr>
          <p:cNvPr id="6" name="Freeform: Shape 8">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4" descr="Persona abriendo un portátil">
            <a:extLst>
              <a:ext uri="{FF2B5EF4-FFF2-40B4-BE49-F238E27FC236}">
                <a16:creationId xmlns:a16="http://schemas.microsoft.com/office/drawing/2014/main" id="{72FAC8AF-A6D8-496A-85BD-66C078A7FFE1}"/>
              </a:ext>
            </a:extLst>
          </p:cNvPr>
          <p:cNvPicPr>
            <a:picLocks noChangeAspect="1"/>
          </p:cNvPicPr>
          <p:nvPr/>
        </p:nvPicPr>
        <p:blipFill rotWithShape="1">
          <a:blip r:embed="rId2"/>
          <a:srcRect l="28845" r="12606" b="-3"/>
          <a:stretch/>
        </p:blipFill>
        <p:spPr>
          <a:xfrm>
            <a:off x="20" y="10"/>
            <a:ext cx="6024134"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3" name="Marcador de contenido 2">
            <a:extLst>
              <a:ext uri="{FF2B5EF4-FFF2-40B4-BE49-F238E27FC236}">
                <a16:creationId xmlns:a16="http://schemas.microsoft.com/office/drawing/2014/main" id="{2A629EE0-6C11-4D0B-A005-83A39CA9E86B}"/>
              </a:ext>
            </a:extLst>
          </p:cNvPr>
          <p:cNvSpPr>
            <a:spLocks noGrp="1"/>
          </p:cNvSpPr>
          <p:nvPr>
            <p:ph idx="1"/>
          </p:nvPr>
        </p:nvSpPr>
        <p:spPr>
          <a:xfrm>
            <a:off x="6494804" y="1491756"/>
            <a:ext cx="5018450" cy="4734438"/>
          </a:xfrm>
        </p:spPr>
        <p:txBody>
          <a:bodyPr anchor="t">
            <a:normAutofit/>
          </a:bodyPr>
          <a:lstStyle/>
          <a:p>
            <a:r>
              <a:rPr lang="es-ES" sz="1800">
                <a:cs typeface="Calibri"/>
              </a:rPr>
              <a:t>La protección más importante que ofrece los firewalls es el bloquear los accesos no autorizados hacia un ordenador o una red de ordenadores, sin afectar la conexión de aquellos servicios que si están autorizados.</a:t>
            </a:r>
            <a:endParaRPr lang="es-ES"/>
          </a:p>
          <a:p>
            <a:r>
              <a:rPr lang="es-ES" sz="1800">
                <a:cs typeface="Calibri"/>
              </a:rPr>
              <a:t>Concepto importante es que un firewall no elimina el malware, solamente trata de bloquear su acceso.</a:t>
            </a:r>
          </a:p>
          <a:p>
            <a:r>
              <a:rPr lang="es-ES" sz="1800">
                <a:cs typeface="Calibri"/>
              </a:rPr>
              <a:t>Un firewall puede ser un ordenador o un dispositivo especifico, comúnmente son instalados entre el punto de acceso a internet y el switch encargado de brindar la conexión a una red.</a:t>
            </a:r>
          </a:p>
          <a:p>
            <a:r>
              <a:rPr lang="es-ES" sz="1800">
                <a:cs typeface="Calibri"/>
              </a:rPr>
              <a:t>A un firewall se lo puede configurar de cierta manera,  por ejemplo, se puede implementar reglas para que solamente exista cierto tipo de comunicación entre servidores.</a:t>
            </a:r>
          </a:p>
          <a:p>
            <a:endParaRPr lang="es-ES" sz="1800">
              <a:cs typeface="Calibri"/>
            </a:endParaRPr>
          </a:p>
        </p:txBody>
      </p:sp>
    </p:spTree>
    <p:extLst>
      <p:ext uri="{BB962C8B-B14F-4D97-AF65-F5344CB8AC3E}">
        <p14:creationId xmlns:p14="http://schemas.microsoft.com/office/powerpoint/2010/main" val="308549165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EEEEAA75-AA19-426C-A43C-35F6F9119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E594650-770C-4105-9C72-8A4ECCF3F136}"/>
              </a:ext>
            </a:extLst>
          </p:cNvPr>
          <p:cNvSpPr>
            <a:spLocks noGrp="1"/>
          </p:cNvSpPr>
          <p:nvPr>
            <p:ph type="title"/>
          </p:nvPr>
        </p:nvSpPr>
        <p:spPr>
          <a:xfrm>
            <a:off x="581647" y="349664"/>
            <a:ext cx="5562868" cy="1638377"/>
          </a:xfrm>
        </p:spPr>
        <p:txBody>
          <a:bodyPr anchor="b">
            <a:normAutofit/>
          </a:bodyPr>
          <a:lstStyle/>
          <a:p>
            <a:r>
              <a:rPr lang="es-ES" sz="4800">
                <a:ea typeface="+mj-lt"/>
                <a:cs typeface="+mj-lt"/>
              </a:rPr>
              <a:t>Descripción de la medida de protección</a:t>
            </a:r>
            <a:endParaRPr lang="es-ES" sz="4800"/>
          </a:p>
        </p:txBody>
      </p:sp>
      <p:sp>
        <p:nvSpPr>
          <p:cNvPr id="3" name="Marcador de contenido 2">
            <a:extLst>
              <a:ext uri="{FF2B5EF4-FFF2-40B4-BE49-F238E27FC236}">
                <a16:creationId xmlns:a16="http://schemas.microsoft.com/office/drawing/2014/main" id="{F6353D28-D302-403A-9CC0-83BE7737E924}"/>
              </a:ext>
            </a:extLst>
          </p:cNvPr>
          <p:cNvSpPr>
            <a:spLocks noGrp="1"/>
          </p:cNvSpPr>
          <p:nvPr>
            <p:ph idx="1"/>
          </p:nvPr>
        </p:nvSpPr>
        <p:spPr>
          <a:xfrm>
            <a:off x="587988" y="2620641"/>
            <a:ext cx="5555425" cy="3023702"/>
          </a:xfrm>
        </p:spPr>
        <p:txBody>
          <a:bodyPr vert="horz" lIns="91440" tIns="45720" rIns="91440" bIns="45720" rtlCol="0" anchor="ctr">
            <a:normAutofit/>
          </a:bodyPr>
          <a:lstStyle/>
          <a:p>
            <a:pPr marL="0" indent="0">
              <a:buNone/>
            </a:pPr>
            <a:r>
              <a:rPr lang="es-ES" sz="1800" b="1">
                <a:ea typeface="+mn-lt"/>
                <a:cs typeface="+mn-lt"/>
              </a:rPr>
              <a:t>Definición </a:t>
            </a:r>
            <a:endParaRPr lang="es-ES"/>
          </a:p>
          <a:p>
            <a:r>
              <a:rPr lang="es-ES" sz="1800">
                <a:ea typeface="+mn-lt"/>
                <a:cs typeface="+mn-lt"/>
              </a:rPr>
              <a:t>Es la combinación de diferentes componentes como son dispositivos físicos, programas y actividades de una política de seguridad de una red.</a:t>
            </a:r>
            <a:endParaRPr lang="es-ES" sz="1800">
              <a:cs typeface="Calibri" panose="020F0502020204030204"/>
            </a:endParaRPr>
          </a:p>
          <a:p>
            <a:r>
              <a:rPr lang="es-ES" sz="1800">
                <a:ea typeface="+mn-lt"/>
                <a:cs typeface="+mn-lt"/>
              </a:rPr>
              <a:t>El enfoque de firewalls está basado en el concepto de permitir a los usuarios locales el uso de todos los servicios de red internos a su red local y otros servicios ofrecidos por la Internet, controlando, además, el acceso de los usuarios </a:t>
            </a:r>
            <a:endParaRPr lang="es-ES" sz="1800">
              <a:cs typeface="Calibri" panose="020F0502020204030204"/>
            </a:endParaRPr>
          </a:p>
          <a:p>
            <a:endParaRPr lang="es-ES" sz="1800">
              <a:cs typeface="Calibri" panose="020F0502020204030204"/>
            </a:endParaRPr>
          </a:p>
        </p:txBody>
      </p:sp>
      <p:sp>
        <p:nvSpPr>
          <p:cNvPr id="35" name="Rectangle 34">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9144" y="198171"/>
            <a:ext cx="5191082" cy="310499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4" descr="Diagrama&#10;&#10;Descripción generada automáticamente">
            <a:extLst>
              <a:ext uri="{FF2B5EF4-FFF2-40B4-BE49-F238E27FC236}">
                <a16:creationId xmlns:a16="http://schemas.microsoft.com/office/drawing/2014/main" id="{A7A7B49C-6B68-478D-8A06-2C4F170B1B41}"/>
              </a:ext>
            </a:extLst>
          </p:cNvPr>
          <p:cNvPicPr>
            <a:picLocks noChangeAspect="1"/>
          </p:cNvPicPr>
          <p:nvPr/>
        </p:nvPicPr>
        <p:blipFill>
          <a:blip r:embed="rId2"/>
          <a:stretch>
            <a:fillRect/>
          </a:stretch>
        </p:blipFill>
        <p:spPr>
          <a:xfrm>
            <a:off x="6949162" y="692096"/>
            <a:ext cx="4731046" cy="2117144"/>
          </a:xfrm>
          <a:prstGeom prst="rect">
            <a:avLst/>
          </a:prstGeom>
        </p:spPr>
      </p:pic>
      <p:sp>
        <p:nvSpPr>
          <p:cNvPr id="37" name="Rectangle 3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669568"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0BB19363-8354-4E75-A15C-A08F755171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9144" y="3527725"/>
            <a:ext cx="5191082" cy="310499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5" descr="Interfaz de usuario gráfica, Aplicación&#10;&#10;Descripción generada automáticamente">
            <a:extLst>
              <a:ext uri="{FF2B5EF4-FFF2-40B4-BE49-F238E27FC236}">
                <a16:creationId xmlns:a16="http://schemas.microsoft.com/office/drawing/2014/main" id="{5E73324A-CFE7-46A2-934A-A87F808DC84A}"/>
              </a:ext>
            </a:extLst>
          </p:cNvPr>
          <p:cNvPicPr>
            <a:picLocks noChangeAspect="1"/>
          </p:cNvPicPr>
          <p:nvPr/>
        </p:nvPicPr>
        <p:blipFill>
          <a:blip r:embed="rId3"/>
          <a:stretch>
            <a:fillRect/>
          </a:stretch>
        </p:blipFill>
        <p:spPr>
          <a:xfrm>
            <a:off x="6949163" y="4163581"/>
            <a:ext cx="4731046" cy="1833280"/>
          </a:xfrm>
          <a:prstGeom prst="rect">
            <a:avLst/>
          </a:prstGeom>
        </p:spPr>
      </p:pic>
      <p:sp>
        <p:nvSpPr>
          <p:cNvPr id="41" name="Rectangle 40">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78773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9031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5">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13299B2-5CC8-4DD3-AF01-D9847DCD15F7}"/>
              </a:ext>
            </a:extLst>
          </p:cNvPr>
          <p:cNvSpPr>
            <a:spLocks noGrp="1"/>
          </p:cNvSpPr>
          <p:nvPr>
            <p:ph type="title"/>
          </p:nvPr>
        </p:nvSpPr>
        <p:spPr>
          <a:xfrm>
            <a:off x="589560" y="856180"/>
            <a:ext cx="5279408" cy="1128068"/>
          </a:xfrm>
        </p:spPr>
        <p:txBody>
          <a:bodyPr anchor="ctr">
            <a:normAutofit/>
          </a:bodyPr>
          <a:lstStyle/>
          <a:p>
            <a:r>
              <a:rPr lang="es-ES" sz="4000">
                <a:ea typeface="+mj-lt"/>
                <a:cs typeface="+mj-lt"/>
              </a:rPr>
              <a:t>Funciones de Firewall</a:t>
            </a:r>
            <a:endParaRPr lang="es-ES" sz="4000"/>
          </a:p>
        </p:txBody>
      </p:sp>
      <p:grpSp>
        <p:nvGrpSpPr>
          <p:cNvPr id="44" name="Group 4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9" name="Rectangle 4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5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CC1B70E3-A73C-4B37-92F5-728D58F0C149}"/>
              </a:ext>
            </a:extLst>
          </p:cNvPr>
          <p:cNvSpPr>
            <a:spLocks noGrp="1"/>
          </p:cNvSpPr>
          <p:nvPr>
            <p:ph idx="1"/>
          </p:nvPr>
        </p:nvSpPr>
        <p:spPr>
          <a:xfrm>
            <a:off x="590719" y="2330505"/>
            <a:ext cx="5278066" cy="3979585"/>
          </a:xfrm>
        </p:spPr>
        <p:txBody>
          <a:bodyPr vert="horz" lIns="91440" tIns="45720" rIns="91440" bIns="45720" rtlCol="0" anchor="ctr">
            <a:normAutofit/>
          </a:bodyPr>
          <a:lstStyle/>
          <a:p>
            <a:r>
              <a:rPr lang="es-ES" sz="2000">
                <a:ea typeface="+mn-lt"/>
                <a:cs typeface="+mn-lt"/>
              </a:rPr>
              <a:t>Un firewall permite proteger una red privada contra cualquier acción hostil, al limitar su exposición a una red no confiable aplicando mecanismos de control para restringir el acceso desde y hacia ella al nivel definido en la política de seguridad.</a:t>
            </a:r>
            <a:endParaRPr lang="es-ES" sz="2000">
              <a:cs typeface="Calibri"/>
            </a:endParaRPr>
          </a:p>
          <a:p>
            <a:r>
              <a:rPr lang="es-ES" sz="2000">
                <a:ea typeface="+mn-lt"/>
                <a:cs typeface="+mn-lt"/>
              </a:rPr>
              <a:t>La tarea de un firewall consiste en inspeccionar y controlar todo el tráfico entre la red local e Internet. </a:t>
            </a:r>
            <a:endParaRPr lang="es-ES" sz="2000">
              <a:cs typeface="Calibri"/>
            </a:endParaRPr>
          </a:p>
          <a:p>
            <a:endParaRPr lang="es-ES" sz="2000">
              <a:cs typeface="Calibri"/>
            </a:endParaRPr>
          </a:p>
        </p:txBody>
      </p:sp>
      <p:sp>
        <p:nvSpPr>
          <p:cNvPr id="54" name="Rectangle 53">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6" descr="Diagrama&#10;&#10;Descripción generada automáticamente">
            <a:extLst>
              <a:ext uri="{FF2B5EF4-FFF2-40B4-BE49-F238E27FC236}">
                <a16:creationId xmlns:a16="http://schemas.microsoft.com/office/drawing/2014/main" id="{51F9ECA1-374A-43B9-9D1F-2EBA3E305A01}"/>
              </a:ext>
            </a:extLst>
          </p:cNvPr>
          <p:cNvPicPr>
            <a:picLocks noChangeAspect="1"/>
          </p:cNvPicPr>
          <p:nvPr/>
        </p:nvPicPr>
        <p:blipFill>
          <a:blip r:embed="rId2"/>
          <a:stretch>
            <a:fillRect/>
          </a:stretch>
        </p:blipFill>
        <p:spPr>
          <a:xfrm>
            <a:off x="7083423" y="835357"/>
            <a:ext cx="4397433" cy="2011826"/>
          </a:xfrm>
          <a:prstGeom prst="rect">
            <a:avLst/>
          </a:prstGeom>
        </p:spPr>
      </p:pic>
      <p:sp>
        <p:nvSpPr>
          <p:cNvPr id="58" name="Rectangle 57">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4" descr="Diagrama&#10;&#10;Descripción generada automáticamente">
            <a:extLst>
              <a:ext uri="{FF2B5EF4-FFF2-40B4-BE49-F238E27FC236}">
                <a16:creationId xmlns:a16="http://schemas.microsoft.com/office/drawing/2014/main" id="{DD2B0AC9-9ACE-4326-B79B-A79F56595BF8}"/>
              </a:ext>
            </a:extLst>
          </p:cNvPr>
          <p:cNvPicPr>
            <a:picLocks noChangeAspect="1"/>
          </p:cNvPicPr>
          <p:nvPr/>
        </p:nvPicPr>
        <p:blipFill>
          <a:blip r:embed="rId3"/>
          <a:stretch>
            <a:fillRect/>
          </a:stretch>
        </p:blipFill>
        <p:spPr>
          <a:xfrm>
            <a:off x="7442700" y="3707894"/>
            <a:ext cx="3677015" cy="2518756"/>
          </a:xfrm>
          <a:prstGeom prst="rect">
            <a:avLst/>
          </a:prstGeom>
        </p:spPr>
      </p:pic>
    </p:spTree>
    <p:extLst>
      <p:ext uri="{BB962C8B-B14F-4D97-AF65-F5344CB8AC3E}">
        <p14:creationId xmlns:p14="http://schemas.microsoft.com/office/powerpoint/2010/main" val="1490150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Color Cover">
            <a:extLst>
              <a:ext uri="{FF2B5EF4-FFF2-40B4-BE49-F238E27FC236}">
                <a16:creationId xmlns:a16="http://schemas.microsoft.com/office/drawing/2014/main" id="{815925C2-A704-4D47-B1C1-3FCA52512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lor Cover">
            <a:extLst>
              <a:ext uri="{FF2B5EF4-FFF2-40B4-BE49-F238E27FC236}">
                <a16:creationId xmlns:a16="http://schemas.microsoft.com/office/drawing/2014/main" id="{01D4315C-C23C-4FD3-98DF-08C29E229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E6B47BC-43FD-4C91-8BFF-B41B99A8A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064235" cy="6858000"/>
            <a:chOff x="651279" y="598259"/>
            <a:chExt cx="10889442" cy="5680742"/>
          </a:xfrm>
        </p:grpSpPr>
        <p:sp>
          <p:nvSpPr>
            <p:cNvPr id="13" name="Color">
              <a:extLst>
                <a:ext uri="{FF2B5EF4-FFF2-40B4-BE49-F238E27FC236}">
                  <a16:creationId xmlns:a16="http://schemas.microsoft.com/office/drawing/2014/main" id="{13038185-AC3C-4595-945F-25311424C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lor">
              <a:extLst>
                <a:ext uri="{FF2B5EF4-FFF2-40B4-BE49-F238E27FC236}">
                  <a16:creationId xmlns:a16="http://schemas.microsoft.com/office/drawing/2014/main" id="{75D51AA0-C095-4650-A361-B294320BF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ítulo 1">
            <a:extLst>
              <a:ext uri="{FF2B5EF4-FFF2-40B4-BE49-F238E27FC236}">
                <a16:creationId xmlns:a16="http://schemas.microsoft.com/office/drawing/2014/main" id="{0AFCBD39-9E1B-4B42-B2F8-B4E94DB25612}"/>
              </a:ext>
            </a:extLst>
          </p:cNvPr>
          <p:cNvSpPr>
            <a:spLocks noGrp="1"/>
          </p:cNvSpPr>
          <p:nvPr>
            <p:ph type="title"/>
          </p:nvPr>
        </p:nvSpPr>
        <p:spPr>
          <a:xfrm>
            <a:off x="786385" y="841248"/>
            <a:ext cx="5129600" cy="5340097"/>
          </a:xfrm>
        </p:spPr>
        <p:txBody>
          <a:bodyPr anchor="ctr">
            <a:normAutofit/>
          </a:bodyPr>
          <a:lstStyle/>
          <a:p>
            <a:r>
              <a:rPr lang="es-ES" sz="4800">
                <a:solidFill>
                  <a:schemeClr val="bg1"/>
                </a:solidFill>
                <a:cs typeface="Calibri Light"/>
              </a:rPr>
              <a:t>Arquitectura o formas de implementación  </a:t>
            </a:r>
          </a:p>
        </p:txBody>
      </p:sp>
      <p:sp>
        <p:nvSpPr>
          <p:cNvPr id="3" name="Marcador de contenido 2">
            <a:extLst>
              <a:ext uri="{FF2B5EF4-FFF2-40B4-BE49-F238E27FC236}">
                <a16:creationId xmlns:a16="http://schemas.microsoft.com/office/drawing/2014/main" id="{BBAA5B78-2A64-4750-A261-BF35F4D7CDFB}"/>
              </a:ext>
            </a:extLst>
          </p:cNvPr>
          <p:cNvSpPr>
            <a:spLocks noGrp="1"/>
          </p:cNvSpPr>
          <p:nvPr>
            <p:ph idx="1"/>
          </p:nvPr>
        </p:nvSpPr>
        <p:spPr>
          <a:xfrm>
            <a:off x="6464410" y="841247"/>
            <a:ext cx="4484536" cy="5340097"/>
          </a:xfrm>
        </p:spPr>
        <p:txBody>
          <a:bodyPr vert="horz" lIns="91440" tIns="45720" rIns="91440" bIns="45720" rtlCol="0" anchor="ctr">
            <a:normAutofit/>
          </a:bodyPr>
          <a:lstStyle/>
          <a:p>
            <a:r>
              <a:rPr lang="es-ES" sz="1800" b="1">
                <a:solidFill>
                  <a:schemeClr val="tx2"/>
                </a:solidFill>
                <a:ea typeface="+mn-lt"/>
                <a:cs typeface="+mn-lt"/>
              </a:rPr>
              <a:t>Existen varias arquitecturas de firewall o cortafuegos</a:t>
            </a:r>
            <a:r>
              <a:rPr lang="es-ES" sz="1800">
                <a:solidFill>
                  <a:schemeClr val="tx2"/>
                </a:solidFill>
                <a:ea typeface="+mn-lt"/>
                <a:cs typeface="+mn-lt"/>
              </a:rPr>
              <a:t>, hoy en día. Ya sea </a:t>
            </a:r>
            <a:r>
              <a:rPr lang="es-ES" sz="1800" b="1">
                <a:solidFill>
                  <a:schemeClr val="tx2"/>
                </a:solidFill>
                <a:ea typeface="+mn-lt"/>
                <a:cs typeface="+mn-lt"/>
              </a:rPr>
              <a:t>desde la más sencilla</a:t>
            </a:r>
            <a:r>
              <a:rPr lang="es-ES" sz="1800">
                <a:solidFill>
                  <a:schemeClr val="tx2"/>
                </a:solidFill>
                <a:ea typeface="+mn-lt"/>
                <a:cs typeface="+mn-lt"/>
              </a:rPr>
              <a:t> hasta las más complejas de todas que </a:t>
            </a:r>
            <a:r>
              <a:rPr lang="es-ES" sz="1800" b="1">
                <a:solidFill>
                  <a:schemeClr val="tx2"/>
                </a:solidFill>
                <a:ea typeface="+mn-lt"/>
                <a:cs typeface="+mn-lt"/>
              </a:rPr>
              <a:t>están basadas en proxys, redes perimetrales y varios </a:t>
            </a:r>
            <a:r>
              <a:rPr lang="es-ES" sz="1800" b="1" err="1">
                <a:solidFill>
                  <a:schemeClr val="tx2"/>
                </a:solidFill>
                <a:ea typeface="+mn-lt"/>
                <a:cs typeface="+mn-lt"/>
              </a:rPr>
              <a:t>routers</a:t>
            </a:r>
            <a:r>
              <a:rPr lang="es-ES" sz="1800" b="1">
                <a:solidFill>
                  <a:schemeClr val="tx2"/>
                </a:solidFill>
                <a:ea typeface="+mn-lt"/>
                <a:cs typeface="+mn-lt"/>
              </a:rPr>
              <a:t> de selección</a:t>
            </a:r>
            <a:r>
              <a:rPr lang="es-ES" sz="1800">
                <a:solidFill>
                  <a:schemeClr val="tx2"/>
                </a:solidFill>
                <a:ea typeface="+mn-lt"/>
                <a:cs typeface="+mn-lt"/>
              </a:rPr>
              <a:t>. Donde el usuario deberá elegirlas </a:t>
            </a:r>
            <a:r>
              <a:rPr lang="es-ES" sz="1800" b="1">
                <a:solidFill>
                  <a:schemeClr val="tx2"/>
                </a:solidFill>
                <a:ea typeface="+mn-lt"/>
                <a:cs typeface="+mn-lt"/>
              </a:rPr>
              <a:t>según la disponibilidad económica de la organización y los requerimientos de seguridad que se determinen</a:t>
            </a:r>
            <a:r>
              <a:rPr lang="es-ES" sz="1800">
                <a:solidFill>
                  <a:schemeClr val="tx2"/>
                </a:solidFill>
                <a:ea typeface="+mn-lt"/>
                <a:cs typeface="+mn-lt"/>
              </a:rPr>
              <a:t>.</a:t>
            </a:r>
            <a:endParaRPr lang="es-ES" sz="1800">
              <a:solidFill>
                <a:schemeClr val="tx2"/>
              </a:solidFill>
            </a:endParaRPr>
          </a:p>
        </p:txBody>
      </p:sp>
    </p:spTree>
    <p:extLst>
      <p:ext uri="{BB962C8B-B14F-4D97-AF65-F5344CB8AC3E}">
        <p14:creationId xmlns:p14="http://schemas.microsoft.com/office/powerpoint/2010/main" val="3153100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0C5829AA-D746-4BE4-8F03-5D6B995C9BA2}"/>
              </a:ext>
            </a:extLst>
          </p:cNvPr>
          <p:cNvSpPr>
            <a:spLocks noGrp="1"/>
          </p:cNvSpPr>
          <p:nvPr>
            <p:ph type="title"/>
          </p:nvPr>
        </p:nvSpPr>
        <p:spPr>
          <a:xfrm>
            <a:off x="833002" y="448253"/>
            <a:ext cx="10520702" cy="1325563"/>
          </a:xfrm>
        </p:spPr>
        <p:txBody>
          <a:bodyPr>
            <a:normAutofit/>
          </a:bodyPr>
          <a:lstStyle/>
          <a:p>
            <a:r>
              <a:rPr lang="es-ES" b="1"/>
              <a:t>Cortafuegos de filtrado de paquetes</a:t>
            </a:r>
            <a:endParaRPr lang="es-ES"/>
          </a:p>
          <a:p>
            <a:endParaRPr lang="es-ES">
              <a:cs typeface="Calibri Light"/>
            </a:endParaRPr>
          </a:p>
        </p:txBody>
      </p:sp>
      <p:sp>
        <p:nvSpPr>
          <p:cNvPr id="3" name="Marcador de contenido 2">
            <a:extLst>
              <a:ext uri="{FF2B5EF4-FFF2-40B4-BE49-F238E27FC236}">
                <a16:creationId xmlns:a16="http://schemas.microsoft.com/office/drawing/2014/main" id="{3CB4C643-9F2B-491A-93EC-C6BB64F4D9D1}"/>
              </a:ext>
            </a:extLst>
          </p:cNvPr>
          <p:cNvSpPr>
            <a:spLocks noGrp="1"/>
          </p:cNvSpPr>
          <p:nvPr>
            <p:ph idx="1"/>
          </p:nvPr>
        </p:nvSpPr>
        <p:spPr>
          <a:xfrm>
            <a:off x="838200" y="2191807"/>
            <a:ext cx="4936067" cy="3985155"/>
          </a:xfrm>
        </p:spPr>
        <p:txBody>
          <a:bodyPr vert="horz" lIns="91440" tIns="45720" rIns="91440" bIns="45720" rtlCol="0" anchor="t">
            <a:normAutofit/>
          </a:bodyPr>
          <a:lstStyle/>
          <a:p>
            <a:r>
              <a:rPr lang="es-ES" sz="1600">
                <a:ea typeface="+mn-lt"/>
                <a:cs typeface="+mn-lt"/>
              </a:rPr>
              <a:t>El modelo de cortafuegos más antiguo consiste en un dispositivo capaz de filtrar paquetes, lo que se denomina </a:t>
            </a:r>
            <a:r>
              <a:rPr lang="es-ES" sz="1600" i="1" err="1">
                <a:ea typeface="+mn-lt"/>
                <a:cs typeface="+mn-lt"/>
              </a:rPr>
              <a:t>choke</a:t>
            </a:r>
            <a:r>
              <a:rPr lang="es-ES" sz="1600" i="1">
                <a:ea typeface="+mn-lt"/>
                <a:cs typeface="+mn-lt"/>
              </a:rPr>
              <a:t>. Está basado simplemente en aprovechar la capacidad que tienen algunos </a:t>
            </a:r>
            <a:r>
              <a:rPr lang="es-ES" sz="1600" i="1" err="1">
                <a:ea typeface="+mn-lt"/>
                <a:cs typeface="+mn-lt"/>
              </a:rPr>
              <a:t>routers</a:t>
            </a:r>
            <a:r>
              <a:rPr lang="es-ES" sz="1600" i="1">
                <a:ea typeface="+mn-lt"/>
                <a:cs typeface="+mn-lt"/>
              </a:rPr>
              <a:t> para bloquear o filtrar paquetes en función de su protocolo, su servicio o su dirección IP. Esta arquitectura es la más simple de implementar y la más utilizada en organizaciones que no precisan grandes niveles de seguridad, donde el </a:t>
            </a:r>
            <a:r>
              <a:rPr lang="es-ES" sz="1600" i="1" err="1">
                <a:ea typeface="+mn-lt"/>
                <a:cs typeface="+mn-lt"/>
              </a:rPr>
              <a:t>router</a:t>
            </a:r>
            <a:r>
              <a:rPr lang="es-ES" sz="1600" i="1">
                <a:ea typeface="+mn-lt"/>
                <a:cs typeface="+mn-lt"/>
              </a:rPr>
              <a:t> actúa como pasarela de la subred y no hay necesidad de utilizar </a:t>
            </a:r>
            <a:r>
              <a:rPr lang="es-ES" sz="1600" i="1" err="1">
                <a:ea typeface="+mn-lt"/>
                <a:cs typeface="+mn-lt"/>
              </a:rPr>
              <a:t>proxies</a:t>
            </a:r>
            <a:r>
              <a:rPr lang="es-ES" sz="1600" i="1">
                <a:ea typeface="+mn-lt"/>
                <a:cs typeface="+mn-lt"/>
              </a:rPr>
              <a:t>, ya que los accesos desde la red interna al exterior no bloqueados son directos.</a:t>
            </a:r>
            <a:endParaRPr lang="es-ES" i="1">
              <a:ea typeface="+mn-lt"/>
              <a:cs typeface="+mn-lt"/>
            </a:endParaRPr>
          </a:p>
          <a:p>
            <a:endParaRPr lang="es-ES" sz="1600">
              <a:cs typeface="Calibri"/>
            </a:endParaRPr>
          </a:p>
        </p:txBody>
      </p:sp>
      <p:pic>
        <p:nvPicPr>
          <p:cNvPr id="4" name="Imagen 4" descr="Diagrama&#10;&#10;Descripción generada automáticamente">
            <a:extLst>
              <a:ext uri="{FF2B5EF4-FFF2-40B4-BE49-F238E27FC236}">
                <a16:creationId xmlns:a16="http://schemas.microsoft.com/office/drawing/2014/main" id="{6FFFD2E3-395A-4A41-86AE-BA801D3D82F0}"/>
              </a:ext>
            </a:extLst>
          </p:cNvPr>
          <p:cNvPicPr>
            <a:picLocks noChangeAspect="1"/>
          </p:cNvPicPr>
          <p:nvPr/>
        </p:nvPicPr>
        <p:blipFill>
          <a:blip r:embed="rId2"/>
          <a:stretch>
            <a:fillRect/>
          </a:stretch>
        </p:blipFill>
        <p:spPr>
          <a:xfrm>
            <a:off x="6417734" y="3061452"/>
            <a:ext cx="4935970" cy="2245866"/>
          </a:xfrm>
          <a:prstGeom prst="rect">
            <a:avLst/>
          </a:prstGeom>
        </p:spPr>
      </p:pic>
    </p:spTree>
    <p:extLst>
      <p:ext uri="{BB962C8B-B14F-4D97-AF65-F5344CB8AC3E}">
        <p14:creationId xmlns:p14="http://schemas.microsoft.com/office/powerpoint/2010/main" val="78260200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C71CDA7F-D95E-48B3-9BBB-EA00AECB9279}"/>
              </a:ext>
            </a:extLst>
          </p:cNvPr>
          <p:cNvSpPr>
            <a:spLocks noGrp="1"/>
          </p:cNvSpPr>
          <p:nvPr>
            <p:ph type="title"/>
          </p:nvPr>
        </p:nvSpPr>
        <p:spPr>
          <a:xfrm>
            <a:off x="833002" y="448253"/>
            <a:ext cx="10520702" cy="1325563"/>
          </a:xfrm>
        </p:spPr>
        <p:txBody>
          <a:bodyPr>
            <a:normAutofit/>
          </a:bodyPr>
          <a:lstStyle/>
          <a:p>
            <a:r>
              <a:rPr lang="es-ES" b="1"/>
              <a:t>Arquitectura Dual-</a:t>
            </a:r>
            <a:r>
              <a:rPr lang="es-ES" b="1" err="1"/>
              <a:t>Homed</a:t>
            </a:r>
            <a:r>
              <a:rPr lang="es-ES" b="1"/>
              <a:t> Host</a:t>
            </a:r>
            <a:endParaRPr lang="es-ES"/>
          </a:p>
          <a:p>
            <a:endParaRPr lang="es-ES">
              <a:cs typeface="Calibri Light"/>
            </a:endParaRPr>
          </a:p>
        </p:txBody>
      </p:sp>
      <p:sp>
        <p:nvSpPr>
          <p:cNvPr id="3" name="Marcador de contenido 2">
            <a:extLst>
              <a:ext uri="{FF2B5EF4-FFF2-40B4-BE49-F238E27FC236}">
                <a16:creationId xmlns:a16="http://schemas.microsoft.com/office/drawing/2014/main" id="{A59C9BBF-C015-4DC5-AB65-234055265445}"/>
              </a:ext>
            </a:extLst>
          </p:cNvPr>
          <p:cNvSpPr>
            <a:spLocks noGrp="1"/>
          </p:cNvSpPr>
          <p:nvPr>
            <p:ph idx="1"/>
          </p:nvPr>
        </p:nvSpPr>
        <p:spPr>
          <a:xfrm>
            <a:off x="838200" y="2191807"/>
            <a:ext cx="4936067" cy="3985155"/>
          </a:xfrm>
        </p:spPr>
        <p:txBody>
          <a:bodyPr vert="horz" lIns="91440" tIns="45720" rIns="91440" bIns="45720" rtlCol="0" anchor="t">
            <a:normAutofit/>
          </a:bodyPr>
          <a:lstStyle/>
          <a:p>
            <a:r>
              <a:rPr lang="es-ES" sz="1700">
                <a:ea typeface="+mn-lt"/>
                <a:cs typeface="+mn-lt"/>
              </a:rPr>
              <a:t>Dispositivos que están conectados a ambos perímetros (interior y exterior) y no dejan pasar paquetes IP (como sucede en el filtrado de paquetes), por lo que se dice que actúan con el “ IP-</a:t>
            </a:r>
            <a:r>
              <a:rPr lang="es-ES" sz="1700" err="1">
                <a:ea typeface="+mn-lt"/>
                <a:cs typeface="+mn-lt"/>
              </a:rPr>
              <a:t>Forwarding</a:t>
            </a:r>
            <a:r>
              <a:rPr lang="es-ES" sz="1700">
                <a:ea typeface="+mn-lt"/>
                <a:cs typeface="+mn-lt"/>
              </a:rPr>
              <a:t> desactivado”. </a:t>
            </a:r>
            <a:endParaRPr lang="es-ES" sz="1700">
              <a:cs typeface="Calibri" panose="020F0502020204030204"/>
            </a:endParaRPr>
          </a:p>
          <a:p>
            <a:r>
              <a:rPr lang="es-ES" sz="1700">
                <a:ea typeface="+mn-lt"/>
                <a:cs typeface="+mn-lt"/>
              </a:rPr>
              <a:t>   Un usuario interior que desee hacer uso de un servicio exterior, deberá conectarse primero al Firewall, donde el Proxy atenderá su petición, y en función su configuración de Firewall, se conectara al servicio exterior solicitado y hará de puente entre este y el usuario interior. </a:t>
            </a:r>
            <a:endParaRPr lang="es-ES" sz="1700"/>
          </a:p>
          <a:p>
            <a:r>
              <a:rPr lang="es-ES" sz="1700">
                <a:ea typeface="+mn-lt"/>
                <a:cs typeface="+mn-lt"/>
              </a:rPr>
              <a:t>   Es decir que se utilizan dos conexiones. Uno desde la maquina interior hasta el firewall y el otro desde este hasta la maquina que albergue el servicio exterior.</a:t>
            </a:r>
            <a:endParaRPr lang="es-ES" sz="1700"/>
          </a:p>
          <a:p>
            <a:endParaRPr lang="es-ES" sz="1700">
              <a:cs typeface="Calibri"/>
            </a:endParaRPr>
          </a:p>
        </p:txBody>
      </p:sp>
      <p:pic>
        <p:nvPicPr>
          <p:cNvPr id="4" name="Imagen 4" descr="Diagrama&#10;&#10;Descripción generada automáticamente">
            <a:extLst>
              <a:ext uri="{FF2B5EF4-FFF2-40B4-BE49-F238E27FC236}">
                <a16:creationId xmlns:a16="http://schemas.microsoft.com/office/drawing/2014/main" id="{055CB0AF-FB64-404D-A108-36E5A23B4EA9}"/>
              </a:ext>
            </a:extLst>
          </p:cNvPr>
          <p:cNvPicPr>
            <a:picLocks noChangeAspect="1"/>
          </p:cNvPicPr>
          <p:nvPr/>
        </p:nvPicPr>
        <p:blipFill>
          <a:blip r:embed="rId2"/>
          <a:stretch>
            <a:fillRect/>
          </a:stretch>
        </p:blipFill>
        <p:spPr>
          <a:xfrm>
            <a:off x="6417734" y="2609788"/>
            <a:ext cx="4935970" cy="3149193"/>
          </a:xfrm>
          <a:prstGeom prst="rect">
            <a:avLst/>
          </a:prstGeom>
        </p:spPr>
      </p:pic>
    </p:spTree>
    <p:extLst>
      <p:ext uri="{BB962C8B-B14F-4D97-AF65-F5344CB8AC3E}">
        <p14:creationId xmlns:p14="http://schemas.microsoft.com/office/powerpoint/2010/main" val="131996527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A1014C2-D57E-48E4-ABFF-F107418D8624}"/>
              </a:ext>
            </a:extLst>
          </p:cNvPr>
          <p:cNvSpPr>
            <a:spLocks noGrp="1"/>
          </p:cNvSpPr>
          <p:nvPr>
            <p:ph type="title"/>
          </p:nvPr>
        </p:nvSpPr>
        <p:spPr>
          <a:xfrm>
            <a:off x="833002" y="448253"/>
            <a:ext cx="10520702" cy="1325563"/>
          </a:xfrm>
        </p:spPr>
        <p:txBody>
          <a:bodyPr>
            <a:normAutofit/>
          </a:bodyPr>
          <a:lstStyle/>
          <a:p>
            <a:r>
              <a:rPr lang="es-ES" b="1" err="1"/>
              <a:t>Screened</a:t>
            </a:r>
            <a:r>
              <a:rPr lang="es-ES" b="1"/>
              <a:t> host</a:t>
            </a:r>
            <a:endParaRPr lang="es-ES"/>
          </a:p>
          <a:p>
            <a:endParaRPr lang="es-ES">
              <a:cs typeface="Calibri Light"/>
            </a:endParaRPr>
          </a:p>
        </p:txBody>
      </p:sp>
      <p:sp>
        <p:nvSpPr>
          <p:cNvPr id="3" name="Marcador de contenido 2">
            <a:extLst>
              <a:ext uri="{FF2B5EF4-FFF2-40B4-BE49-F238E27FC236}">
                <a16:creationId xmlns:a16="http://schemas.microsoft.com/office/drawing/2014/main" id="{53041C6A-1608-4270-90EF-B7BB144F7F45}"/>
              </a:ext>
            </a:extLst>
          </p:cNvPr>
          <p:cNvSpPr>
            <a:spLocks noGrp="1"/>
          </p:cNvSpPr>
          <p:nvPr>
            <p:ph idx="1"/>
          </p:nvPr>
        </p:nvSpPr>
        <p:spPr>
          <a:xfrm>
            <a:off x="838200" y="2191807"/>
            <a:ext cx="4936067" cy="3985155"/>
          </a:xfrm>
        </p:spPr>
        <p:txBody>
          <a:bodyPr vert="horz" lIns="91440" tIns="45720" rIns="91440" bIns="45720" rtlCol="0">
            <a:normAutofit/>
          </a:bodyPr>
          <a:lstStyle/>
          <a:p>
            <a:r>
              <a:rPr lang="es-ES" sz="2000">
                <a:ea typeface="+mn-lt"/>
                <a:cs typeface="+mn-lt"/>
              </a:rPr>
              <a:t>La arquitectura screened host o choke-gate, que combina un router con un host bastión, y donde el principal nivel de seguridad proviene del filtrado de paquetes (es decir, el router es la primera y más importante línea de defensa). En la máquina bastión, único sistema accesible desde el exterior, se ejecutan los proxies de las aplicaciones, mientras que el choke se encarga de filtrar los paquetes que se puedan considerar peligrosos para la seguridad de la red interna, permitiendo únicamente la comunicación con un reducido número de servicios.</a:t>
            </a:r>
            <a:endParaRPr lang="es-ES" sz="2000">
              <a:cs typeface="Calibri"/>
            </a:endParaRPr>
          </a:p>
          <a:p>
            <a:endParaRPr lang="es-ES" sz="2000">
              <a:cs typeface="Calibri"/>
            </a:endParaRPr>
          </a:p>
        </p:txBody>
      </p:sp>
      <p:pic>
        <p:nvPicPr>
          <p:cNvPr id="4" name="Imagen 4" descr="Diagrama&#10;&#10;Descripción generada automáticamente">
            <a:extLst>
              <a:ext uri="{FF2B5EF4-FFF2-40B4-BE49-F238E27FC236}">
                <a16:creationId xmlns:a16="http://schemas.microsoft.com/office/drawing/2014/main" id="{D79B8024-3885-432D-A9BC-2DFA146059DF}"/>
              </a:ext>
            </a:extLst>
          </p:cNvPr>
          <p:cNvPicPr>
            <a:picLocks noChangeAspect="1"/>
          </p:cNvPicPr>
          <p:nvPr/>
        </p:nvPicPr>
        <p:blipFill>
          <a:blip r:embed="rId2"/>
          <a:stretch>
            <a:fillRect/>
          </a:stretch>
        </p:blipFill>
        <p:spPr>
          <a:xfrm>
            <a:off x="6417734" y="3086132"/>
            <a:ext cx="4935970" cy="2196506"/>
          </a:xfrm>
          <a:prstGeom prst="rect">
            <a:avLst/>
          </a:prstGeom>
        </p:spPr>
      </p:pic>
    </p:spTree>
    <p:extLst>
      <p:ext uri="{BB962C8B-B14F-4D97-AF65-F5344CB8AC3E}">
        <p14:creationId xmlns:p14="http://schemas.microsoft.com/office/powerpoint/2010/main" val="197171275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E1FC7B4-E4A7-4452-B413-1A623E3A7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bg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E0709AF0-24F0-4486-B189-BE6386BD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1">
            <a:extLst>
              <a:ext uri="{FF2B5EF4-FFF2-40B4-BE49-F238E27FC236}">
                <a16:creationId xmlns:a16="http://schemas.microsoft.com/office/drawing/2014/main" id="{FBE3B62F-5853-4A3C-B050-6186351A7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5332AB43-3733-42CF-8679-636BD6F94046}"/>
              </a:ext>
            </a:extLst>
          </p:cNvPr>
          <p:cNvSpPr>
            <a:spLocks noGrp="1"/>
          </p:cNvSpPr>
          <p:nvPr>
            <p:ph type="title"/>
          </p:nvPr>
        </p:nvSpPr>
        <p:spPr>
          <a:xfrm>
            <a:off x="833002" y="448253"/>
            <a:ext cx="10520702" cy="1325563"/>
          </a:xfrm>
        </p:spPr>
        <p:txBody>
          <a:bodyPr>
            <a:normAutofit/>
          </a:bodyPr>
          <a:lstStyle/>
          <a:p>
            <a:r>
              <a:rPr lang="es-ES" err="1">
                <a:ea typeface="+mj-lt"/>
                <a:cs typeface="+mj-lt"/>
              </a:rPr>
              <a:t>Screened</a:t>
            </a:r>
            <a:r>
              <a:rPr lang="es-ES">
                <a:ea typeface="+mj-lt"/>
                <a:cs typeface="+mj-lt"/>
              </a:rPr>
              <a:t> </a:t>
            </a:r>
            <a:r>
              <a:rPr lang="es-ES" err="1">
                <a:ea typeface="+mj-lt"/>
                <a:cs typeface="+mj-lt"/>
              </a:rPr>
              <a:t>subnet</a:t>
            </a:r>
            <a:r>
              <a:rPr lang="es-ES">
                <a:ea typeface="+mj-lt"/>
                <a:cs typeface="+mj-lt"/>
              </a:rPr>
              <a:t> DMZ</a:t>
            </a:r>
            <a:endParaRPr lang="es-ES"/>
          </a:p>
        </p:txBody>
      </p:sp>
      <p:sp>
        <p:nvSpPr>
          <p:cNvPr id="3" name="Marcador de contenido 2">
            <a:extLst>
              <a:ext uri="{FF2B5EF4-FFF2-40B4-BE49-F238E27FC236}">
                <a16:creationId xmlns:a16="http://schemas.microsoft.com/office/drawing/2014/main" id="{D77C220F-02AD-4C56-B4A8-04BF607215A8}"/>
              </a:ext>
            </a:extLst>
          </p:cNvPr>
          <p:cNvSpPr>
            <a:spLocks noGrp="1"/>
          </p:cNvSpPr>
          <p:nvPr>
            <p:ph idx="1"/>
          </p:nvPr>
        </p:nvSpPr>
        <p:spPr>
          <a:xfrm>
            <a:off x="838200" y="2191807"/>
            <a:ext cx="4936067" cy="3985155"/>
          </a:xfrm>
        </p:spPr>
        <p:txBody>
          <a:bodyPr vert="horz" lIns="91440" tIns="45720" rIns="91440" bIns="45720" rtlCol="0" anchor="t">
            <a:normAutofit/>
          </a:bodyPr>
          <a:lstStyle/>
          <a:p>
            <a:endParaRPr lang="es-ES" sz="1600">
              <a:ea typeface="+mn-lt"/>
              <a:cs typeface="+mn-lt"/>
            </a:endParaRPr>
          </a:p>
          <a:p>
            <a:r>
              <a:rPr lang="es-ES" sz="1600">
                <a:ea typeface="+mn-lt"/>
                <a:cs typeface="+mn-lt"/>
              </a:rPr>
              <a:t> Arquitectura más segura y con diferencia la más utilizada e implantada hoy en día, pero también la más compleja; se utilizan dos </a:t>
            </a:r>
            <a:r>
              <a:rPr lang="es-ES" sz="1600" err="1">
                <a:ea typeface="+mn-lt"/>
                <a:cs typeface="+mn-lt"/>
              </a:rPr>
              <a:t>routers</a:t>
            </a:r>
            <a:r>
              <a:rPr lang="es-ES" sz="1600">
                <a:ea typeface="+mn-lt"/>
                <a:cs typeface="+mn-lt"/>
              </a:rPr>
              <a:t>, denominados exterior e interior, conectados ambos a la red perimétrica. En esta red perimétrica, que constituye el sistema cortafuegos, se incluye el host bastión y también se podrían incluir sistemas que requieran un acceso controlado, como baterías de módems o el servidor de correo, que serán los únicos elementos visibles desde fuera de nuestra red. </a:t>
            </a:r>
            <a:endParaRPr lang="es-ES" sz="1600">
              <a:cs typeface="Calibri"/>
            </a:endParaRPr>
          </a:p>
        </p:txBody>
      </p:sp>
      <p:pic>
        <p:nvPicPr>
          <p:cNvPr id="5" name="Imagen 5" descr="Diagrama&#10;&#10;Descripción generada automáticamente">
            <a:extLst>
              <a:ext uri="{FF2B5EF4-FFF2-40B4-BE49-F238E27FC236}">
                <a16:creationId xmlns:a16="http://schemas.microsoft.com/office/drawing/2014/main" id="{F87D1C97-66D8-4890-923C-50139AE89592}"/>
              </a:ext>
            </a:extLst>
          </p:cNvPr>
          <p:cNvPicPr>
            <a:picLocks noChangeAspect="1"/>
          </p:cNvPicPr>
          <p:nvPr/>
        </p:nvPicPr>
        <p:blipFill>
          <a:blip r:embed="rId2"/>
          <a:stretch>
            <a:fillRect/>
          </a:stretch>
        </p:blipFill>
        <p:spPr>
          <a:xfrm>
            <a:off x="6417734" y="2894863"/>
            <a:ext cx="4935970" cy="2579044"/>
          </a:xfrm>
          <a:prstGeom prst="rect">
            <a:avLst/>
          </a:prstGeom>
        </p:spPr>
      </p:pic>
    </p:spTree>
    <p:extLst>
      <p:ext uri="{BB962C8B-B14F-4D97-AF65-F5344CB8AC3E}">
        <p14:creationId xmlns:p14="http://schemas.microsoft.com/office/powerpoint/2010/main" val="199184087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274C35-0EA0-4625-BC82-E7FF828C8634}"/>
              </a:ext>
            </a:extLst>
          </p:cNvPr>
          <p:cNvSpPr>
            <a:spLocks noGrp="1"/>
          </p:cNvSpPr>
          <p:nvPr>
            <p:ph type="title"/>
          </p:nvPr>
        </p:nvSpPr>
        <p:spPr>
          <a:xfrm>
            <a:off x="4965430" y="629268"/>
            <a:ext cx="6586491" cy="1286160"/>
          </a:xfrm>
        </p:spPr>
        <p:txBody>
          <a:bodyPr anchor="b">
            <a:normAutofit/>
          </a:bodyPr>
          <a:lstStyle/>
          <a:p>
            <a:r>
              <a:rPr lang="es-ES" sz="4100">
                <a:cs typeface="Calibri Light"/>
              </a:rPr>
              <a:t>Cuando Aplicar este tipo de Seguridad</a:t>
            </a:r>
          </a:p>
        </p:txBody>
      </p:sp>
      <p:sp>
        <p:nvSpPr>
          <p:cNvPr id="3" name="Marcador de contenido 2">
            <a:extLst>
              <a:ext uri="{FF2B5EF4-FFF2-40B4-BE49-F238E27FC236}">
                <a16:creationId xmlns:a16="http://schemas.microsoft.com/office/drawing/2014/main" id="{9A3D7E48-0C25-434E-ADC0-A1530E925C2B}"/>
              </a:ext>
            </a:extLst>
          </p:cNvPr>
          <p:cNvSpPr>
            <a:spLocks noGrp="1"/>
          </p:cNvSpPr>
          <p:nvPr>
            <p:ph idx="1"/>
          </p:nvPr>
        </p:nvSpPr>
        <p:spPr>
          <a:xfrm>
            <a:off x="4965431" y="2438400"/>
            <a:ext cx="6586489" cy="3785419"/>
          </a:xfrm>
        </p:spPr>
        <p:txBody>
          <a:bodyPr vert="horz" lIns="91440" tIns="45720" rIns="91440" bIns="45720" rtlCol="0">
            <a:normAutofit/>
          </a:bodyPr>
          <a:lstStyle/>
          <a:p>
            <a:r>
              <a:rPr lang="es-ES" sz="2000">
                <a:cs typeface="Calibri"/>
              </a:rPr>
              <a:t>En el presente contexto siempre debe estar aplicado .</a:t>
            </a:r>
          </a:p>
        </p:txBody>
      </p:sp>
      <p:pic>
        <p:nvPicPr>
          <p:cNvPr id="6" name="Picture 4" descr="Candado encima de placa base de ordenador">
            <a:extLst>
              <a:ext uri="{FF2B5EF4-FFF2-40B4-BE49-F238E27FC236}">
                <a16:creationId xmlns:a16="http://schemas.microsoft.com/office/drawing/2014/main" id="{6ECDCA11-76EE-4C1D-9E43-34EADDA1459A}"/>
              </a:ext>
            </a:extLst>
          </p:cNvPr>
          <p:cNvPicPr>
            <a:picLocks noChangeAspect="1"/>
          </p:cNvPicPr>
          <p:nvPr/>
        </p:nvPicPr>
        <p:blipFill rotWithShape="1">
          <a:blip r:embed="rId2"/>
          <a:srcRect l="13387" r="41497" b="4"/>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21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Tema de Office</vt:lpstr>
      <vt:lpstr>Medida de Protección </vt:lpstr>
      <vt:lpstr>Descripción de la medida de protección</vt:lpstr>
      <vt:lpstr>Funciones de Firewall</vt:lpstr>
      <vt:lpstr>Arquitectura o formas de implementación  </vt:lpstr>
      <vt:lpstr>Cortafuegos de filtrado de paquetes </vt:lpstr>
      <vt:lpstr>Arquitectura Dual-Homed Host </vt:lpstr>
      <vt:lpstr>Screened host </vt:lpstr>
      <vt:lpstr>Screened subnet DMZ</vt:lpstr>
      <vt:lpstr>Cuando Aplicar este tipo de Seguridad</vt:lpstr>
      <vt:lpstr>Protección que implementa los firewalls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revision>2</cp:revision>
  <dcterms:created xsi:type="dcterms:W3CDTF">2022-01-14T18:08:46Z</dcterms:created>
  <dcterms:modified xsi:type="dcterms:W3CDTF">2022-02-01T16:59:23Z</dcterms:modified>
</cp:coreProperties>
</file>