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4845C37-83AF-4CA5-9738-D5ECC1061AB4}" type="datetimeFigureOut">
              <a:rPr lang="es-ES" smtClean="0"/>
              <a:t>24/10/2019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227384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4845C37-83AF-4CA5-9738-D5ECC1061AB4}" type="datetimeFigureOut">
              <a:rPr lang="es-ES" smtClean="0"/>
              <a:t>24/10/2019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384990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4845C37-83AF-4CA5-9738-D5ECC1061AB4}" type="datetimeFigureOut">
              <a:rPr lang="es-ES" smtClean="0"/>
              <a:t>24/10/2019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3852884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4845C37-83AF-4CA5-9738-D5ECC1061AB4}" type="datetimeFigureOut">
              <a:rPr lang="es-ES" smtClean="0"/>
              <a:t>24/10/2019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1A06CE-8B83-498D-8D71-7EBE76CECF23}"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329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4845C37-83AF-4CA5-9738-D5ECC1061AB4}" type="datetimeFigureOut">
              <a:rPr lang="es-ES" smtClean="0"/>
              <a:t>24/10/2019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2225645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845C37-83AF-4CA5-9738-D5ECC1061AB4}" type="datetimeFigureOut">
              <a:rPr lang="es-ES" smtClean="0"/>
              <a:t>24/10/2019</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2870525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845C37-83AF-4CA5-9738-D5ECC1061AB4}" type="datetimeFigureOut">
              <a:rPr lang="es-ES" smtClean="0"/>
              <a:t>24/10/2019</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1909468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4845C37-83AF-4CA5-9738-D5ECC1061AB4}" type="datetimeFigureOut">
              <a:rPr lang="es-ES" smtClean="0"/>
              <a:t>24/10/2019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2902718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4845C37-83AF-4CA5-9738-D5ECC1061AB4}" type="datetimeFigureOut">
              <a:rPr lang="es-ES" smtClean="0"/>
              <a:t>24/10/2019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375073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04845C37-83AF-4CA5-9738-D5ECC1061AB4}" type="datetimeFigureOut">
              <a:rPr lang="es-ES" smtClean="0"/>
              <a:t>24/10/2019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3649988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4845C37-83AF-4CA5-9738-D5ECC1061AB4}" type="datetimeFigureOut">
              <a:rPr lang="es-ES" smtClean="0"/>
              <a:t>24/10/2019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296497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4845C37-83AF-4CA5-9738-D5ECC1061AB4}" type="datetimeFigureOut">
              <a:rPr lang="es-ES" smtClean="0"/>
              <a:t>24/10/2019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39060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4845C37-83AF-4CA5-9738-D5ECC1061AB4}" type="datetimeFigureOut">
              <a:rPr lang="es-ES" smtClean="0"/>
              <a:t>24/10/2019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300014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04845C37-83AF-4CA5-9738-D5ECC1061AB4}" type="datetimeFigureOut">
              <a:rPr lang="es-ES" smtClean="0"/>
              <a:t>24/10/2019</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403250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845C37-83AF-4CA5-9738-D5ECC1061AB4}" type="datetimeFigureOut">
              <a:rPr lang="es-ES" smtClean="0"/>
              <a:t>24/10/2019</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170619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04845C37-83AF-4CA5-9738-D5ECC1061AB4}" type="datetimeFigureOut">
              <a:rPr lang="es-ES" smtClean="0"/>
              <a:t>24/10/2019</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6472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4845C37-83AF-4CA5-9738-D5ECC1061AB4}" type="datetimeFigureOut">
              <a:rPr lang="es-ES" smtClean="0"/>
              <a:t>24/10/2019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81A06CE-8B83-498D-8D71-7EBE76CECF23}" type="slidenum">
              <a:rPr lang="es-ES" smtClean="0"/>
              <a:t>‹Nº›</a:t>
            </a:fld>
            <a:endParaRPr lang="es-ES"/>
          </a:p>
        </p:txBody>
      </p:sp>
    </p:spTree>
    <p:extLst>
      <p:ext uri="{BB962C8B-B14F-4D97-AF65-F5344CB8AC3E}">
        <p14:creationId xmlns:p14="http://schemas.microsoft.com/office/powerpoint/2010/main" val="410294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845C37-83AF-4CA5-9738-D5ECC1061AB4}" type="datetimeFigureOut">
              <a:rPr lang="es-ES" smtClean="0"/>
              <a:t>24/10/2019</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1A06CE-8B83-498D-8D71-7EBE76CECF23}" type="slidenum">
              <a:rPr lang="es-ES" smtClean="0"/>
              <a:t>‹Nº›</a:t>
            </a:fld>
            <a:endParaRPr lang="es-ES"/>
          </a:p>
        </p:txBody>
      </p:sp>
    </p:spTree>
    <p:extLst>
      <p:ext uri="{BB962C8B-B14F-4D97-AF65-F5344CB8AC3E}">
        <p14:creationId xmlns:p14="http://schemas.microsoft.com/office/powerpoint/2010/main" val="13559886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onografias.com/trabajos14/concep-organizar/concep-organizar.shtml#SECTOR" TargetMode="External"/><Relationship Id="rId2" Type="http://schemas.openxmlformats.org/officeDocument/2006/relationships/hyperlink" Target="https://www.monografias.com/trabajos11/veref/veref.shtml" TargetMode="External"/><Relationship Id="rId1" Type="http://schemas.openxmlformats.org/officeDocument/2006/relationships/slideLayout" Target="../slideLayouts/slideLayout2.xml"/><Relationship Id="rId4" Type="http://schemas.openxmlformats.org/officeDocument/2006/relationships/hyperlink" Target="https://www.monografias.com/trabajos11/estacon/estac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72809-AB24-4B4E-91B5-45972EE08043}"/>
              </a:ext>
            </a:extLst>
          </p:cNvPr>
          <p:cNvSpPr>
            <a:spLocks noGrp="1"/>
          </p:cNvSpPr>
          <p:nvPr>
            <p:ph type="ctrTitle"/>
          </p:nvPr>
        </p:nvSpPr>
        <p:spPr/>
        <p:txBody>
          <a:bodyPr/>
          <a:lstStyle/>
          <a:p>
            <a:r>
              <a:rPr lang="es-ES" dirty="0"/>
              <a:t>La Delincuencia</a:t>
            </a:r>
            <a:br>
              <a:rPr lang="es-ES" dirty="0"/>
            </a:br>
            <a:r>
              <a:rPr lang="es-ES" dirty="0"/>
              <a:t> “UNA REALIDAD”</a:t>
            </a:r>
          </a:p>
        </p:txBody>
      </p:sp>
    </p:spTree>
    <p:extLst>
      <p:ext uri="{BB962C8B-B14F-4D97-AF65-F5344CB8AC3E}">
        <p14:creationId xmlns:p14="http://schemas.microsoft.com/office/powerpoint/2010/main" val="51426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3CA742-17C2-4840-A01E-95E7947BCD19}"/>
              </a:ext>
            </a:extLst>
          </p:cNvPr>
          <p:cNvSpPr>
            <a:spLocks noGrp="1"/>
          </p:cNvSpPr>
          <p:nvPr>
            <p:ph idx="1"/>
          </p:nvPr>
        </p:nvSpPr>
        <p:spPr>
          <a:xfrm>
            <a:off x="705747" y="354495"/>
            <a:ext cx="8946541" cy="2519082"/>
          </a:xfrm>
        </p:spPr>
        <p:txBody>
          <a:bodyPr>
            <a:normAutofit/>
          </a:bodyPr>
          <a:lstStyle/>
          <a:p>
            <a:pPr>
              <a:buFont typeface="Wingdings" panose="05000000000000000000" pitchFamily="2" charset="2"/>
              <a:buChar char="Ø"/>
            </a:pPr>
            <a:r>
              <a:rPr lang="es-ES" dirty="0"/>
              <a:t>Para llegar al punto culminante de la "delincuencia" existen una serie de causas y factores que influyen en un determinado ser humano a cometer un acto punible (delinquir); puede decirse que estas causas son el "conjunto de infracciones punibles clasificadas con fines sociológicos y estadísticos, según sea el lugar, tiempo y especialidad que se señale a la totalidad de transgresiones penadas".</a:t>
            </a:r>
          </a:p>
        </p:txBody>
      </p:sp>
      <p:pic>
        <p:nvPicPr>
          <p:cNvPr id="1026" name="Picture 2" descr="Resultado de imagen para delincuencia">
            <a:extLst>
              <a:ext uri="{FF2B5EF4-FFF2-40B4-BE49-F238E27FC236}">
                <a16:creationId xmlns:a16="http://schemas.microsoft.com/office/drawing/2014/main" id="{2E798C34-DDA6-4180-B5F5-AAB2A6555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991" y="2579205"/>
            <a:ext cx="76200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20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7D3CA391-CD11-4EEE-BAD4-F05368A4F7A9}"/>
              </a:ext>
            </a:extLst>
          </p:cNvPr>
          <p:cNvSpPr/>
          <p:nvPr/>
        </p:nvSpPr>
        <p:spPr>
          <a:xfrm>
            <a:off x="463824" y="576472"/>
            <a:ext cx="10124661" cy="1477328"/>
          </a:xfrm>
          <a:prstGeom prst="rect">
            <a:avLst/>
          </a:prstGeom>
        </p:spPr>
        <p:txBody>
          <a:bodyPr wrap="square">
            <a:spAutoFit/>
          </a:bodyPr>
          <a:lstStyle/>
          <a:p>
            <a:pPr marL="285750" indent="-285750">
              <a:buFont typeface="Wingdings" panose="05000000000000000000" pitchFamily="2" charset="2"/>
              <a:buChar char="Ø"/>
            </a:pPr>
            <a:r>
              <a:rPr lang="es-ES" dirty="0"/>
              <a:t>Estas causas se dan cuando los niños han sido separados del medio familiar durante su infancia, no han tenido hogares estables, ellos se verán relegados, perdiendo el punto de equilibrio entre la realidad y el placer, y caerán en actividades delictivas o perversas; además, el maltrato físico, lo que hace que ellos huyan de sus hogares y emigren a las calles; donde la calle es la escuela de toda clase de cosas malas.</a:t>
            </a:r>
          </a:p>
        </p:txBody>
      </p:sp>
      <p:pic>
        <p:nvPicPr>
          <p:cNvPr id="6" name="Imagen 5">
            <a:extLst>
              <a:ext uri="{FF2B5EF4-FFF2-40B4-BE49-F238E27FC236}">
                <a16:creationId xmlns:a16="http://schemas.microsoft.com/office/drawing/2014/main" id="{4A1DC1A7-E971-4F58-9035-FE8B788353FB}"/>
              </a:ext>
            </a:extLst>
          </p:cNvPr>
          <p:cNvPicPr>
            <a:picLocks noChangeAspect="1"/>
          </p:cNvPicPr>
          <p:nvPr/>
        </p:nvPicPr>
        <p:blipFill>
          <a:blip r:embed="rId2"/>
          <a:stretch>
            <a:fillRect/>
          </a:stretch>
        </p:blipFill>
        <p:spPr>
          <a:xfrm>
            <a:off x="5260285" y="3161795"/>
            <a:ext cx="5753100" cy="3238500"/>
          </a:xfrm>
          <a:prstGeom prst="rect">
            <a:avLst/>
          </a:prstGeom>
        </p:spPr>
      </p:pic>
    </p:spTree>
    <p:extLst>
      <p:ext uri="{BB962C8B-B14F-4D97-AF65-F5344CB8AC3E}">
        <p14:creationId xmlns:p14="http://schemas.microsoft.com/office/powerpoint/2010/main" val="409615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79F742-FA7D-4651-8967-044B0F84FAF8}"/>
              </a:ext>
            </a:extLst>
          </p:cNvPr>
          <p:cNvSpPr>
            <a:spLocks noGrp="1"/>
          </p:cNvSpPr>
          <p:nvPr>
            <p:ph type="title"/>
          </p:nvPr>
        </p:nvSpPr>
        <p:spPr/>
        <p:txBody>
          <a:bodyPr/>
          <a:lstStyle/>
          <a:p>
            <a:r>
              <a:rPr lang="es-ES" dirty="0"/>
              <a:t>Datos Estadísticas</a:t>
            </a:r>
          </a:p>
        </p:txBody>
      </p:sp>
      <p:sp>
        <p:nvSpPr>
          <p:cNvPr id="3" name="Marcador de contenido 2">
            <a:extLst>
              <a:ext uri="{FF2B5EF4-FFF2-40B4-BE49-F238E27FC236}">
                <a16:creationId xmlns:a16="http://schemas.microsoft.com/office/drawing/2014/main" id="{A5D0BFE8-390C-480B-8C23-B45748E24E19}"/>
              </a:ext>
            </a:extLst>
          </p:cNvPr>
          <p:cNvSpPr>
            <a:spLocks noGrp="1"/>
          </p:cNvSpPr>
          <p:nvPr>
            <p:ph idx="1"/>
          </p:nvPr>
        </p:nvSpPr>
        <p:spPr/>
        <p:txBody>
          <a:bodyPr>
            <a:normAutofit fontScale="77500" lnSpcReduction="20000"/>
          </a:bodyPr>
          <a:lstStyle/>
          <a:p>
            <a:r>
              <a:rPr lang="es-ES" dirty="0"/>
              <a:t>Índice Delincuencial: La Provincia del Guayas tiene un incremento diario en los diferentes tipos de delitos, por la situación que se encuentra atravesando el país, debido entre otras cosas a aspectos como los que se detallan a continuación:</a:t>
            </a:r>
          </a:p>
          <a:p>
            <a:r>
              <a:rPr lang="es-ES" dirty="0"/>
              <a:t>La pérdida de valores éticos y morales.</a:t>
            </a:r>
          </a:p>
          <a:p>
            <a:r>
              <a:rPr lang="es-ES" dirty="0"/>
              <a:t>La mala administración de los gobiernos.</a:t>
            </a:r>
          </a:p>
          <a:p>
            <a:r>
              <a:rPr lang="es-ES" dirty="0"/>
              <a:t>La falta de aplicación de las Leyes y corrupción de la Función Judicial.</a:t>
            </a:r>
          </a:p>
          <a:p>
            <a:r>
              <a:rPr lang="es-ES" dirty="0"/>
              <a:t>La falta de Legislación a favor del pueblo en el Congreso Nacional.</a:t>
            </a:r>
          </a:p>
          <a:p>
            <a:r>
              <a:rPr lang="es-ES" dirty="0"/>
              <a:t>La generalizada corrupción que se encuentra en todos los estratos sociales.</a:t>
            </a:r>
          </a:p>
          <a:p>
            <a:r>
              <a:rPr lang="es-ES" dirty="0"/>
              <a:t>La crisis económica.</a:t>
            </a:r>
          </a:p>
          <a:p>
            <a:r>
              <a:rPr lang="es-ES" dirty="0"/>
              <a:t>El desempleo masivo.</a:t>
            </a:r>
          </a:p>
          <a:p>
            <a:r>
              <a:rPr lang="es-ES" dirty="0"/>
              <a:t>La migración campesina.</a:t>
            </a:r>
          </a:p>
          <a:p>
            <a:r>
              <a:rPr lang="es-ES" dirty="0"/>
              <a:t>La inflación de los últimos años.</a:t>
            </a:r>
          </a:p>
          <a:p>
            <a:r>
              <a:rPr lang="es-ES" dirty="0"/>
              <a:t>La falta de alimentación, vivienda, salud, educación entre otras.</a:t>
            </a:r>
          </a:p>
          <a:p>
            <a:endParaRPr lang="es-ES" dirty="0"/>
          </a:p>
        </p:txBody>
      </p:sp>
    </p:spTree>
    <p:extLst>
      <p:ext uri="{BB962C8B-B14F-4D97-AF65-F5344CB8AC3E}">
        <p14:creationId xmlns:p14="http://schemas.microsoft.com/office/powerpoint/2010/main" val="212969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467C9-1910-4D99-950B-AA1906D23482}"/>
              </a:ext>
            </a:extLst>
          </p:cNvPr>
          <p:cNvSpPr>
            <a:spLocks noGrp="1"/>
          </p:cNvSpPr>
          <p:nvPr>
            <p:ph type="title"/>
          </p:nvPr>
        </p:nvSpPr>
        <p:spPr/>
        <p:txBody>
          <a:bodyPr/>
          <a:lstStyle/>
          <a:p>
            <a:r>
              <a:rPr lang="es-ES" dirty="0"/>
              <a:t>					Posible Solución </a:t>
            </a:r>
          </a:p>
        </p:txBody>
      </p:sp>
      <p:sp>
        <p:nvSpPr>
          <p:cNvPr id="3" name="Marcador de contenido 2">
            <a:extLst>
              <a:ext uri="{FF2B5EF4-FFF2-40B4-BE49-F238E27FC236}">
                <a16:creationId xmlns:a16="http://schemas.microsoft.com/office/drawing/2014/main" id="{469AB58D-03A4-45A5-8295-210E30219E2C}"/>
              </a:ext>
            </a:extLst>
          </p:cNvPr>
          <p:cNvSpPr>
            <a:spLocks noGrp="1"/>
          </p:cNvSpPr>
          <p:nvPr>
            <p:ph idx="1"/>
          </p:nvPr>
        </p:nvSpPr>
        <p:spPr>
          <a:xfrm>
            <a:off x="984042" y="1734866"/>
            <a:ext cx="8946541" cy="4195481"/>
          </a:xfrm>
        </p:spPr>
        <p:txBody>
          <a:bodyPr>
            <a:normAutofit/>
          </a:bodyPr>
          <a:lstStyle/>
          <a:p>
            <a:r>
              <a:rPr lang="es-ES" dirty="0"/>
              <a:t>Se debe elevar la capacidad y </a:t>
            </a:r>
            <a:r>
              <a:rPr lang="es-ES" dirty="0">
                <a:hlinkClick r:id="rId2"/>
              </a:rPr>
              <a:t>eficiencia</a:t>
            </a:r>
            <a:r>
              <a:rPr lang="es-ES" dirty="0"/>
              <a:t> del </a:t>
            </a:r>
            <a:r>
              <a:rPr lang="es-ES" dirty="0">
                <a:hlinkClick r:id="rId3"/>
              </a:rPr>
              <a:t>sector público</a:t>
            </a:r>
            <a:r>
              <a:rPr lang="es-ES" dirty="0"/>
              <a:t>, introduciendo cambios en la organización sindical, con dimensiones nuevas para lograr la participación positiva de los trabajadores del estado, con plena </a:t>
            </a:r>
            <a:r>
              <a:rPr lang="es-ES" dirty="0">
                <a:hlinkClick r:id="rId4"/>
              </a:rPr>
              <a:t>conciencia</a:t>
            </a:r>
            <a:r>
              <a:rPr lang="es-ES" dirty="0"/>
              <a:t> de los objetivos nacionales y sentido de desarrollo.</a:t>
            </a:r>
          </a:p>
          <a:p>
            <a:endParaRPr lang="es-ES" dirty="0"/>
          </a:p>
        </p:txBody>
      </p:sp>
    </p:spTree>
    <p:extLst>
      <p:ext uri="{BB962C8B-B14F-4D97-AF65-F5344CB8AC3E}">
        <p14:creationId xmlns:p14="http://schemas.microsoft.com/office/powerpoint/2010/main" val="441036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TotalTime>
  <Words>289</Words>
  <Application>Microsoft Office PowerPoint</Application>
  <PresentationFormat>Panorámica</PresentationFormat>
  <Paragraphs>17</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Century Gothic</vt:lpstr>
      <vt:lpstr>Wingdings</vt:lpstr>
      <vt:lpstr>Wingdings 3</vt:lpstr>
      <vt:lpstr>Ion</vt:lpstr>
      <vt:lpstr>La Delincuencia  “UNA REALIDAD”</vt:lpstr>
      <vt:lpstr>Presentación de PowerPoint</vt:lpstr>
      <vt:lpstr>Presentación de PowerPoint</vt:lpstr>
      <vt:lpstr>Datos Estadísticas</vt:lpstr>
      <vt:lpstr>     Posible Solución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bryan barrera</dc:creator>
  <cp:lastModifiedBy>bryan barrera</cp:lastModifiedBy>
  <cp:revision>6</cp:revision>
  <dcterms:created xsi:type="dcterms:W3CDTF">2019-10-24T02:06:29Z</dcterms:created>
  <dcterms:modified xsi:type="dcterms:W3CDTF">2019-10-24T12:22:29Z</dcterms:modified>
</cp:coreProperties>
</file>