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474080C-D334-43DA-8B01-FFC2D1338807}" type="datetimeFigureOut">
              <a:rPr lang="es-EC" smtClean="0"/>
              <a:t>8/6/2018</a:t>
            </a:fld>
            <a:endParaRPr lang="es-EC"/>
          </a:p>
        </p:txBody>
      </p:sp>
      <p:sp>
        <p:nvSpPr>
          <p:cNvPr id="5" name="Footer Placeholder 4"/>
          <p:cNvSpPr>
            <a:spLocks noGrp="1"/>
          </p:cNvSpPr>
          <p:nvPr>
            <p:ph type="ftr" sz="quarter" idx="11"/>
          </p:nvPr>
        </p:nvSpPr>
        <p:spPr>
          <a:xfrm>
            <a:off x="2416500" y="329307"/>
            <a:ext cx="4973915" cy="309201"/>
          </a:xfrm>
        </p:spPr>
        <p:txBody>
          <a:bodyPr/>
          <a:lstStyle/>
          <a:p>
            <a:endParaRPr lang="es-EC"/>
          </a:p>
        </p:txBody>
      </p:sp>
      <p:sp>
        <p:nvSpPr>
          <p:cNvPr id="6" name="Slide Number Placeholder 5"/>
          <p:cNvSpPr>
            <a:spLocks noGrp="1"/>
          </p:cNvSpPr>
          <p:nvPr>
            <p:ph type="sldNum" sz="quarter" idx="12"/>
          </p:nvPr>
        </p:nvSpPr>
        <p:spPr>
          <a:xfrm>
            <a:off x="1437664" y="798973"/>
            <a:ext cx="811019" cy="503578"/>
          </a:xfrm>
        </p:spPr>
        <p:txBody>
          <a:bodyPr/>
          <a:lstStyle/>
          <a:p>
            <a:fld id="{FF5088E3-6A70-4168-9FA7-F60FE654DB8E}" type="slidenum">
              <a:rPr lang="es-EC" smtClean="0"/>
              <a:t>‹Nº›</a:t>
            </a:fld>
            <a:endParaRPr lang="es-EC"/>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967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74080C-D334-43DA-8B01-FFC2D1338807}" type="datetimeFigureOut">
              <a:rPr lang="es-EC" smtClean="0"/>
              <a:t>8/6/2018</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F5088E3-6A70-4168-9FA7-F60FE654DB8E}" type="slidenum">
              <a:rPr lang="es-EC" smtClean="0"/>
              <a:t>‹Nº›</a:t>
            </a:fld>
            <a:endParaRPr lang="es-EC"/>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972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74080C-D334-43DA-8B01-FFC2D1338807}" type="datetimeFigureOut">
              <a:rPr lang="es-EC" smtClean="0"/>
              <a:t>8/6/2018</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F5088E3-6A70-4168-9FA7-F60FE654DB8E}" type="slidenum">
              <a:rPr lang="es-EC" smtClean="0"/>
              <a:t>‹Nº›</a:t>
            </a:fld>
            <a:endParaRPr lang="es-EC"/>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980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74080C-D334-43DA-8B01-FFC2D1338807}" type="datetimeFigureOut">
              <a:rPr lang="es-EC" smtClean="0"/>
              <a:t>8/6/2018</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F5088E3-6A70-4168-9FA7-F60FE654DB8E}" type="slidenum">
              <a:rPr lang="es-EC" smtClean="0"/>
              <a:t>‹Nº›</a:t>
            </a:fld>
            <a:endParaRPr lang="es-EC"/>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736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474080C-D334-43DA-8B01-FFC2D1338807}" type="datetimeFigureOut">
              <a:rPr lang="es-EC" smtClean="0"/>
              <a:t>8/6/2018</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F5088E3-6A70-4168-9FA7-F60FE654DB8E}" type="slidenum">
              <a:rPr lang="es-EC" smtClean="0"/>
              <a:t>‹Nº›</a:t>
            </a:fld>
            <a:endParaRPr lang="es-EC"/>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680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474080C-D334-43DA-8B01-FFC2D1338807}" type="datetimeFigureOut">
              <a:rPr lang="es-EC" smtClean="0"/>
              <a:t>8/6/2018</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F5088E3-6A70-4168-9FA7-F60FE654DB8E}" type="slidenum">
              <a:rPr lang="es-EC" smtClean="0"/>
              <a:t>‹Nº›</a:t>
            </a:fld>
            <a:endParaRPr lang="es-EC"/>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20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474080C-D334-43DA-8B01-FFC2D1338807}" type="datetimeFigureOut">
              <a:rPr lang="es-EC" smtClean="0"/>
              <a:t>8/6/2018</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F5088E3-6A70-4168-9FA7-F60FE654DB8E}" type="slidenum">
              <a:rPr lang="es-EC" smtClean="0"/>
              <a:t>‹Nº›</a:t>
            </a:fld>
            <a:endParaRPr lang="es-EC"/>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2335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474080C-D334-43DA-8B01-FFC2D1338807}" type="datetimeFigureOut">
              <a:rPr lang="es-EC" smtClean="0"/>
              <a:t>8/6/2018</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F5088E3-6A70-4168-9FA7-F60FE654DB8E}" type="slidenum">
              <a:rPr lang="es-EC" smtClean="0"/>
              <a:t>‹Nº›</a:t>
            </a:fld>
            <a:endParaRPr lang="es-EC"/>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082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4080C-D334-43DA-8B01-FFC2D1338807}" type="datetimeFigureOut">
              <a:rPr lang="es-EC" smtClean="0"/>
              <a:t>8/6/2018</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F5088E3-6A70-4168-9FA7-F60FE654DB8E}" type="slidenum">
              <a:rPr lang="es-EC" smtClean="0"/>
              <a:t>‹Nº›</a:t>
            </a:fld>
            <a:endParaRPr lang="es-EC"/>
          </a:p>
        </p:txBody>
      </p:sp>
    </p:spTree>
    <p:extLst>
      <p:ext uri="{BB962C8B-B14F-4D97-AF65-F5344CB8AC3E}">
        <p14:creationId xmlns:p14="http://schemas.microsoft.com/office/powerpoint/2010/main" val="121670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474080C-D334-43DA-8B01-FFC2D1338807}" type="datetimeFigureOut">
              <a:rPr lang="es-EC" smtClean="0"/>
              <a:t>8/6/2018</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F5088E3-6A70-4168-9FA7-F60FE654DB8E}" type="slidenum">
              <a:rPr lang="es-EC" smtClean="0"/>
              <a:t>‹Nº›</a:t>
            </a:fld>
            <a:endParaRPr lang="es-EC"/>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826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474080C-D334-43DA-8B01-FFC2D1338807}" type="datetimeFigureOut">
              <a:rPr lang="es-EC" smtClean="0"/>
              <a:t>8/6/2018</a:t>
            </a:fld>
            <a:endParaRPr lang="es-EC"/>
          </a:p>
        </p:txBody>
      </p:sp>
      <p:sp>
        <p:nvSpPr>
          <p:cNvPr id="6" name="Footer Placeholder 5"/>
          <p:cNvSpPr>
            <a:spLocks noGrp="1"/>
          </p:cNvSpPr>
          <p:nvPr>
            <p:ph type="ftr" sz="quarter" idx="11"/>
          </p:nvPr>
        </p:nvSpPr>
        <p:spPr>
          <a:xfrm>
            <a:off x="1447382" y="318640"/>
            <a:ext cx="5541004" cy="320931"/>
          </a:xfrm>
        </p:spPr>
        <p:txBody>
          <a:bodyPr/>
          <a:lstStyle/>
          <a:p>
            <a:endParaRPr lang="es-EC"/>
          </a:p>
        </p:txBody>
      </p:sp>
      <p:sp>
        <p:nvSpPr>
          <p:cNvPr id="7" name="Slide Number Placeholder 6"/>
          <p:cNvSpPr>
            <a:spLocks noGrp="1"/>
          </p:cNvSpPr>
          <p:nvPr>
            <p:ph type="sldNum" sz="quarter" idx="12"/>
          </p:nvPr>
        </p:nvSpPr>
        <p:spPr/>
        <p:txBody>
          <a:bodyPr/>
          <a:lstStyle/>
          <a:p>
            <a:fld id="{FF5088E3-6A70-4168-9FA7-F60FE654DB8E}" type="slidenum">
              <a:rPr lang="es-EC" smtClean="0"/>
              <a:t>‹Nº›</a:t>
            </a:fld>
            <a:endParaRPr lang="es-EC"/>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197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474080C-D334-43DA-8B01-FFC2D1338807}" type="datetimeFigureOut">
              <a:rPr lang="es-EC" smtClean="0"/>
              <a:t>8/6/2018</a:t>
            </a:fld>
            <a:endParaRPr lang="es-EC"/>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F5088E3-6A70-4168-9FA7-F60FE654DB8E}" type="slidenum">
              <a:rPr lang="es-EC" smtClean="0"/>
              <a:t>‹Nº›</a:t>
            </a:fld>
            <a:endParaRPr lang="es-EC"/>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77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hyperlink" Target="https://commons.wikimedia.org/wiki/File:Raid0mas1.png" TargetMode="External"/><Relationship Id="rId1" Type="http://schemas.openxmlformats.org/officeDocument/2006/relationships/slideLayout" Target="../slideLayouts/slideLayout7.xml"/><Relationship Id="rId6" Type="http://schemas.openxmlformats.org/officeDocument/2006/relationships/hyperlink" Target="https://commons.wikimedia.org/wiki/File:Raid30.png" TargetMode="External"/><Relationship Id="rId5" Type="http://schemas.openxmlformats.org/officeDocument/2006/relationships/image" Target="../media/image6.png"/><Relationship Id="rId4" Type="http://schemas.openxmlformats.org/officeDocument/2006/relationships/hyperlink" Target="https://commons.wikimedia.org/wiki/File:Raid10.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mmons.wikimedia.org/wiki/File:RAID_100.sv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20C31-ABC1-4645-A604-859EE9E16678}"/>
              </a:ext>
            </a:extLst>
          </p:cNvPr>
          <p:cNvSpPr>
            <a:spLocks noGrp="1"/>
          </p:cNvSpPr>
          <p:nvPr>
            <p:ph type="ctrTitle"/>
          </p:nvPr>
        </p:nvSpPr>
        <p:spPr>
          <a:xfrm>
            <a:off x="2118333" y="2010650"/>
            <a:ext cx="8637073" cy="825816"/>
          </a:xfrm>
        </p:spPr>
        <p:txBody>
          <a:bodyPr>
            <a:normAutofit fontScale="90000"/>
          </a:bodyPr>
          <a:lstStyle/>
          <a:p>
            <a:br>
              <a:rPr lang="es-EC" dirty="0"/>
            </a:br>
            <a:r>
              <a:rPr lang="es-EC" dirty="0"/>
              <a:t>Standard RAID </a:t>
            </a:r>
            <a:r>
              <a:rPr lang="es-EC" dirty="0" err="1"/>
              <a:t>levels</a:t>
            </a:r>
            <a:endParaRPr lang="es-EC" dirty="0"/>
          </a:p>
        </p:txBody>
      </p:sp>
      <p:sp>
        <p:nvSpPr>
          <p:cNvPr id="3" name="Subtítulo 2">
            <a:extLst>
              <a:ext uri="{FF2B5EF4-FFF2-40B4-BE49-F238E27FC236}">
                <a16:creationId xmlns:a16="http://schemas.microsoft.com/office/drawing/2014/main" id="{68514DA5-DA93-40DF-B7A7-CFCCF84B2FD4}"/>
              </a:ext>
            </a:extLst>
          </p:cNvPr>
          <p:cNvSpPr>
            <a:spLocks noGrp="1"/>
          </p:cNvSpPr>
          <p:nvPr>
            <p:ph type="subTitle" idx="1"/>
          </p:nvPr>
        </p:nvSpPr>
        <p:spPr>
          <a:xfrm>
            <a:off x="522717" y="3703482"/>
            <a:ext cx="11828307" cy="2163918"/>
          </a:xfrm>
        </p:spPr>
        <p:txBody>
          <a:bodyPr/>
          <a:lstStyle/>
          <a:p>
            <a:r>
              <a:rPr lang="en-US" dirty="0"/>
              <a:t>The most commonly used RAID levels are:</a:t>
            </a:r>
          </a:p>
          <a:p>
            <a:r>
              <a:rPr lang="en-US" dirty="0"/>
              <a:t>• RAID 0: Split set</a:t>
            </a:r>
          </a:p>
          <a:p>
            <a:r>
              <a:rPr lang="en-US" dirty="0"/>
              <a:t>• RAID 1: Set in mirror</a:t>
            </a:r>
          </a:p>
          <a:p>
            <a:r>
              <a:rPr lang="en-US" dirty="0"/>
              <a:t>• RAID 5: Divided set with distributed parity</a:t>
            </a:r>
          </a:p>
          <a:p>
            <a:endParaRPr lang="es-EC" dirty="0"/>
          </a:p>
        </p:txBody>
      </p:sp>
    </p:spTree>
    <p:extLst>
      <p:ext uri="{BB962C8B-B14F-4D97-AF65-F5344CB8AC3E}">
        <p14:creationId xmlns:p14="http://schemas.microsoft.com/office/powerpoint/2010/main" val="1432649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85C75B-A81D-470B-A130-93AD33C8403E}"/>
              </a:ext>
            </a:extLst>
          </p:cNvPr>
          <p:cNvSpPr>
            <a:spLocks noGrp="1"/>
          </p:cNvSpPr>
          <p:nvPr>
            <p:ph type="title"/>
          </p:nvPr>
        </p:nvSpPr>
        <p:spPr/>
        <p:txBody>
          <a:bodyPr/>
          <a:lstStyle/>
          <a:p>
            <a:r>
              <a:rPr lang="es-EC" dirty="0"/>
              <a:t>RAID 0</a:t>
            </a:r>
          </a:p>
        </p:txBody>
      </p:sp>
      <p:sp>
        <p:nvSpPr>
          <p:cNvPr id="3" name="Marcador de contenido 2">
            <a:extLst>
              <a:ext uri="{FF2B5EF4-FFF2-40B4-BE49-F238E27FC236}">
                <a16:creationId xmlns:a16="http://schemas.microsoft.com/office/drawing/2014/main" id="{A7F49070-30B9-4284-A0CC-A67CB22B1A7C}"/>
              </a:ext>
            </a:extLst>
          </p:cNvPr>
          <p:cNvSpPr>
            <a:spLocks noGrp="1"/>
          </p:cNvSpPr>
          <p:nvPr>
            <p:ph idx="1"/>
          </p:nvPr>
        </p:nvSpPr>
        <p:spPr>
          <a:xfrm>
            <a:off x="344556" y="2015732"/>
            <a:ext cx="4525151" cy="3457416"/>
          </a:xfrm>
        </p:spPr>
        <p:txBody>
          <a:bodyPr>
            <a:normAutofit/>
          </a:bodyPr>
          <a:lstStyle/>
          <a:p>
            <a:r>
              <a:rPr lang="en-US" dirty="0"/>
              <a:t>The information is distributed among all the real disks, so that a virtual disk whose size is the sum of the disks that make up the RAID is obtained. There is no data redundancy, but the access times to the information are higher, since we can access data located in the two disks in parallel.</a:t>
            </a:r>
          </a:p>
          <a:p>
            <a:endParaRPr lang="es-EC" dirty="0"/>
          </a:p>
        </p:txBody>
      </p:sp>
      <p:pic>
        <p:nvPicPr>
          <p:cNvPr id="1026" name="Picture 2" descr="RAID 0">
            <a:extLst>
              <a:ext uri="{FF2B5EF4-FFF2-40B4-BE49-F238E27FC236}">
                <a16:creationId xmlns:a16="http://schemas.microsoft.com/office/drawing/2014/main" id="{5B0C80BF-F5A6-4D0E-B423-790681B6B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4181" y="2615648"/>
            <a:ext cx="185737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ED42B1C-3736-4723-B3FA-EE523FF51851}"/>
              </a:ext>
            </a:extLst>
          </p:cNvPr>
          <p:cNvSpPr/>
          <p:nvPr/>
        </p:nvSpPr>
        <p:spPr>
          <a:xfrm>
            <a:off x="7553739" y="1853754"/>
            <a:ext cx="4638261" cy="646331"/>
          </a:xfrm>
          <a:prstGeom prst="rect">
            <a:avLst/>
          </a:prstGeom>
        </p:spPr>
        <p:txBody>
          <a:bodyPr wrap="square">
            <a:spAutoFit/>
          </a:bodyPr>
          <a:lstStyle/>
          <a:p>
            <a:br>
              <a:rPr lang="en-US" dirty="0"/>
            </a:br>
            <a:r>
              <a:rPr lang="en-US" dirty="0">
                <a:solidFill>
                  <a:srgbClr val="212121"/>
                </a:solidFill>
                <a:latin typeface="arial" panose="020B0604020202020204" pitchFamily="34" charset="0"/>
              </a:rPr>
              <a:t>Example: RAID 0 with two physical disks</a:t>
            </a:r>
            <a:endParaRPr lang="es-EC" dirty="0"/>
          </a:p>
        </p:txBody>
      </p:sp>
      <p:sp>
        <p:nvSpPr>
          <p:cNvPr id="6" name="Rectángulo 5">
            <a:extLst>
              <a:ext uri="{FF2B5EF4-FFF2-40B4-BE49-F238E27FC236}">
                <a16:creationId xmlns:a16="http://schemas.microsoft.com/office/drawing/2014/main" id="{FFDF5A77-6951-4717-A3F8-1D838BC22CEA}"/>
              </a:ext>
            </a:extLst>
          </p:cNvPr>
          <p:cNvSpPr/>
          <p:nvPr/>
        </p:nvSpPr>
        <p:spPr>
          <a:xfrm>
            <a:off x="5049077" y="3445930"/>
            <a:ext cx="3564835" cy="2308324"/>
          </a:xfrm>
          <a:prstGeom prst="rect">
            <a:avLst/>
          </a:prstGeom>
        </p:spPr>
        <p:txBody>
          <a:bodyPr wrap="square">
            <a:spAutoFit/>
          </a:bodyPr>
          <a:lstStyle/>
          <a:p>
            <a:r>
              <a:rPr lang="en-US" dirty="0"/>
              <a:t>Performance (very good read and write performance) Great utilization of capacity (better than any of the other configurations).</a:t>
            </a:r>
          </a:p>
          <a:p>
            <a:r>
              <a:rPr lang="en-US" dirty="0"/>
              <a:t>It does not offer data redundancy. Poor MTTF .</a:t>
            </a:r>
          </a:p>
          <a:p>
            <a:r>
              <a:rPr lang="en-US" dirty="0"/>
              <a:t>100% storage efficiency assuming the discs have the same capacity</a:t>
            </a:r>
            <a:endParaRPr lang="es-EC" dirty="0"/>
          </a:p>
        </p:txBody>
      </p:sp>
    </p:spTree>
    <p:extLst>
      <p:ext uri="{BB962C8B-B14F-4D97-AF65-F5344CB8AC3E}">
        <p14:creationId xmlns:p14="http://schemas.microsoft.com/office/powerpoint/2010/main" val="128697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74F8B-113A-41E6-9A76-89AF8DC64AA3}"/>
              </a:ext>
            </a:extLst>
          </p:cNvPr>
          <p:cNvSpPr>
            <a:spLocks noGrp="1"/>
          </p:cNvSpPr>
          <p:nvPr>
            <p:ph type="title"/>
          </p:nvPr>
        </p:nvSpPr>
        <p:spPr/>
        <p:txBody>
          <a:bodyPr/>
          <a:lstStyle/>
          <a:p>
            <a:r>
              <a:rPr lang="es-EC" dirty="0"/>
              <a:t>RAID 1</a:t>
            </a:r>
          </a:p>
        </p:txBody>
      </p:sp>
      <p:sp>
        <p:nvSpPr>
          <p:cNvPr id="3" name="Marcador de contenido 2">
            <a:extLst>
              <a:ext uri="{FF2B5EF4-FFF2-40B4-BE49-F238E27FC236}">
                <a16:creationId xmlns:a16="http://schemas.microsoft.com/office/drawing/2014/main" id="{6EDFEA74-DEC3-4679-B254-9C4CA5C023FD}"/>
              </a:ext>
            </a:extLst>
          </p:cNvPr>
          <p:cNvSpPr>
            <a:spLocks noGrp="1"/>
          </p:cNvSpPr>
          <p:nvPr>
            <p:ph idx="1"/>
          </p:nvPr>
        </p:nvSpPr>
        <p:spPr>
          <a:xfrm>
            <a:off x="166118" y="2074504"/>
            <a:ext cx="4790195" cy="3450613"/>
          </a:xfrm>
        </p:spPr>
        <p:txBody>
          <a:bodyPr/>
          <a:lstStyle/>
          <a:p>
            <a:r>
              <a:rPr lang="en-US" dirty="0"/>
              <a:t>In RAID 1 what is done is to duplicate the information between the discs that form it. In this way, a virtual disk of the same size of each disk is obtained, but as the information is repeated, availability is improved.</a:t>
            </a:r>
            <a:endParaRPr lang="es-EC" dirty="0"/>
          </a:p>
        </p:txBody>
      </p:sp>
      <p:pic>
        <p:nvPicPr>
          <p:cNvPr id="2051" name="Picture 3" descr="RAID 1">
            <a:extLst>
              <a:ext uri="{FF2B5EF4-FFF2-40B4-BE49-F238E27FC236}">
                <a16:creationId xmlns:a16="http://schemas.microsoft.com/office/drawing/2014/main" id="{0FC32CE3-8117-4206-8457-0305FD784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2295" y="2735110"/>
            <a:ext cx="219075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F6FA0047-E976-447D-8521-7F3C1D9901EC}"/>
              </a:ext>
            </a:extLst>
          </p:cNvPr>
          <p:cNvSpPr/>
          <p:nvPr/>
        </p:nvSpPr>
        <p:spPr>
          <a:xfrm>
            <a:off x="8060309" y="2020213"/>
            <a:ext cx="3965573" cy="369332"/>
          </a:xfrm>
          <a:prstGeom prst="rect">
            <a:avLst/>
          </a:prstGeom>
        </p:spPr>
        <p:txBody>
          <a:bodyPr wrap="none">
            <a:spAutoFit/>
          </a:bodyPr>
          <a:lstStyle/>
          <a:p>
            <a:r>
              <a:rPr lang="en-US" dirty="0"/>
              <a:t>Example: RAID 1 with two physical disks</a:t>
            </a:r>
            <a:endParaRPr lang="es-EC" dirty="0"/>
          </a:p>
        </p:txBody>
      </p:sp>
      <p:sp>
        <p:nvSpPr>
          <p:cNvPr id="7" name="Rectángulo 6">
            <a:extLst>
              <a:ext uri="{FF2B5EF4-FFF2-40B4-BE49-F238E27FC236}">
                <a16:creationId xmlns:a16="http://schemas.microsoft.com/office/drawing/2014/main" id="{AA7E60F7-BB10-4AB3-A9C9-ADC02AB1E515}"/>
              </a:ext>
            </a:extLst>
          </p:cNvPr>
          <p:cNvSpPr/>
          <p:nvPr/>
        </p:nvSpPr>
        <p:spPr>
          <a:xfrm>
            <a:off x="4901494" y="3604601"/>
            <a:ext cx="3856383" cy="2308324"/>
          </a:xfrm>
          <a:prstGeom prst="rect">
            <a:avLst/>
          </a:prstGeom>
        </p:spPr>
        <p:txBody>
          <a:bodyPr wrap="square">
            <a:spAutoFit/>
          </a:bodyPr>
          <a:lstStyle/>
          <a:p>
            <a:r>
              <a:rPr lang="en-US" dirty="0"/>
              <a:t>Great redundancy and data availability Great MTTF.</a:t>
            </a:r>
          </a:p>
          <a:p>
            <a:r>
              <a:rPr lang="en-US" dirty="0"/>
              <a:t>The worst utilization of the capacity of simple RAID levels Good read performance but limited script performance.</a:t>
            </a:r>
          </a:p>
          <a:p>
            <a:r>
              <a:rPr lang="en-US" dirty="0"/>
              <a:t>50% storage efficiency assuming the discs are the same size</a:t>
            </a:r>
            <a:endParaRPr lang="es-EC" dirty="0"/>
          </a:p>
        </p:txBody>
      </p:sp>
    </p:spTree>
    <p:extLst>
      <p:ext uri="{BB962C8B-B14F-4D97-AF65-F5344CB8AC3E}">
        <p14:creationId xmlns:p14="http://schemas.microsoft.com/office/powerpoint/2010/main" val="71395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2B568-9AAF-417D-B72C-4C1C9F52B2E5}"/>
              </a:ext>
            </a:extLst>
          </p:cNvPr>
          <p:cNvSpPr>
            <a:spLocks noGrp="1"/>
          </p:cNvSpPr>
          <p:nvPr>
            <p:ph type="title"/>
          </p:nvPr>
        </p:nvSpPr>
        <p:spPr/>
        <p:txBody>
          <a:bodyPr/>
          <a:lstStyle/>
          <a:p>
            <a:r>
              <a:rPr lang="es-EC" dirty="0"/>
              <a:t>Raid 5</a:t>
            </a:r>
          </a:p>
        </p:txBody>
      </p:sp>
      <p:sp>
        <p:nvSpPr>
          <p:cNvPr id="3" name="Marcador de contenido 2">
            <a:extLst>
              <a:ext uri="{FF2B5EF4-FFF2-40B4-BE49-F238E27FC236}">
                <a16:creationId xmlns:a16="http://schemas.microsoft.com/office/drawing/2014/main" id="{C5DF557A-28D6-4A37-9669-349A9AFB14CD}"/>
              </a:ext>
            </a:extLst>
          </p:cNvPr>
          <p:cNvSpPr>
            <a:spLocks noGrp="1"/>
          </p:cNvSpPr>
          <p:nvPr>
            <p:ph idx="1"/>
          </p:nvPr>
        </p:nvSpPr>
        <p:spPr>
          <a:xfrm>
            <a:off x="1451580" y="2015732"/>
            <a:ext cx="5148004" cy="3450613"/>
          </a:xfrm>
        </p:spPr>
        <p:txBody>
          <a:bodyPr>
            <a:normAutofit/>
          </a:bodyPr>
          <a:lstStyle/>
          <a:p>
            <a:r>
              <a:rPr lang="en-US" dirty="0"/>
              <a:t>In this case, the information is distributed among several physical disks and, in addition, for each data set that is distributed between the disks, a parity data block is established, which contains a code to verify the correctness of the data of the data. other discs. That code also allows regenerating the lost data in case a physical disk fails. </a:t>
            </a:r>
          </a:p>
        </p:txBody>
      </p:sp>
      <p:pic>
        <p:nvPicPr>
          <p:cNvPr id="3074" name="Picture 2" descr="http://blog.cemebe.info/wp-content/uploads/2010/06/675px-RAID_5.svg_.png">
            <a:extLst>
              <a:ext uri="{FF2B5EF4-FFF2-40B4-BE49-F238E27FC236}">
                <a16:creationId xmlns:a16="http://schemas.microsoft.com/office/drawing/2014/main" id="{F7DA85ED-C09A-494C-ABFA-15DAA9AFC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622" y="2227391"/>
            <a:ext cx="4086846" cy="3027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054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33D95-7A8B-435A-8D76-833D7760721F}"/>
              </a:ext>
            </a:extLst>
          </p:cNvPr>
          <p:cNvSpPr>
            <a:spLocks noGrp="1"/>
          </p:cNvSpPr>
          <p:nvPr>
            <p:ph type="title"/>
          </p:nvPr>
        </p:nvSpPr>
        <p:spPr/>
        <p:txBody>
          <a:bodyPr/>
          <a:lstStyle/>
          <a:p>
            <a:r>
              <a:rPr lang="es-EC" dirty="0" err="1"/>
              <a:t>Nested</a:t>
            </a:r>
            <a:r>
              <a:rPr lang="es-EC" dirty="0"/>
              <a:t> RAID </a:t>
            </a:r>
            <a:r>
              <a:rPr lang="es-EC" dirty="0" err="1"/>
              <a:t>levels</a:t>
            </a:r>
            <a:endParaRPr lang="es-EC" dirty="0"/>
          </a:p>
        </p:txBody>
      </p:sp>
      <p:sp>
        <p:nvSpPr>
          <p:cNvPr id="3" name="Marcador de contenido 2">
            <a:extLst>
              <a:ext uri="{FF2B5EF4-FFF2-40B4-BE49-F238E27FC236}">
                <a16:creationId xmlns:a16="http://schemas.microsoft.com/office/drawing/2014/main" id="{60CB7B9D-810A-4721-9AA2-41C5655D3A3E}"/>
              </a:ext>
            </a:extLst>
          </p:cNvPr>
          <p:cNvSpPr>
            <a:spLocks noGrp="1"/>
          </p:cNvSpPr>
          <p:nvPr>
            <p:ph idx="1"/>
          </p:nvPr>
        </p:nvSpPr>
        <p:spPr/>
        <p:txBody>
          <a:bodyPr/>
          <a:lstStyle/>
          <a:p>
            <a:r>
              <a:rPr lang="en-US" dirty="0"/>
              <a:t>Many controllers allow the nesting of RAID levels, that is, a RAID can be used as a basic element of another instead of physical disks.</a:t>
            </a:r>
          </a:p>
          <a:p>
            <a:r>
              <a:rPr lang="en-US" dirty="0"/>
              <a:t>RAID 0+1: A mirror of divisions</a:t>
            </a:r>
          </a:p>
          <a:p>
            <a:r>
              <a:rPr lang="en-US" dirty="0"/>
              <a:t>RAID 1 + 0: A division of mirrors</a:t>
            </a:r>
          </a:p>
          <a:p>
            <a:r>
              <a:rPr lang="en-US" dirty="0"/>
              <a:t>RAID 30: A division of RAID levels with dedicated parity</a:t>
            </a:r>
          </a:p>
          <a:p>
            <a:r>
              <a:rPr lang="en-US" dirty="0"/>
              <a:t>RAID 100: A division of a mirror division</a:t>
            </a:r>
          </a:p>
          <a:p>
            <a:r>
              <a:rPr lang="en-US" dirty="0"/>
              <a:t>RAID 10 + 1: A Mirror of mirrors</a:t>
            </a:r>
            <a:endParaRPr lang="es-EC" dirty="0"/>
          </a:p>
        </p:txBody>
      </p:sp>
    </p:spTree>
    <p:extLst>
      <p:ext uri="{BB962C8B-B14F-4D97-AF65-F5344CB8AC3E}">
        <p14:creationId xmlns:p14="http://schemas.microsoft.com/office/powerpoint/2010/main" val="412447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6FE9304-29CB-41E0-8560-6062CEE24BA0}"/>
              </a:ext>
            </a:extLst>
          </p:cNvPr>
          <p:cNvSpPr/>
          <p:nvPr/>
        </p:nvSpPr>
        <p:spPr>
          <a:xfrm>
            <a:off x="702982" y="659296"/>
            <a:ext cx="6096000" cy="646331"/>
          </a:xfrm>
          <a:prstGeom prst="rect">
            <a:avLst/>
          </a:prstGeom>
        </p:spPr>
        <p:txBody>
          <a:bodyPr>
            <a:spAutoFit/>
          </a:bodyPr>
          <a:lstStyle/>
          <a:p>
            <a:br>
              <a:rPr lang="en-US" dirty="0"/>
            </a:br>
            <a:r>
              <a:rPr lang="en-US" dirty="0">
                <a:solidFill>
                  <a:srgbClr val="212121"/>
                </a:solidFill>
                <a:latin typeface="arial" panose="020B0604020202020204" pitchFamily="34" charset="0"/>
              </a:rPr>
              <a:t>used to replicate and share data between multiple disks</a:t>
            </a:r>
            <a:endParaRPr lang="es-EC" dirty="0"/>
          </a:p>
        </p:txBody>
      </p:sp>
      <p:sp>
        <p:nvSpPr>
          <p:cNvPr id="5" name="Rectángulo 4">
            <a:extLst>
              <a:ext uri="{FF2B5EF4-FFF2-40B4-BE49-F238E27FC236}">
                <a16:creationId xmlns:a16="http://schemas.microsoft.com/office/drawing/2014/main" id="{25109FD0-6E69-4936-99D8-2372A29F7476}"/>
              </a:ext>
            </a:extLst>
          </p:cNvPr>
          <p:cNvSpPr/>
          <p:nvPr/>
        </p:nvSpPr>
        <p:spPr>
          <a:xfrm>
            <a:off x="702982" y="289964"/>
            <a:ext cx="1138453" cy="369332"/>
          </a:xfrm>
          <a:prstGeom prst="rect">
            <a:avLst/>
          </a:prstGeom>
        </p:spPr>
        <p:txBody>
          <a:bodyPr wrap="none">
            <a:spAutoFit/>
          </a:bodyPr>
          <a:lstStyle/>
          <a:p>
            <a:r>
              <a:rPr lang="en-US" dirty="0"/>
              <a:t>RAID 0+1</a:t>
            </a:r>
            <a:endParaRPr lang="es-EC" dirty="0"/>
          </a:p>
        </p:txBody>
      </p:sp>
      <p:pic>
        <p:nvPicPr>
          <p:cNvPr id="6" name="Imagen 5" descr="https://upload.wikimedia.org/wikipedia/commons/thumb/c/c4/Raid0mas1.png/220px-Raid0mas1.png">
            <a:hlinkClick r:id="rId2"/>
            <a:extLst>
              <a:ext uri="{FF2B5EF4-FFF2-40B4-BE49-F238E27FC236}">
                <a16:creationId xmlns:a16="http://schemas.microsoft.com/office/drawing/2014/main" id="{CF897061-5257-4E3C-A435-7CED382D3B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53069" y="72823"/>
            <a:ext cx="2095500" cy="1819275"/>
          </a:xfrm>
          <a:prstGeom prst="rect">
            <a:avLst/>
          </a:prstGeom>
          <a:noFill/>
          <a:ln>
            <a:noFill/>
          </a:ln>
        </p:spPr>
      </p:pic>
      <p:sp>
        <p:nvSpPr>
          <p:cNvPr id="7" name="Rectángulo 6">
            <a:extLst>
              <a:ext uri="{FF2B5EF4-FFF2-40B4-BE49-F238E27FC236}">
                <a16:creationId xmlns:a16="http://schemas.microsoft.com/office/drawing/2014/main" id="{A3948C74-5901-4BB0-B617-53BE528E12CD}"/>
              </a:ext>
            </a:extLst>
          </p:cNvPr>
          <p:cNvSpPr/>
          <p:nvPr/>
        </p:nvSpPr>
        <p:spPr>
          <a:xfrm>
            <a:off x="702981" y="2469036"/>
            <a:ext cx="6850757" cy="923330"/>
          </a:xfrm>
          <a:prstGeom prst="rect">
            <a:avLst/>
          </a:prstGeom>
        </p:spPr>
        <p:txBody>
          <a:bodyPr wrap="square">
            <a:spAutoFit/>
          </a:bodyPr>
          <a:lstStyle/>
          <a:p>
            <a:r>
              <a:rPr lang="en-US" dirty="0"/>
              <a:t>all discs can fail except one without losing data. However, if the failed discs are not replaced, the remaining becomes a single point of failure for the whole assembly.</a:t>
            </a:r>
            <a:endParaRPr lang="es-EC" dirty="0"/>
          </a:p>
        </p:txBody>
      </p:sp>
      <p:sp>
        <p:nvSpPr>
          <p:cNvPr id="8" name="Rectángulo 7">
            <a:extLst>
              <a:ext uri="{FF2B5EF4-FFF2-40B4-BE49-F238E27FC236}">
                <a16:creationId xmlns:a16="http://schemas.microsoft.com/office/drawing/2014/main" id="{0764361E-B08C-4658-BD9C-CEEE5E35D05F}"/>
              </a:ext>
            </a:extLst>
          </p:cNvPr>
          <p:cNvSpPr/>
          <p:nvPr/>
        </p:nvSpPr>
        <p:spPr>
          <a:xfrm>
            <a:off x="702982" y="1882565"/>
            <a:ext cx="1138453" cy="369332"/>
          </a:xfrm>
          <a:prstGeom prst="rect">
            <a:avLst/>
          </a:prstGeom>
        </p:spPr>
        <p:txBody>
          <a:bodyPr wrap="none">
            <a:spAutoFit/>
          </a:bodyPr>
          <a:lstStyle/>
          <a:p>
            <a:r>
              <a:rPr lang="en-US" dirty="0"/>
              <a:t>RAID 0+1</a:t>
            </a:r>
            <a:endParaRPr lang="es-EC" dirty="0"/>
          </a:p>
        </p:txBody>
      </p:sp>
      <p:pic>
        <p:nvPicPr>
          <p:cNvPr id="9" name="Imagen 8" descr="https://upload.wikimedia.org/wikipedia/commons/thumb/6/61/Raid10.png/220px-Raid10.png">
            <a:hlinkClick r:id="rId4"/>
            <a:extLst>
              <a:ext uri="{FF2B5EF4-FFF2-40B4-BE49-F238E27FC236}">
                <a16:creationId xmlns:a16="http://schemas.microsoft.com/office/drawing/2014/main" id="{D63EEBAB-3F6F-41F0-8F4B-DD6522CF9A6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853069" y="2469036"/>
            <a:ext cx="2095500" cy="1828800"/>
          </a:xfrm>
          <a:prstGeom prst="rect">
            <a:avLst/>
          </a:prstGeom>
          <a:noFill/>
          <a:ln>
            <a:noFill/>
          </a:ln>
        </p:spPr>
      </p:pic>
      <p:sp>
        <p:nvSpPr>
          <p:cNvPr id="10" name="Rectángulo 9">
            <a:extLst>
              <a:ext uri="{FF2B5EF4-FFF2-40B4-BE49-F238E27FC236}">
                <a16:creationId xmlns:a16="http://schemas.microsoft.com/office/drawing/2014/main" id="{55984387-D4F9-4142-BDD3-23F812878C58}"/>
              </a:ext>
            </a:extLst>
          </p:cNvPr>
          <p:cNvSpPr/>
          <p:nvPr/>
        </p:nvSpPr>
        <p:spPr>
          <a:xfrm>
            <a:off x="702981" y="4555775"/>
            <a:ext cx="1003801" cy="369332"/>
          </a:xfrm>
          <a:prstGeom prst="rect">
            <a:avLst/>
          </a:prstGeom>
        </p:spPr>
        <p:txBody>
          <a:bodyPr wrap="none">
            <a:spAutoFit/>
          </a:bodyPr>
          <a:lstStyle/>
          <a:p>
            <a:r>
              <a:rPr lang="en-US" dirty="0"/>
              <a:t>RAID 30</a:t>
            </a:r>
            <a:endParaRPr lang="es-EC" dirty="0"/>
          </a:p>
        </p:txBody>
      </p:sp>
      <p:pic>
        <p:nvPicPr>
          <p:cNvPr id="11" name="Imagen 10" descr="https://upload.wikimedia.org/wikipedia/commons/thumb/5/51/Raid30.png/220px-Raid30.png">
            <a:hlinkClick r:id="rId6"/>
            <a:extLst>
              <a:ext uri="{FF2B5EF4-FFF2-40B4-BE49-F238E27FC236}">
                <a16:creationId xmlns:a16="http://schemas.microsoft.com/office/drawing/2014/main" id="{0053BAC1-74BD-4AD3-A0CA-F927C175384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853069" y="4555775"/>
            <a:ext cx="2095500" cy="1228725"/>
          </a:xfrm>
          <a:prstGeom prst="rect">
            <a:avLst/>
          </a:prstGeom>
          <a:noFill/>
          <a:ln>
            <a:noFill/>
          </a:ln>
        </p:spPr>
      </p:pic>
      <p:sp>
        <p:nvSpPr>
          <p:cNvPr id="12" name="Rectángulo 11">
            <a:extLst>
              <a:ext uri="{FF2B5EF4-FFF2-40B4-BE49-F238E27FC236}">
                <a16:creationId xmlns:a16="http://schemas.microsoft.com/office/drawing/2014/main" id="{E46C5E9A-2B8C-4513-9DDF-D44F98473B0F}"/>
              </a:ext>
            </a:extLst>
          </p:cNvPr>
          <p:cNvSpPr/>
          <p:nvPr/>
        </p:nvSpPr>
        <p:spPr>
          <a:xfrm>
            <a:off x="702980" y="4925107"/>
            <a:ext cx="6612219" cy="923330"/>
          </a:xfrm>
          <a:prstGeom prst="rect">
            <a:avLst/>
          </a:prstGeom>
        </p:spPr>
        <p:txBody>
          <a:bodyPr wrap="square">
            <a:spAutoFit/>
          </a:bodyPr>
          <a:lstStyle/>
          <a:p>
            <a:r>
              <a:rPr lang="es-EC" dirty="0" err="1"/>
              <a:t>allows</a:t>
            </a:r>
            <a:r>
              <a:rPr lang="es-EC" dirty="0"/>
              <a:t> </a:t>
            </a:r>
            <a:r>
              <a:rPr lang="es-EC" dirty="0" err="1"/>
              <a:t>one</a:t>
            </a:r>
            <a:r>
              <a:rPr lang="es-EC" dirty="0"/>
              <a:t> disk </a:t>
            </a:r>
            <a:r>
              <a:rPr lang="es-EC" dirty="0" err="1"/>
              <a:t>to</a:t>
            </a:r>
            <a:r>
              <a:rPr lang="es-EC" dirty="0"/>
              <a:t> </a:t>
            </a:r>
            <a:r>
              <a:rPr lang="es-EC" dirty="0" err="1"/>
              <a:t>fail</a:t>
            </a:r>
            <a:r>
              <a:rPr lang="es-EC" dirty="0"/>
              <a:t> </a:t>
            </a:r>
            <a:r>
              <a:rPr lang="es-EC" dirty="0" err="1"/>
              <a:t>from</a:t>
            </a:r>
            <a:r>
              <a:rPr lang="es-EC" dirty="0"/>
              <a:t> </a:t>
            </a:r>
            <a:r>
              <a:rPr lang="es-EC" dirty="0" err="1"/>
              <a:t>each</a:t>
            </a:r>
            <a:r>
              <a:rPr lang="es-EC" dirty="0"/>
              <a:t> RAID 3 set. </a:t>
            </a:r>
            <a:r>
              <a:rPr lang="es-EC" dirty="0" err="1"/>
              <a:t>Until</a:t>
            </a:r>
            <a:r>
              <a:rPr lang="es-EC" dirty="0"/>
              <a:t> </a:t>
            </a:r>
            <a:r>
              <a:rPr lang="es-EC" dirty="0" err="1"/>
              <a:t>these</a:t>
            </a:r>
            <a:r>
              <a:rPr lang="es-EC" dirty="0"/>
              <a:t> </a:t>
            </a:r>
            <a:r>
              <a:rPr lang="es-EC" dirty="0" err="1"/>
              <a:t>failed</a:t>
            </a:r>
            <a:r>
              <a:rPr lang="es-EC" dirty="0"/>
              <a:t> disks are </a:t>
            </a:r>
            <a:r>
              <a:rPr lang="es-EC" dirty="0" err="1"/>
              <a:t>replaced</a:t>
            </a:r>
            <a:r>
              <a:rPr lang="es-EC" dirty="0"/>
              <a:t>, </a:t>
            </a:r>
            <a:r>
              <a:rPr lang="es-EC" dirty="0" err="1"/>
              <a:t>the</a:t>
            </a:r>
            <a:r>
              <a:rPr lang="es-EC" dirty="0"/>
              <a:t> </a:t>
            </a:r>
            <a:r>
              <a:rPr lang="es-EC" dirty="0" err="1"/>
              <a:t>other</a:t>
            </a:r>
            <a:r>
              <a:rPr lang="es-EC" dirty="0"/>
              <a:t> disks in </a:t>
            </a:r>
            <a:r>
              <a:rPr lang="es-EC" dirty="0" err="1"/>
              <a:t>each</a:t>
            </a:r>
            <a:r>
              <a:rPr lang="es-EC" dirty="0"/>
              <a:t> set </a:t>
            </a:r>
            <a:r>
              <a:rPr lang="es-EC" dirty="0" err="1"/>
              <a:t>that</a:t>
            </a:r>
            <a:r>
              <a:rPr lang="es-EC" dirty="0"/>
              <a:t> </a:t>
            </a:r>
            <a:r>
              <a:rPr lang="es-EC" dirty="0" err="1"/>
              <a:t>suffered</a:t>
            </a:r>
            <a:r>
              <a:rPr lang="es-EC" dirty="0"/>
              <a:t> </a:t>
            </a:r>
            <a:r>
              <a:rPr lang="es-EC" dirty="0" err="1"/>
              <a:t>the</a:t>
            </a:r>
            <a:r>
              <a:rPr lang="es-EC" dirty="0"/>
              <a:t> </a:t>
            </a:r>
            <a:r>
              <a:rPr lang="es-EC" dirty="0" err="1"/>
              <a:t>failure</a:t>
            </a:r>
            <a:r>
              <a:rPr lang="es-EC" dirty="0"/>
              <a:t> are single </a:t>
            </a:r>
            <a:r>
              <a:rPr lang="es-EC" dirty="0" err="1"/>
              <a:t>points</a:t>
            </a:r>
            <a:r>
              <a:rPr lang="es-EC" dirty="0"/>
              <a:t> </a:t>
            </a:r>
            <a:r>
              <a:rPr lang="es-EC" dirty="0" err="1"/>
              <a:t>of</a:t>
            </a:r>
            <a:r>
              <a:rPr lang="es-EC" dirty="0"/>
              <a:t> </a:t>
            </a:r>
            <a:r>
              <a:rPr lang="es-EC" dirty="0" err="1"/>
              <a:t>failure</a:t>
            </a:r>
            <a:r>
              <a:rPr lang="es-EC" dirty="0"/>
              <a:t> </a:t>
            </a:r>
            <a:r>
              <a:rPr lang="es-EC" dirty="0" err="1"/>
              <a:t>for</a:t>
            </a:r>
            <a:r>
              <a:rPr lang="es-EC" dirty="0"/>
              <a:t> </a:t>
            </a:r>
            <a:r>
              <a:rPr lang="es-EC" dirty="0" err="1"/>
              <a:t>the</a:t>
            </a:r>
            <a:r>
              <a:rPr lang="es-EC" dirty="0"/>
              <a:t> </a:t>
            </a:r>
            <a:r>
              <a:rPr lang="es-EC" dirty="0" err="1"/>
              <a:t>entire</a:t>
            </a:r>
            <a:r>
              <a:rPr lang="es-EC" dirty="0"/>
              <a:t> RAID 30 set</a:t>
            </a:r>
          </a:p>
        </p:txBody>
      </p:sp>
    </p:spTree>
    <p:extLst>
      <p:ext uri="{BB962C8B-B14F-4D97-AF65-F5344CB8AC3E}">
        <p14:creationId xmlns:p14="http://schemas.microsoft.com/office/powerpoint/2010/main" val="400516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B08DE30-CB8D-4135-96EE-D867ED57A838}"/>
              </a:ext>
            </a:extLst>
          </p:cNvPr>
          <p:cNvSpPr/>
          <p:nvPr/>
        </p:nvSpPr>
        <p:spPr>
          <a:xfrm>
            <a:off x="702982" y="289964"/>
            <a:ext cx="1119217" cy="369332"/>
          </a:xfrm>
          <a:prstGeom prst="rect">
            <a:avLst/>
          </a:prstGeom>
        </p:spPr>
        <p:txBody>
          <a:bodyPr wrap="none">
            <a:spAutoFit/>
          </a:bodyPr>
          <a:lstStyle/>
          <a:p>
            <a:r>
              <a:rPr lang="en-US" dirty="0"/>
              <a:t>RAID 100</a:t>
            </a:r>
            <a:endParaRPr lang="es-EC" dirty="0"/>
          </a:p>
        </p:txBody>
      </p:sp>
      <p:sp>
        <p:nvSpPr>
          <p:cNvPr id="3" name="Rectángulo 2">
            <a:extLst>
              <a:ext uri="{FF2B5EF4-FFF2-40B4-BE49-F238E27FC236}">
                <a16:creationId xmlns:a16="http://schemas.microsoft.com/office/drawing/2014/main" id="{6A9E4F28-2A43-4C47-82A7-75F997716ACE}"/>
              </a:ext>
            </a:extLst>
          </p:cNvPr>
          <p:cNvSpPr/>
          <p:nvPr/>
        </p:nvSpPr>
        <p:spPr>
          <a:xfrm>
            <a:off x="596347" y="821780"/>
            <a:ext cx="6096000" cy="1200329"/>
          </a:xfrm>
          <a:prstGeom prst="rect">
            <a:avLst/>
          </a:prstGeom>
        </p:spPr>
        <p:txBody>
          <a:bodyPr>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All but one disk could fail on each RAID 1 without losing data. However, the remaining disk of a RAID 1 thus becomes a single point of failure for the degraded array. Often the highest level of division is made by software.</a:t>
            </a:r>
            <a:endParaRPr lang="es-EC" dirty="0"/>
          </a:p>
        </p:txBody>
      </p:sp>
      <p:pic>
        <p:nvPicPr>
          <p:cNvPr id="4" name="Imagen 3" descr="https://upload.wikimedia.org/wikipedia/commons/thumb/c/ce/RAID_100.svg/400px-RAID_100.svg.png">
            <a:hlinkClick r:id="rId2"/>
            <a:extLst>
              <a:ext uri="{FF2B5EF4-FFF2-40B4-BE49-F238E27FC236}">
                <a16:creationId xmlns:a16="http://schemas.microsoft.com/office/drawing/2014/main" id="{7BBD0706-D0E1-4B73-A9DF-43CAA95776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78757" y="289964"/>
            <a:ext cx="3810000" cy="1733550"/>
          </a:xfrm>
          <a:prstGeom prst="rect">
            <a:avLst/>
          </a:prstGeom>
          <a:noFill/>
          <a:ln>
            <a:noFill/>
          </a:ln>
        </p:spPr>
      </p:pic>
      <p:sp>
        <p:nvSpPr>
          <p:cNvPr id="5" name="Rectángulo 4">
            <a:extLst>
              <a:ext uri="{FF2B5EF4-FFF2-40B4-BE49-F238E27FC236}">
                <a16:creationId xmlns:a16="http://schemas.microsoft.com/office/drawing/2014/main" id="{54972BDE-27A1-41FC-B08D-49A5F23CC7C7}"/>
              </a:ext>
            </a:extLst>
          </p:cNvPr>
          <p:cNvSpPr/>
          <p:nvPr/>
        </p:nvSpPr>
        <p:spPr>
          <a:xfrm>
            <a:off x="702981" y="3059668"/>
            <a:ext cx="1253869" cy="369332"/>
          </a:xfrm>
          <a:prstGeom prst="rect">
            <a:avLst/>
          </a:prstGeom>
        </p:spPr>
        <p:txBody>
          <a:bodyPr wrap="none">
            <a:spAutoFit/>
          </a:bodyPr>
          <a:lstStyle/>
          <a:p>
            <a:r>
              <a:rPr lang="en-US" dirty="0"/>
              <a:t>RAID 10+1</a:t>
            </a:r>
            <a:endParaRPr lang="es-EC" dirty="0"/>
          </a:p>
        </p:txBody>
      </p:sp>
      <p:sp>
        <p:nvSpPr>
          <p:cNvPr id="6" name="Rectángulo 5">
            <a:extLst>
              <a:ext uri="{FF2B5EF4-FFF2-40B4-BE49-F238E27FC236}">
                <a16:creationId xmlns:a16="http://schemas.microsoft.com/office/drawing/2014/main" id="{82AE49F9-18AC-4B7C-A578-0B69921EC372}"/>
              </a:ext>
            </a:extLst>
          </p:cNvPr>
          <p:cNvSpPr/>
          <p:nvPr/>
        </p:nvSpPr>
        <p:spPr>
          <a:xfrm>
            <a:off x="702981" y="3722709"/>
            <a:ext cx="6096000" cy="923330"/>
          </a:xfrm>
          <a:prstGeom prst="rect">
            <a:avLst/>
          </a:prstGeom>
        </p:spPr>
        <p:txBody>
          <a:bodyPr>
            <a:spAutoFit/>
          </a:bodyPr>
          <a:lstStyle/>
          <a:p>
            <a:r>
              <a:rPr lang="en-US" dirty="0"/>
              <a:t>It is a system of high availability per network, which allows the replication of data between cabinets at the RAID level, which greatly simplifies the cabins replication management.</a:t>
            </a:r>
            <a:endParaRPr lang="es-EC"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7253567"/>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193</TotalTime>
  <Words>533</Words>
  <Application>Microsoft Office PowerPoint</Application>
  <PresentationFormat>Panorámica</PresentationFormat>
  <Paragraphs>36</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Arial</vt:lpstr>
      <vt:lpstr>Calibri</vt:lpstr>
      <vt:lpstr>Gill Sans MT</vt:lpstr>
      <vt:lpstr>Times New Roman</vt:lpstr>
      <vt:lpstr>Galería</vt:lpstr>
      <vt:lpstr> Standard RAID levels</vt:lpstr>
      <vt:lpstr>RAID 0</vt:lpstr>
      <vt:lpstr>RAID 1</vt:lpstr>
      <vt:lpstr>Raid 5</vt:lpstr>
      <vt:lpstr>Nested RAID levels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RAID levels</dc:title>
  <dc:creator>bryan barrera</dc:creator>
  <cp:lastModifiedBy>bryan barrera</cp:lastModifiedBy>
  <cp:revision>8</cp:revision>
  <dcterms:created xsi:type="dcterms:W3CDTF">2018-06-09T01:54:54Z</dcterms:created>
  <dcterms:modified xsi:type="dcterms:W3CDTF">2018-06-09T05:08:36Z</dcterms:modified>
</cp:coreProperties>
</file>