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8"/>
  </p:notesMasterIdLst>
  <p:handoutMasterIdLst>
    <p:handoutMasterId r:id="rId29"/>
  </p:handoutMasterIdLst>
  <p:sldIdLst>
    <p:sldId id="331" r:id="rId5"/>
    <p:sldId id="385" r:id="rId6"/>
    <p:sldId id="391" r:id="rId7"/>
    <p:sldId id="263" r:id="rId8"/>
    <p:sldId id="271" r:id="rId9"/>
    <p:sldId id="352" r:id="rId10"/>
    <p:sldId id="365" r:id="rId11"/>
    <p:sldId id="373" r:id="rId12"/>
    <p:sldId id="369" r:id="rId13"/>
    <p:sldId id="387" r:id="rId14"/>
    <p:sldId id="378" r:id="rId15"/>
    <p:sldId id="376" r:id="rId16"/>
    <p:sldId id="377" r:id="rId17"/>
    <p:sldId id="395" r:id="rId18"/>
    <p:sldId id="394" r:id="rId19"/>
    <p:sldId id="357" r:id="rId20"/>
    <p:sldId id="358" r:id="rId21"/>
    <p:sldId id="359" r:id="rId22"/>
    <p:sldId id="392" r:id="rId23"/>
    <p:sldId id="390" r:id="rId24"/>
    <p:sldId id="388" r:id="rId25"/>
    <p:sldId id="356" r:id="rId26"/>
    <p:sldId id="393" r:id="rId27"/>
  </p:sldIdLst>
  <p:sldSz cx="6858000" cy="5143500"/>
  <p:notesSz cx="6858000" cy="9144000"/>
  <p:custDataLst>
    <p:tags r:id="rId3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chelon académique" id="{0B896E98-F45E-4768-8620-EDDF394BE181}">
          <p14:sldIdLst>
            <p14:sldId id="331"/>
            <p14:sldId id="385"/>
            <p14:sldId id="391"/>
            <p14:sldId id="263"/>
            <p14:sldId id="271"/>
            <p14:sldId id="352"/>
            <p14:sldId id="365"/>
            <p14:sldId id="373"/>
            <p14:sldId id="369"/>
            <p14:sldId id="387"/>
            <p14:sldId id="378"/>
            <p14:sldId id="376"/>
            <p14:sldId id="377"/>
            <p14:sldId id="395"/>
            <p14:sldId id="394"/>
            <p14:sldId id="357"/>
            <p14:sldId id="358"/>
            <p14:sldId id="359"/>
            <p14:sldId id="392"/>
            <p14:sldId id="390"/>
            <p14:sldId id="388"/>
            <p14:sldId id="356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191" userDrawn="1">
          <p15:clr>
            <a:srgbClr val="A4A3A4"/>
          </p15:clr>
        </p15:guide>
        <p15:guide id="3" orient="horz" pos="854" userDrawn="1">
          <p15:clr>
            <a:srgbClr val="A4A3A4"/>
          </p15:clr>
        </p15:guide>
        <p15:guide id="4" orient="horz" pos="821" userDrawn="1">
          <p15:clr>
            <a:srgbClr val="A4A3A4"/>
          </p15:clr>
        </p15:guide>
        <p15:guide id="5" orient="horz" pos="3049" userDrawn="1">
          <p15:clr>
            <a:srgbClr val="A4A3A4"/>
          </p15:clr>
        </p15:guide>
        <p15:guide id="6" orient="horz" pos="3162" userDrawn="1">
          <p15:clr>
            <a:srgbClr val="A4A3A4"/>
          </p15:clr>
        </p15:guide>
        <p15:guide id="7" pos="2160" userDrawn="1">
          <p15:clr>
            <a:srgbClr val="A4A3A4"/>
          </p15:clr>
        </p15:guide>
        <p15:guide id="8" pos="357" userDrawn="1">
          <p15:clr>
            <a:srgbClr val="A4A3A4"/>
          </p15:clr>
        </p15:guide>
        <p15:guide id="9" pos="3895" userDrawn="1">
          <p15:clr>
            <a:srgbClr val="A4A3A4"/>
          </p15:clr>
        </p15:guide>
        <p15:guide id="10" pos="40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-Louise Cotte" initials="MC" lastIdx="1" clrIdx="0">
    <p:extLst>
      <p:ext uri="{19B8F6BF-5375-455C-9EA6-DF929625EA0E}">
        <p15:presenceInfo xmlns:p15="http://schemas.microsoft.com/office/powerpoint/2012/main" userId="S-1-5-21-1750527873-1037266120-3498459047-94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4A"/>
    <a:srgbClr val="0066CC"/>
    <a:srgbClr val="CC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5" autoAdjust="0"/>
    <p:restoredTop sz="94660"/>
  </p:normalViewPr>
  <p:slideViewPr>
    <p:cSldViewPr showGuides="1">
      <p:cViewPr varScale="1">
        <p:scale>
          <a:sx n="90" d="100"/>
          <a:sy n="90" d="100"/>
        </p:scale>
        <p:origin x="1316" y="52"/>
      </p:cViewPr>
      <p:guideLst>
        <p:guide orient="horz" pos="1620"/>
        <p:guide orient="horz" pos="191"/>
        <p:guide orient="horz" pos="854"/>
        <p:guide orient="horz" pos="821"/>
        <p:guide orient="horz" pos="3049"/>
        <p:guide orient="horz" pos="3162"/>
        <p:guide pos="2160"/>
        <p:guide pos="357"/>
        <p:guide pos="3895"/>
        <p:guide pos="40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D4DE4-806C-406C-ACBD-D233B63A0BCE}" type="doc">
      <dgm:prSet loTypeId="urn:microsoft.com/office/officeart/2005/8/layout/matrix3" loCatId="matrix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081CA004-B67D-4814-A83E-08D24FD096A0}">
      <dgm:prSet phldrT="[Texte]"/>
      <dgm:spPr/>
      <dgm:t>
        <a:bodyPr/>
        <a:lstStyle/>
        <a:p>
          <a:pPr algn="ctr"/>
          <a:endParaRPr lang="fr-FR" b="1" dirty="0"/>
        </a:p>
        <a:p>
          <a:pPr algn="ctr"/>
          <a:r>
            <a:rPr lang="fr-FR" b="1" dirty="0"/>
            <a:t>Face à face en centre et en classes virtuelles</a:t>
          </a:r>
        </a:p>
      </dgm:t>
    </dgm:pt>
    <dgm:pt modelId="{9204CD88-F74C-451D-B065-5CB7DA182C8F}" type="parTrans" cxnId="{CB4F6C21-F7A3-4EC1-89FA-B243E186CCEA}">
      <dgm:prSet/>
      <dgm:spPr/>
      <dgm:t>
        <a:bodyPr/>
        <a:lstStyle/>
        <a:p>
          <a:pPr algn="ctr"/>
          <a:endParaRPr lang="fr-FR" b="1"/>
        </a:p>
      </dgm:t>
    </dgm:pt>
    <dgm:pt modelId="{1578FBCF-8453-4483-BF30-687FA8F859E2}" type="sibTrans" cxnId="{CB4F6C21-F7A3-4EC1-89FA-B243E186CCEA}">
      <dgm:prSet/>
      <dgm:spPr/>
      <dgm:t>
        <a:bodyPr/>
        <a:lstStyle/>
        <a:p>
          <a:pPr algn="ctr"/>
          <a:endParaRPr lang="fr-FR" b="1"/>
        </a:p>
      </dgm:t>
    </dgm:pt>
    <dgm:pt modelId="{26BDE2D8-B7D0-42E6-906B-8482AC09FE35}">
      <dgm:prSet phldrT="[Texte]"/>
      <dgm:spPr/>
      <dgm:t>
        <a:bodyPr/>
        <a:lstStyle/>
        <a:p>
          <a:pPr algn="ctr"/>
          <a:r>
            <a:rPr lang="fr-FR" b="1" dirty="0"/>
            <a:t>Auto-Formation </a:t>
          </a:r>
        </a:p>
        <a:p>
          <a:pPr algn="ctr"/>
          <a:r>
            <a:rPr lang="fr-FR" b="1" dirty="0"/>
            <a:t>CAPFORM</a:t>
          </a:r>
        </a:p>
      </dgm:t>
    </dgm:pt>
    <dgm:pt modelId="{A4206A07-8FC5-40C5-8B81-C923C5E08AD7}" type="parTrans" cxnId="{2BA873EF-4DAB-4FCD-A723-5E018C977DCD}">
      <dgm:prSet/>
      <dgm:spPr/>
      <dgm:t>
        <a:bodyPr/>
        <a:lstStyle/>
        <a:p>
          <a:pPr algn="ctr"/>
          <a:endParaRPr lang="fr-FR" b="1"/>
        </a:p>
      </dgm:t>
    </dgm:pt>
    <dgm:pt modelId="{2A3C7417-03D5-49CF-81F3-3174F6E7E053}" type="sibTrans" cxnId="{2BA873EF-4DAB-4FCD-A723-5E018C977DCD}">
      <dgm:prSet/>
      <dgm:spPr/>
      <dgm:t>
        <a:bodyPr/>
        <a:lstStyle/>
        <a:p>
          <a:pPr algn="ctr"/>
          <a:endParaRPr lang="fr-FR" b="1"/>
        </a:p>
      </dgm:t>
    </dgm:pt>
    <dgm:pt modelId="{D0ACADD1-9D54-4B40-AF1F-377296DECF34}">
      <dgm:prSet phldrT="[Texte]"/>
      <dgm:spPr/>
      <dgm:t>
        <a:bodyPr/>
        <a:lstStyle/>
        <a:p>
          <a:pPr algn="ctr"/>
          <a:r>
            <a:rPr lang="fr-FR" b="1" dirty="0"/>
            <a:t>Séances réflexives</a:t>
          </a:r>
        </a:p>
      </dgm:t>
    </dgm:pt>
    <dgm:pt modelId="{7AFE4920-BDEA-4545-B03B-A6925BDACC88}" type="parTrans" cxnId="{D30C51B4-5A72-43E5-A991-8FC7DCC86244}">
      <dgm:prSet/>
      <dgm:spPr/>
      <dgm:t>
        <a:bodyPr/>
        <a:lstStyle/>
        <a:p>
          <a:pPr algn="ctr"/>
          <a:endParaRPr lang="fr-FR" b="1"/>
        </a:p>
      </dgm:t>
    </dgm:pt>
    <dgm:pt modelId="{92049E3E-0DE8-4F96-A296-34846CDC49E5}" type="sibTrans" cxnId="{D30C51B4-5A72-43E5-A991-8FC7DCC86244}">
      <dgm:prSet/>
      <dgm:spPr/>
      <dgm:t>
        <a:bodyPr/>
        <a:lstStyle/>
        <a:p>
          <a:pPr algn="ctr"/>
          <a:endParaRPr lang="fr-FR" b="1"/>
        </a:p>
      </dgm:t>
    </dgm:pt>
    <dgm:pt modelId="{2DEBE305-9A99-42C7-890F-B7601A6580D1}">
      <dgm:prSet phldrT="[Texte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fr-FR" b="1" dirty="0"/>
            <a:t>Formation en situation de travail</a:t>
          </a:r>
        </a:p>
      </dgm:t>
    </dgm:pt>
    <dgm:pt modelId="{D555F572-E571-47AD-9897-1AC976FA3BA6}" type="parTrans" cxnId="{788DF7BC-0F40-45F5-98FF-63D3C5AEDECC}">
      <dgm:prSet/>
      <dgm:spPr/>
      <dgm:t>
        <a:bodyPr/>
        <a:lstStyle/>
        <a:p>
          <a:pPr algn="ctr"/>
          <a:endParaRPr lang="fr-FR" b="1"/>
        </a:p>
      </dgm:t>
    </dgm:pt>
    <dgm:pt modelId="{7B7E77A2-B9E1-4B6A-B5C9-59A0BEBB294B}" type="sibTrans" cxnId="{788DF7BC-0F40-45F5-98FF-63D3C5AEDECC}">
      <dgm:prSet/>
      <dgm:spPr/>
      <dgm:t>
        <a:bodyPr/>
        <a:lstStyle/>
        <a:p>
          <a:pPr algn="ctr"/>
          <a:endParaRPr lang="fr-FR" b="1"/>
        </a:p>
      </dgm:t>
    </dgm:pt>
    <dgm:pt modelId="{69E4FAB0-1E79-42FA-9AD8-B735676457EF}">
      <dgm:prSet/>
      <dgm:spPr/>
      <dgm:t>
        <a:bodyPr/>
        <a:lstStyle/>
        <a:p>
          <a:pPr algn="ctr"/>
          <a:endParaRPr lang="fr-FR" b="1" dirty="0"/>
        </a:p>
      </dgm:t>
    </dgm:pt>
    <dgm:pt modelId="{E2453FC7-1341-4BC6-8A00-0AE77837B95E}" type="parTrans" cxnId="{B399BB69-581D-4E55-A671-CE86C5D1B3B7}">
      <dgm:prSet/>
      <dgm:spPr/>
      <dgm:t>
        <a:bodyPr/>
        <a:lstStyle/>
        <a:p>
          <a:pPr algn="ctr"/>
          <a:endParaRPr lang="fr-FR" b="1"/>
        </a:p>
      </dgm:t>
    </dgm:pt>
    <dgm:pt modelId="{E6E52BEE-3144-4A68-9FF1-2B65B5A419F8}" type="sibTrans" cxnId="{B399BB69-581D-4E55-A671-CE86C5D1B3B7}">
      <dgm:prSet/>
      <dgm:spPr/>
      <dgm:t>
        <a:bodyPr/>
        <a:lstStyle/>
        <a:p>
          <a:pPr algn="ctr"/>
          <a:endParaRPr lang="fr-FR" b="1"/>
        </a:p>
      </dgm:t>
    </dgm:pt>
    <dgm:pt modelId="{97AFA2B7-B6D8-4A72-A944-6C7B0437AB62}" type="pres">
      <dgm:prSet presAssocID="{F2DD4DE4-806C-406C-ACBD-D233B63A0BCE}" presName="matrix" presStyleCnt="0">
        <dgm:presLayoutVars>
          <dgm:chMax val="1"/>
          <dgm:dir/>
          <dgm:resizeHandles val="exact"/>
        </dgm:presLayoutVars>
      </dgm:prSet>
      <dgm:spPr/>
    </dgm:pt>
    <dgm:pt modelId="{236175D0-2DFB-4141-A3CD-F6183DBEEB39}" type="pres">
      <dgm:prSet presAssocID="{F2DD4DE4-806C-406C-ACBD-D233B63A0BCE}" presName="diamond" presStyleLbl="bgShp" presStyleIdx="0" presStyleCnt="1"/>
      <dgm:spPr/>
    </dgm:pt>
    <dgm:pt modelId="{BD00D231-8AF7-4AA1-B05E-DCD872EDA78D}" type="pres">
      <dgm:prSet presAssocID="{F2DD4DE4-806C-406C-ACBD-D233B63A0BC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955F337-7CB0-4B25-8B6B-58838B0C909F}" type="pres">
      <dgm:prSet presAssocID="{F2DD4DE4-806C-406C-ACBD-D233B63A0BCE}" presName="quad2" presStyleLbl="node1" presStyleIdx="1" presStyleCnt="4" custLinFactNeighborX="3329" custLinFactNeighborY="-1122">
        <dgm:presLayoutVars>
          <dgm:chMax val="0"/>
          <dgm:chPref val="0"/>
          <dgm:bulletEnabled val="1"/>
        </dgm:presLayoutVars>
      </dgm:prSet>
      <dgm:spPr/>
    </dgm:pt>
    <dgm:pt modelId="{8D5B7DAF-5052-4944-8048-FDCCBC32CD95}" type="pres">
      <dgm:prSet presAssocID="{F2DD4DE4-806C-406C-ACBD-D233B63A0BC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D7348C4-0EB2-49A1-86B2-AEEB9017C904}" type="pres">
      <dgm:prSet presAssocID="{F2DD4DE4-806C-406C-ACBD-D233B63A0BC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7D65310-4A0E-4635-B79C-E56815664764}" type="presOf" srcId="{081CA004-B67D-4814-A83E-08D24FD096A0}" destId="{BD00D231-8AF7-4AA1-B05E-DCD872EDA78D}" srcOrd="0" destOrd="0" presId="urn:microsoft.com/office/officeart/2005/8/layout/matrix3"/>
    <dgm:cxn modelId="{CB4F6C21-F7A3-4EC1-89FA-B243E186CCEA}" srcId="{F2DD4DE4-806C-406C-ACBD-D233B63A0BCE}" destId="{081CA004-B67D-4814-A83E-08D24FD096A0}" srcOrd="0" destOrd="0" parTransId="{9204CD88-F74C-451D-B065-5CB7DA182C8F}" sibTransId="{1578FBCF-8453-4483-BF30-687FA8F859E2}"/>
    <dgm:cxn modelId="{C0C8B85D-C195-4638-BD03-E1ADC1548393}" type="presOf" srcId="{69E4FAB0-1E79-42FA-9AD8-B735676457EF}" destId="{BD00D231-8AF7-4AA1-B05E-DCD872EDA78D}" srcOrd="0" destOrd="1" presId="urn:microsoft.com/office/officeart/2005/8/layout/matrix3"/>
    <dgm:cxn modelId="{B399BB69-581D-4E55-A671-CE86C5D1B3B7}" srcId="{081CA004-B67D-4814-A83E-08D24FD096A0}" destId="{69E4FAB0-1E79-42FA-9AD8-B735676457EF}" srcOrd="0" destOrd="0" parTransId="{E2453FC7-1341-4BC6-8A00-0AE77837B95E}" sibTransId="{E6E52BEE-3144-4A68-9FF1-2B65B5A419F8}"/>
    <dgm:cxn modelId="{99CCC74E-FAAE-41CD-AD13-0A2ECC33452E}" type="presOf" srcId="{D0ACADD1-9D54-4B40-AF1F-377296DECF34}" destId="{8D5B7DAF-5052-4944-8048-FDCCBC32CD95}" srcOrd="0" destOrd="0" presId="urn:microsoft.com/office/officeart/2005/8/layout/matrix3"/>
    <dgm:cxn modelId="{088E7296-8F61-4699-B6CE-B95236C352B5}" type="presOf" srcId="{2DEBE305-9A99-42C7-890F-B7601A6580D1}" destId="{AD7348C4-0EB2-49A1-86B2-AEEB9017C904}" srcOrd="0" destOrd="0" presId="urn:microsoft.com/office/officeart/2005/8/layout/matrix3"/>
    <dgm:cxn modelId="{D30C51B4-5A72-43E5-A991-8FC7DCC86244}" srcId="{F2DD4DE4-806C-406C-ACBD-D233B63A0BCE}" destId="{D0ACADD1-9D54-4B40-AF1F-377296DECF34}" srcOrd="2" destOrd="0" parTransId="{7AFE4920-BDEA-4545-B03B-A6925BDACC88}" sibTransId="{92049E3E-0DE8-4F96-A296-34846CDC49E5}"/>
    <dgm:cxn modelId="{788DF7BC-0F40-45F5-98FF-63D3C5AEDECC}" srcId="{F2DD4DE4-806C-406C-ACBD-D233B63A0BCE}" destId="{2DEBE305-9A99-42C7-890F-B7601A6580D1}" srcOrd="3" destOrd="0" parTransId="{D555F572-E571-47AD-9897-1AC976FA3BA6}" sibTransId="{7B7E77A2-B9E1-4B6A-B5C9-59A0BEBB294B}"/>
    <dgm:cxn modelId="{2B7711C3-41AF-45DD-9DC6-730862BD5DE3}" type="presOf" srcId="{F2DD4DE4-806C-406C-ACBD-D233B63A0BCE}" destId="{97AFA2B7-B6D8-4A72-A944-6C7B0437AB62}" srcOrd="0" destOrd="0" presId="urn:microsoft.com/office/officeart/2005/8/layout/matrix3"/>
    <dgm:cxn modelId="{44EBAEE8-4816-475E-BD14-2F53FA3DA638}" type="presOf" srcId="{26BDE2D8-B7D0-42E6-906B-8482AC09FE35}" destId="{8955F337-7CB0-4B25-8B6B-58838B0C909F}" srcOrd="0" destOrd="0" presId="urn:microsoft.com/office/officeart/2005/8/layout/matrix3"/>
    <dgm:cxn modelId="{2BA873EF-4DAB-4FCD-A723-5E018C977DCD}" srcId="{F2DD4DE4-806C-406C-ACBD-D233B63A0BCE}" destId="{26BDE2D8-B7D0-42E6-906B-8482AC09FE35}" srcOrd="1" destOrd="0" parTransId="{A4206A07-8FC5-40C5-8B81-C923C5E08AD7}" sibTransId="{2A3C7417-03D5-49CF-81F3-3174F6E7E053}"/>
    <dgm:cxn modelId="{45E76166-A1A0-4798-B7E5-CC09E9C18448}" type="presParOf" srcId="{97AFA2B7-B6D8-4A72-A944-6C7B0437AB62}" destId="{236175D0-2DFB-4141-A3CD-F6183DBEEB39}" srcOrd="0" destOrd="0" presId="urn:microsoft.com/office/officeart/2005/8/layout/matrix3"/>
    <dgm:cxn modelId="{7B3D9591-E90E-4FC3-AAD4-49FD5D921DFB}" type="presParOf" srcId="{97AFA2B7-B6D8-4A72-A944-6C7B0437AB62}" destId="{BD00D231-8AF7-4AA1-B05E-DCD872EDA78D}" srcOrd="1" destOrd="0" presId="urn:microsoft.com/office/officeart/2005/8/layout/matrix3"/>
    <dgm:cxn modelId="{5CE9E391-513C-4B6F-9EDF-6E3FD82D303A}" type="presParOf" srcId="{97AFA2B7-B6D8-4A72-A944-6C7B0437AB62}" destId="{8955F337-7CB0-4B25-8B6B-58838B0C909F}" srcOrd="2" destOrd="0" presId="urn:microsoft.com/office/officeart/2005/8/layout/matrix3"/>
    <dgm:cxn modelId="{D8740B67-C6CB-4345-AFB9-BE1F82A69AB0}" type="presParOf" srcId="{97AFA2B7-B6D8-4A72-A944-6C7B0437AB62}" destId="{8D5B7DAF-5052-4944-8048-FDCCBC32CD95}" srcOrd="3" destOrd="0" presId="urn:microsoft.com/office/officeart/2005/8/layout/matrix3"/>
    <dgm:cxn modelId="{FECD4763-53AD-4442-90D5-D183B8B25174}" type="presParOf" srcId="{97AFA2B7-B6D8-4A72-A944-6C7B0437AB62}" destId="{AD7348C4-0EB2-49A1-86B2-AEEB9017C90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175D0-2DFB-4141-A3CD-F6183DBEEB39}">
      <dsp:nvSpPr>
        <dsp:cNvPr id="0" name=""/>
        <dsp:cNvSpPr/>
      </dsp:nvSpPr>
      <dsp:spPr>
        <a:xfrm>
          <a:off x="1771910" y="0"/>
          <a:ext cx="2774429" cy="277442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0D231-8AF7-4AA1-B05E-DCD872EDA78D}">
      <dsp:nvSpPr>
        <dsp:cNvPr id="0" name=""/>
        <dsp:cNvSpPr/>
      </dsp:nvSpPr>
      <dsp:spPr>
        <a:xfrm>
          <a:off x="2035481" y="263570"/>
          <a:ext cx="1082027" cy="10820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Face à face en centre et en classes virtuelles</a:t>
          </a:r>
        </a:p>
        <a:p>
          <a:pPr marL="57150" lvl="1" indent="-57150" algn="ct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800" b="1" kern="1200" dirty="0"/>
        </a:p>
      </dsp:txBody>
      <dsp:txXfrm>
        <a:off x="2088301" y="316390"/>
        <a:ext cx="976387" cy="976387"/>
      </dsp:txXfrm>
    </dsp:sp>
    <dsp:sp modelId="{8955F337-7CB0-4B25-8B6B-58838B0C909F}">
      <dsp:nvSpPr>
        <dsp:cNvPr id="0" name=""/>
        <dsp:cNvSpPr/>
      </dsp:nvSpPr>
      <dsp:spPr>
        <a:xfrm>
          <a:off x="3236762" y="251430"/>
          <a:ext cx="1082027" cy="1082027"/>
        </a:xfrm>
        <a:prstGeom prst="roundRect">
          <a:avLst/>
        </a:prstGeom>
        <a:solidFill>
          <a:schemeClr val="accent2">
            <a:hueOff val="-3797645"/>
            <a:satOff val="17887"/>
            <a:lumOff val="862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Auto-Formation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CAPFORM</a:t>
          </a:r>
        </a:p>
      </dsp:txBody>
      <dsp:txXfrm>
        <a:off x="3289582" y="304250"/>
        <a:ext cx="976387" cy="976387"/>
      </dsp:txXfrm>
    </dsp:sp>
    <dsp:sp modelId="{8D5B7DAF-5052-4944-8048-FDCCBC32CD95}">
      <dsp:nvSpPr>
        <dsp:cNvPr id="0" name=""/>
        <dsp:cNvSpPr/>
      </dsp:nvSpPr>
      <dsp:spPr>
        <a:xfrm>
          <a:off x="2035481" y="1428830"/>
          <a:ext cx="1082027" cy="1082027"/>
        </a:xfrm>
        <a:prstGeom prst="roundRect">
          <a:avLst/>
        </a:prstGeom>
        <a:solidFill>
          <a:schemeClr val="accent2">
            <a:hueOff val="-7595291"/>
            <a:satOff val="35774"/>
            <a:lumOff val="1725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Séances réflexives</a:t>
          </a:r>
        </a:p>
      </dsp:txBody>
      <dsp:txXfrm>
        <a:off x="2088301" y="1481650"/>
        <a:ext cx="976387" cy="976387"/>
      </dsp:txXfrm>
    </dsp:sp>
    <dsp:sp modelId="{AD7348C4-0EB2-49A1-86B2-AEEB9017C904}">
      <dsp:nvSpPr>
        <dsp:cNvPr id="0" name=""/>
        <dsp:cNvSpPr/>
      </dsp:nvSpPr>
      <dsp:spPr>
        <a:xfrm>
          <a:off x="3200741" y="1428830"/>
          <a:ext cx="1082027" cy="1082027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Formation en situation de travail</a:t>
          </a:r>
        </a:p>
      </dsp:txBody>
      <dsp:txXfrm>
        <a:off x="3253561" y="1481650"/>
        <a:ext cx="976387" cy="976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/>
              <a:t>22/12/2021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0DDF3-7232-4648-9E6E-59BB6E86554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20096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r>
              <a:rPr lang="fr-FR"/>
              <a:t>22/12/2021</a:t>
            </a:r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E762-4A9D-4404-97FE-FCF2D75CC4A1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F5A4EA-7A37-486A-BAB3-FBE49B7A49F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22/12/2021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28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963500"/>
            <a:ext cx="135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22/12/2021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4963500"/>
            <a:ext cx="135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35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75D2389-FE3D-49E3-BF9E-D0E964B7F5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922" y="60016"/>
            <a:ext cx="1791408" cy="163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99CF134-885F-4F90-B964-B74A5B2AE5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1673914"/>
            <a:ext cx="6525344" cy="32020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BC67897-8774-468B-BCFB-E0AC5447A2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25144" y="514243"/>
            <a:ext cx="1872208" cy="8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9" userDrawn="1">
          <p15:clr>
            <a:srgbClr val="FBAE40"/>
          </p15:clr>
        </p15:guide>
        <p15:guide id="2" pos="233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48A81313-A61B-4950-9B99-920AFEA4DC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5144" y="514243"/>
            <a:ext cx="1872208" cy="871716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35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0000" y="2346046"/>
            <a:ext cx="6318000" cy="2077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251" b="1" cap="all" baseline="0"/>
            </a:lvl1pPr>
            <a:lvl2pPr marL="0" indent="0">
              <a:spcBef>
                <a:spcPts val="500"/>
              </a:spcBef>
              <a:spcAft>
                <a:spcPts val="0"/>
              </a:spcAft>
              <a:buNone/>
              <a:defRPr sz="1851"/>
            </a:lvl2pPr>
          </a:lstStyle>
          <a:p>
            <a:pPr lvl="0"/>
            <a:r>
              <a:rPr lang="fr-FR" dirty="0"/>
              <a:t>Diapo Titre</a:t>
            </a:r>
          </a:p>
          <a:p>
            <a:pPr lvl="1"/>
            <a:r>
              <a:rPr lang="fr-FR" dirty="0"/>
              <a:t>Sous-titre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54B9700-E427-4FC4-BDB7-9BDC208C3C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922" y="60016"/>
            <a:ext cx="1791408" cy="163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8B1AC7-C9E7-4DDE-AF7B-F63B6A7CB1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76800" y="3996099"/>
            <a:ext cx="19812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045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86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69999" y="900000"/>
            <a:ext cx="6318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22/12/2021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/>
              <a:t>Centre académique de formation continue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69999" y="1891968"/>
            <a:ext cx="1890000" cy="2530800"/>
          </a:xfrm>
        </p:spPr>
        <p:txBody>
          <a:bodyPr/>
          <a:lstStyle>
            <a:lvl1pPr marL="143996" indent="-143996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3992" indent="-143996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484000" y="1893600"/>
            <a:ext cx="1890000" cy="2530800"/>
          </a:xfrm>
        </p:spPr>
        <p:txBody>
          <a:bodyPr/>
          <a:lstStyle>
            <a:lvl1pPr marL="143996" indent="-143996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3992" indent="-143996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97999" y="1893600"/>
            <a:ext cx="1890000" cy="2530800"/>
          </a:xfrm>
        </p:spPr>
        <p:txBody>
          <a:bodyPr/>
          <a:lstStyle>
            <a:lvl1pPr marL="143996" indent="-143996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3992" indent="-143996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103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B0F22C-CEC4-4042-89E3-501E474B6350}"/>
              </a:ext>
            </a:extLst>
          </p:cNvPr>
          <p:cNvSpPr/>
          <p:nvPr userDrawn="1"/>
        </p:nvSpPr>
        <p:spPr>
          <a:xfrm>
            <a:off x="134634" y="4587974"/>
            <a:ext cx="6534726" cy="432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69999" y="757598"/>
            <a:ext cx="6318000" cy="40464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noFill/>
          </a:ln>
        </p:spPr>
        <p:txBody>
          <a:bodyPr lIns="0" bIns="360000" anchor="ctr" anchorCtr="0"/>
          <a:lstStyle>
            <a:lvl1pPr marL="395990" indent="-395990">
              <a:buFont typeface="+mj-lt"/>
              <a:buAutoNum type="arabicPeriod"/>
              <a:defRPr sz="3251"/>
            </a:lvl1pPr>
          </a:lstStyle>
          <a:p>
            <a:r>
              <a:rPr lang="fr-FR" dirty="0"/>
              <a:t>Chapitre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7DAE9E-D63E-4E68-A643-39BEFF1FE7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5700" y="3286125"/>
            <a:ext cx="3162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69999" y="900000"/>
            <a:ext cx="6318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22/12/2021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/>
              <a:t>Centre académique de formation continue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84784" y="252000"/>
            <a:ext cx="2294904" cy="360000"/>
          </a:xfrm>
        </p:spPr>
        <p:txBody>
          <a:bodyPr/>
          <a:lstStyle>
            <a:lvl1pPr marL="107997" indent="-107997" algn="r">
              <a:spcAft>
                <a:spcPts val="0"/>
              </a:spcAft>
              <a:buFont typeface="+mj-lt"/>
              <a:buAutoNum type="arabicPeriod"/>
              <a:defRPr sz="751" b="1"/>
            </a:lvl1pPr>
            <a:lvl2pPr marL="107997" indent="-107997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1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9998" y="1836000"/>
            <a:ext cx="1934865" cy="2574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 baseline="0"/>
            </a:lvl3pPr>
            <a:lvl4pPr>
              <a:defRPr sz="1100"/>
            </a:lvl4pPr>
            <a:lvl5pPr>
              <a:defRPr sz="1100" i="1"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483999" y="1836000"/>
            <a:ext cx="1934865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98000" y="1836000"/>
            <a:ext cx="1934864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</p:txBody>
      </p:sp>
    </p:spTree>
    <p:extLst>
      <p:ext uri="{BB962C8B-B14F-4D97-AF65-F5344CB8AC3E}">
        <p14:creationId xmlns:p14="http://schemas.microsoft.com/office/powerpoint/2010/main" val="384045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269999" y="900000"/>
            <a:ext cx="6318000" cy="720000"/>
          </a:xfrm>
        </p:spPr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22/12/2021</a:t>
            </a:r>
            <a:endParaRPr lang="fr-FR" cap="all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/>
              <a:t>Centre académique de formation continue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 hasCustomPrompt="1"/>
          </p:nvPr>
        </p:nvSpPr>
        <p:spPr bwMode="gray">
          <a:xfrm>
            <a:off x="269999" y="1836000"/>
            <a:ext cx="6318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D163B462-2E97-4B65-B1C6-6972AE9D5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84784" y="252000"/>
            <a:ext cx="2294904" cy="360000"/>
          </a:xfrm>
        </p:spPr>
        <p:txBody>
          <a:bodyPr/>
          <a:lstStyle>
            <a:lvl1pPr marL="107997" indent="-107997" algn="r">
              <a:spcAft>
                <a:spcPts val="0"/>
              </a:spcAft>
              <a:buFont typeface="+mj-lt"/>
              <a:buAutoNum type="arabicPeriod"/>
              <a:defRPr sz="751" b="1"/>
            </a:lvl1pPr>
            <a:lvl2pPr marL="107997" indent="-107997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1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04664" y="4894008"/>
            <a:ext cx="1600200" cy="273844"/>
          </a:xfrm>
        </p:spPr>
        <p:txBody>
          <a:bodyPr/>
          <a:lstStyle/>
          <a:p>
            <a:r>
              <a:rPr lang="fr-FR"/>
              <a:t>22/12/2021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43150" y="4894008"/>
            <a:ext cx="2171700" cy="273844"/>
          </a:xfrm>
        </p:spPr>
        <p:txBody>
          <a:bodyPr/>
          <a:lstStyle/>
          <a:p>
            <a:r>
              <a:rPr lang="fr-FR"/>
              <a:t>Centre académique de formation continue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4894008"/>
            <a:ext cx="1600200" cy="273844"/>
          </a:xfrm>
        </p:spPr>
        <p:txBody>
          <a:bodyPr/>
          <a:lstStyle/>
          <a:p>
            <a:fld id="{D6A56211-37AB-4D8C-B7EE-854F2685C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57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69999" y="900000"/>
            <a:ext cx="6318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69999" y="1836000"/>
            <a:ext cx="6318000" cy="257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710500" y="4783500"/>
            <a:ext cx="8775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1" b="1">
                <a:solidFill>
                  <a:schemeClr val="tx1"/>
                </a:solidFill>
                <a:latin typeface="Spectral SemiBold" panose="02020702060000000000" pitchFamily="18" charset="0"/>
              </a:defRPr>
            </a:lvl1pPr>
          </a:lstStyle>
          <a:p>
            <a:pPr algn="r"/>
            <a:r>
              <a:rPr lang="fr-FR" cap="all"/>
              <a:t>22/12/2021</a:t>
            </a:r>
            <a:endParaRPr lang="fr-FR" cap="all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70000" y="4783500"/>
            <a:ext cx="4428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1" b="1">
                <a:solidFill>
                  <a:schemeClr val="tx1"/>
                </a:solidFill>
                <a:latin typeface="Spectral SemiBold" panose="02020702060000000000" pitchFamily="18" charset="0"/>
              </a:defRPr>
            </a:lvl1pPr>
          </a:lstStyle>
          <a:p>
            <a:r>
              <a:rPr lang="fr-FR" dirty="0"/>
              <a:t>Centre académique de formation continue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4698000" y="4783500"/>
            <a:ext cx="10125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1" b="1">
                <a:solidFill>
                  <a:schemeClr val="tx1"/>
                </a:solidFill>
                <a:latin typeface="Spectral SemiBold" panose="02020702060000000000" pitchFamily="18" charset="0"/>
              </a:defRPr>
            </a:lvl1pPr>
          </a:lstStyle>
          <a:p>
            <a:pPr algn="ctr"/>
            <a:r>
              <a:rPr lang="fr-FR"/>
              <a:t> Page </a:t>
            </a:r>
            <a:fld id="{688E0572-3FA7-41DB-9BBC-F592C7923E14}" type="slidenum">
              <a:rPr lang="fr-FR" smtClean="0"/>
              <a:pPr algn="ctr"/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 bwMode="gray">
          <a:xfrm>
            <a:off x="270000" y="4784400"/>
            <a:ext cx="6318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9A2F354F-B73D-46D4-B2D0-FDB8B43D19C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88640" y="160140"/>
            <a:ext cx="716563" cy="6552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ECCC7DB-310E-42A3-9B94-EB3EC5C88EC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694094" y="261826"/>
            <a:ext cx="975266" cy="4540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2" r:id="rId2"/>
    <p:sldLayoutId id="2147483810" r:id="rId3"/>
    <p:sldLayoutId id="2147483811" r:id="rId4"/>
    <p:sldLayoutId id="2147483809" r:id="rId5"/>
    <p:sldLayoutId id="2147483798" r:id="rId6"/>
    <p:sldLayoutId id="2147483813" r:id="rId7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551" b="1" kern="1200">
          <a:solidFill>
            <a:schemeClr val="tx1"/>
          </a:solidFill>
          <a:latin typeface="Marianne" panose="020000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itchFamily="34" charset="0"/>
        <a:buNone/>
        <a:defRPr sz="1800" b="0" kern="1200">
          <a:solidFill>
            <a:schemeClr val="tx1"/>
          </a:solidFill>
          <a:latin typeface="Marianne" panose="02000000000000000000" pitchFamily="50" charset="0"/>
          <a:ea typeface="+mn-ea"/>
          <a:cs typeface="+mn-cs"/>
        </a:defRPr>
      </a:lvl1pPr>
      <a:lvl2pPr marL="251994" indent="-71998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0" kern="1200">
          <a:solidFill>
            <a:schemeClr val="tx1"/>
          </a:solidFill>
          <a:latin typeface="Marianne" panose="02000000000000000000" pitchFamily="50" charset="0"/>
          <a:ea typeface="+mn-ea"/>
          <a:cs typeface="+mn-cs"/>
        </a:defRPr>
      </a:lvl2pPr>
      <a:lvl3pPr marL="431989" indent="-71998" algn="l" defTabSz="914377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Marianne" panose="02000000000000000000" pitchFamily="50" charset="0"/>
          <a:ea typeface="+mn-ea"/>
          <a:cs typeface="+mn-cs"/>
        </a:defRPr>
      </a:lvl3pPr>
      <a:lvl4pPr marL="611985" indent="-71998" algn="l" defTabSz="914377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1100" kern="1200">
          <a:solidFill>
            <a:schemeClr val="tx1"/>
          </a:solidFill>
          <a:latin typeface="Marianne" panose="02000000000000000000" pitchFamily="50" charset="0"/>
          <a:ea typeface="+mn-ea"/>
          <a:cs typeface="+mn-cs"/>
        </a:defRPr>
      </a:lvl4pPr>
      <a:lvl5pPr marL="827979" indent="-71998" algn="l" defTabSz="914377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1051" i="1" kern="1200">
          <a:solidFill>
            <a:schemeClr val="tx1"/>
          </a:solidFill>
          <a:latin typeface="Marianne" panose="02000000000000000000" pitchFamily="50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5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formexpress.fr/decouvri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BF9C24-4A1F-4383-9B81-ECEC15F9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FD8CE-0179-4B82-8FD3-46C99F941591}"/>
              </a:ext>
            </a:extLst>
          </p:cNvPr>
          <p:cNvSpPr/>
          <p:nvPr/>
        </p:nvSpPr>
        <p:spPr>
          <a:xfrm>
            <a:off x="644362" y="2859782"/>
            <a:ext cx="5232910" cy="158417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arianne" panose="02000000000000000000" pitchFamily="50" charset="0"/>
            </a:endParaRPr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F5DB95E3-CA37-472B-9C45-EC6DC401A3EB}"/>
              </a:ext>
            </a:extLst>
          </p:cNvPr>
          <p:cNvSpPr txBox="1">
            <a:spLocks/>
          </p:cNvSpPr>
          <p:nvPr/>
        </p:nvSpPr>
        <p:spPr>
          <a:xfrm>
            <a:off x="851706" y="3003798"/>
            <a:ext cx="5232910" cy="1296144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96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989" indent="-71998" algn="l" defTabSz="914377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985" indent="-71998" algn="l" defTabSz="914377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7979" indent="-71998" algn="l" defTabSz="914377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105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600" b="1" dirty="0">
                <a:latin typeface="Marianne" panose="02000000000000000000" pitchFamily="50" charset="0"/>
              </a:rPr>
              <a:t>Cap sur le FPA</a:t>
            </a:r>
          </a:p>
          <a:p>
            <a:pPr lvl="1" algn="ctr">
              <a:spcAft>
                <a:spcPts val="0"/>
              </a:spcAft>
            </a:pPr>
            <a:r>
              <a:rPr lang="fr-FR" dirty="0">
                <a:latin typeface="Marianne" panose="02000000000000000000" pitchFamily="50" charset="0"/>
              </a:rPr>
              <a:t>M0 - Journée d’intégration  </a:t>
            </a:r>
          </a:p>
          <a:p>
            <a:pPr lvl="1" algn="ctr"/>
            <a:r>
              <a:rPr lang="fr-FR" dirty="0">
                <a:latin typeface="Marianne" panose="02000000000000000000" pitchFamily="50" charset="0"/>
              </a:rPr>
              <a:t>22 Décembre 2022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202207-E623-4F09-96A9-69E70EF3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22/12/2021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73DCCB-0E8E-463C-AAD0-51F0563B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51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90FDD-8A56-4DE0-8730-BA2EF92E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684" y="1428640"/>
            <a:ext cx="6111327" cy="720000"/>
          </a:xfrm>
        </p:spPr>
        <p:txBody>
          <a:bodyPr/>
          <a:lstStyle/>
          <a:p>
            <a:r>
              <a:rPr lang="fr-FR" sz="1800" b="0" dirty="0">
                <a:solidFill>
                  <a:srgbClr val="002060"/>
                </a:solidFill>
              </a:rPr>
              <a:t>=&gt; Le protocole individuel de formation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764739-B2A7-4A5C-9331-84A5C999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22/12/2021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B9768C-EAA1-4C0C-8C5F-A91922C6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F3B728-24FE-48B9-BA19-B0431545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78B431-58BF-4F3A-A137-A0177FF86D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4685" y="2139702"/>
            <a:ext cx="5310620" cy="2088232"/>
          </a:xfrm>
        </p:spPr>
        <p:txBody>
          <a:bodyPr/>
          <a:lstStyle/>
          <a:p>
            <a:r>
              <a:rPr lang="fr-FR" sz="1400" dirty="0"/>
              <a:t>Le  Protocole  Individuel  de  Formation PIF,   est  un  engagement  bipartite  établi  entre l’organisme  de  formation et le  bénéficiaire  de  l’action.  </a:t>
            </a:r>
          </a:p>
          <a:p>
            <a:r>
              <a:rPr lang="fr-FR" sz="1400" dirty="0"/>
              <a:t>Il  précise  les  modalités  de  réalisation  de  la  formation.</a:t>
            </a:r>
          </a:p>
          <a:p>
            <a:endParaRPr lang="fr-FR" sz="800" dirty="0"/>
          </a:p>
          <a:p>
            <a:r>
              <a:rPr lang="fr-FR" sz="1400" dirty="0"/>
              <a:t>Il est construit à partir du positionnement initial et peut ajusté à tout moment. </a:t>
            </a:r>
          </a:p>
        </p:txBody>
      </p:sp>
    </p:spTree>
    <p:extLst>
      <p:ext uri="{BB962C8B-B14F-4D97-AF65-F5344CB8AC3E}">
        <p14:creationId xmlns:p14="http://schemas.microsoft.com/office/powerpoint/2010/main" val="426347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43DCB-8773-4355-9476-68274661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736" y="564652"/>
            <a:ext cx="6318000" cy="447614"/>
          </a:xfrm>
        </p:spPr>
        <p:txBody>
          <a:bodyPr/>
          <a:lstStyle/>
          <a:p>
            <a:r>
              <a:rPr lang="fr-FR" sz="1600" dirty="0">
                <a:solidFill>
                  <a:srgbClr val="002060"/>
                </a:solidFill>
              </a:rPr>
              <a:t>=&gt;</a:t>
            </a:r>
            <a:r>
              <a:rPr lang="fr-FR" sz="1600" b="0" dirty="0">
                <a:solidFill>
                  <a:srgbClr val="002060"/>
                </a:solidFill>
              </a:rPr>
              <a:t> Les évaluations en cours de formation</a:t>
            </a:r>
            <a:r>
              <a:rPr lang="fr-FR" b="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A534F-C3DB-4F82-8F7F-8EA293AC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22/12/2021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D50056-D275-4A88-BE27-39B08608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CD856A-D1EF-4772-A2AB-65D21B40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8FD9F0F-2EBB-47C2-A4E7-984395F9645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131272" y="2150054"/>
            <a:ext cx="4724114" cy="264379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E604BC-2306-4CE9-8371-F5E3B58A328B}"/>
              </a:ext>
            </a:extLst>
          </p:cNvPr>
          <p:cNvSpPr txBox="1"/>
          <p:nvPr/>
        </p:nvSpPr>
        <p:spPr>
          <a:xfrm>
            <a:off x="1268760" y="960077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Marianne" panose="02000000000000000000" pitchFamily="50" charset="0"/>
              </a:rPr>
              <a:t>Des évaluations formatives et sommatives jalonnent votre parcours. </a:t>
            </a:r>
          </a:p>
          <a:p>
            <a:endParaRPr lang="fr-FR" sz="1200" dirty="0">
              <a:latin typeface="Marianne" panose="02000000000000000000" pitchFamily="50" charset="0"/>
            </a:endParaRPr>
          </a:p>
          <a:p>
            <a:r>
              <a:rPr lang="fr-FR" sz="1200" dirty="0">
                <a:latin typeface="Marianne" panose="02000000000000000000" pitchFamily="50" charset="0"/>
              </a:rPr>
              <a:t>Un livret d’évaluation en cours de formation ECF, sera:</a:t>
            </a:r>
          </a:p>
          <a:p>
            <a:pPr marL="536575" indent="-285750">
              <a:buFont typeface="Marianne" panose="02000000000000000000" pitchFamily="50" charset="0"/>
              <a:buChar char="–"/>
            </a:pPr>
            <a:r>
              <a:rPr lang="fr-FR" sz="1200" dirty="0">
                <a:latin typeface="Marianne" panose="02000000000000000000" pitchFamily="50" charset="0"/>
              </a:rPr>
              <a:t>complété par l’équipe pédagogique</a:t>
            </a:r>
          </a:p>
          <a:p>
            <a:pPr marL="536575" indent="-285750">
              <a:buFont typeface="Marianne" panose="02000000000000000000" pitchFamily="50" charset="0"/>
              <a:buChar char="–"/>
            </a:pPr>
            <a:r>
              <a:rPr lang="fr-FR" sz="1200" dirty="0">
                <a:latin typeface="Marianne" panose="02000000000000000000" pitchFamily="50" charset="0"/>
              </a:rPr>
              <a:t>remis par vos soins au jury</a:t>
            </a:r>
          </a:p>
        </p:txBody>
      </p:sp>
    </p:spTree>
    <p:extLst>
      <p:ext uri="{BB962C8B-B14F-4D97-AF65-F5344CB8AC3E}">
        <p14:creationId xmlns:p14="http://schemas.microsoft.com/office/powerpoint/2010/main" val="91244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64382-3E62-4EF5-BD71-92D371A5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824" y="1076010"/>
            <a:ext cx="6318000" cy="360000"/>
          </a:xfrm>
        </p:spPr>
        <p:txBody>
          <a:bodyPr/>
          <a:lstStyle/>
          <a:p>
            <a:r>
              <a:rPr lang="fr-FR" sz="1600" b="0" dirty="0">
                <a:solidFill>
                  <a:srgbClr val="002060"/>
                </a:solidFill>
              </a:rPr>
              <a:t>Modalités pédagogiques multimodales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8FD69E-2164-4BD7-BDEB-362F3640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22/12/2021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0D70E4-72BE-4FA1-8193-3DF5D839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559DB3-31D2-4B29-8AA3-6731663E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E649991F-55FF-4712-873D-D92139D6782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63210643"/>
              </p:ext>
            </p:extLst>
          </p:nvPr>
        </p:nvGraphicFramePr>
        <p:xfrm>
          <a:off x="296921" y="1635646"/>
          <a:ext cx="6318250" cy="2774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BEA38B2-0224-4D78-96F7-BAD8910D2380}"/>
              </a:ext>
            </a:extLst>
          </p:cNvPr>
          <p:cNvSpPr/>
          <p:nvPr/>
        </p:nvSpPr>
        <p:spPr>
          <a:xfrm>
            <a:off x="203389" y="1919093"/>
            <a:ext cx="1822085" cy="825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2060"/>
                </a:solidFill>
              </a:rPr>
              <a:t>Apports conceptuels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2060"/>
                </a:solidFill>
              </a:rPr>
              <a:t>Expérimentations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2060"/>
                </a:solidFill>
              </a:rPr>
              <a:t>Travaux en sous groupes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F0CCE7-8FF2-4168-BE77-B98CC8DD0924}"/>
              </a:ext>
            </a:extLst>
          </p:cNvPr>
          <p:cNvSpPr/>
          <p:nvPr/>
        </p:nvSpPr>
        <p:spPr>
          <a:xfrm>
            <a:off x="226519" y="3371519"/>
            <a:ext cx="1944216" cy="825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2060"/>
                </a:solidFill>
              </a:rPr>
              <a:t>Analyse de pratiques professionnelles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2060"/>
                </a:solidFill>
              </a:rPr>
              <a:t>Accompagnement des écrits de certification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BFD98E-4B3F-4675-9896-DD240571F506}"/>
              </a:ext>
            </a:extLst>
          </p:cNvPr>
          <p:cNvSpPr/>
          <p:nvPr/>
        </p:nvSpPr>
        <p:spPr>
          <a:xfrm>
            <a:off x="5030995" y="1856064"/>
            <a:ext cx="1584176" cy="825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rgbClr val="002060"/>
                </a:solidFill>
              </a:rPr>
              <a:t>Plateforme LMS </a:t>
            </a:r>
          </a:p>
          <a:p>
            <a:r>
              <a:rPr lang="fr-FR" sz="1200" dirty="0">
                <a:solidFill>
                  <a:srgbClr val="002060"/>
                </a:solidFill>
              </a:rPr>
              <a:t>CAPFORM EXPRESS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9BAFB-41D1-45C1-8030-AF19FD6F161E}"/>
              </a:ext>
            </a:extLst>
          </p:cNvPr>
          <p:cNvSpPr/>
          <p:nvPr/>
        </p:nvSpPr>
        <p:spPr>
          <a:xfrm>
            <a:off x="5067952" y="3351672"/>
            <a:ext cx="1584176" cy="825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rgbClr val="002060"/>
                </a:solidFill>
              </a:rPr>
              <a:t>2 périodes en entreprise  de 2 semaines chacune</a:t>
            </a:r>
          </a:p>
        </p:txBody>
      </p:sp>
    </p:spTree>
    <p:extLst>
      <p:ext uri="{BB962C8B-B14F-4D97-AF65-F5344CB8AC3E}">
        <p14:creationId xmlns:p14="http://schemas.microsoft.com/office/powerpoint/2010/main" val="327650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3A414-ABB2-4D84-8A6C-E09F5E87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28" y="917170"/>
            <a:ext cx="6318000" cy="720000"/>
          </a:xfrm>
        </p:spPr>
        <p:txBody>
          <a:bodyPr/>
          <a:lstStyle/>
          <a:p>
            <a:r>
              <a:rPr lang="fr-FR" sz="1600" b="0" dirty="0">
                <a:solidFill>
                  <a:srgbClr val="002060"/>
                </a:solidFill>
              </a:rPr>
              <a:t>Méthodes pédagogiques</a:t>
            </a:r>
            <a:r>
              <a:rPr lang="fr-FR" sz="1800" b="0" dirty="0">
                <a:solidFill>
                  <a:srgbClr val="002060"/>
                </a:solidFill>
              </a:rPr>
              <a:t> </a:t>
            </a:r>
            <a:br>
              <a:rPr lang="fr-FR" sz="1800" b="0" dirty="0">
                <a:solidFill>
                  <a:srgbClr val="002060"/>
                </a:solidFill>
              </a:rPr>
            </a:br>
            <a:endParaRPr lang="fr-FR" sz="1800" b="0" dirty="0">
              <a:solidFill>
                <a:srgbClr val="002060"/>
              </a:solidFill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B3C0D3-ACF3-4D72-AB40-E6624758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22/12/2021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BAD187-79CB-4447-9CFB-E8F60D7A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42147E-94D7-49A5-93E6-3B734273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609704-8470-4A80-8C4F-F27E5F25FE9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3365" y="1419622"/>
            <a:ext cx="5472608" cy="2574000"/>
          </a:xfrm>
        </p:spPr>
        <p:txBody>
          <a:bodyPr/>
          <a:lstStyle/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400" b="1" dirty="0"/>
              <a:t>La pédagogie est conçue en miroir </a:t>
            </a:r>
            <a:r>
              <a:rPr lang="fr-FR" sz="1400" dirty="0"/>
              <a:t>: les méthodes pourront être réinvesties par le stagiaire dans sa pratique professionnelle. 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fr-FR" sz="1400" dirty="0"/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400" dirty="0"/>
              <a:t>Les courants pédagogiques utilisés pourront être </a:t>
            </a:r>
            <a:r>
              <a:rPr lang="fr-FR" sz="1400" b="1" dirty="0"/>
              <a:t>directement mis en pratique </a:t>
            </a:r>
            <a:r>
              <a:rPr lang="fr-FR" sz="1400" dirty="0"/>
              <a:t>(bibliographie /fiche de lecture)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fr-FR" sz="1400" dirty="0"/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400" b="1" dirty="0"/>
              <a:t>L’expérience et les représentations de chacun </a:t>
            </a:r>
            <a:r>
              <a:rPr lang="fr-FR" sz="1400" dirty="0"/>
              <a:t>sont utilisées et enrichies par le questionnement du groupe, les recherches personnelles et collectives.   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fr-FR" sz="1400" dirty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fr-FR" sz="1400" b="1" dirty="0"/>
              <a:t>L’analyse de pratiques professionnelles </a:t>
            </a:r>
            <a:r>
              <a:rPr lang="fr-FR" sz="1400" dirty="0"/>
              <a:t>permet de structurer et d’articuler l’alternance activité / formation</a:t>
            </a:r>
          </a:p>
          <a:p>
            <a:pPr algn="just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5395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DDE94-5B42-446D-8FBD-E7835DD8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99" y="900000"/>
            <a:ext cx="6318000" cy="360000"/>
          </a:xfrm>
        </p:spPr>
        <p:txBody>
          <a:bodyPr/>
          <a:lstStyle/>
          <a:p>
            <a:r>
              <a:rPr lang="fr-FR" sz="1800" dirty="0"/>
              <a:t>Les lectures partagées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A85267-D82F-48E2-BE38-048EEFF7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22/12/2021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27DFAA-57FC-4662-B482-4A288580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D568DD-69FA-4FAB-AC93-CBF625C7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540D92-C084-4CC1-8BCC-3999EDE1D4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9999" y="1433204"/>
            <a:ext cx="6318000" cy="2574000"/>
          </a:xfrm>
        </p:spPr>
        <p:txBody>
          <a:bodyPr/>
          <a:lstStyle/>
          <a:p>
            <a:r>
              <a:rPr lang="fr-FR" sz="1400" b="1" dirty="0"/>
              <a:t>Objectifs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sz="1400" dirty="0"/>
              <a:t>S’approprier des références théoriques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sz="1400" dirty="0"/>
              <a:t>Comprendre en reformulant des notions et concepts d’auteurs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sz="1400" dirty="0"/>
              <a:t>Se créer des outils pouvant appuyer sa posture et ses choix professionnels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sz="1400" dirty="0"/>
              <a:t>Se constituer une banque de données en matière d’ingénieries de formation et pédagogique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sz="1400" dirty="0"/>
              <a:t>Enrichir et partager ses connaissances aux membres du groupe</a:t>
            </a:r>
          </a:p>
          <a:p>
            <a:r>
              <a:rPr lang="fr-FR" dirty="0"/>
              <a:t> </a:t>
            </a:r>
          </a:p>
          <a:p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9B33189-D3BF-48E0-AD2F-DDC103D552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2736" y="438764"/>
            <a:ext cx="3456384" cy="288032"/>
          </a:xfrm>
        </p:spPr>
        <p:txBody>
          <a:bodyPr/>
          <a:lstStyle/>
          <a:p>
            <a:pPr marL="0" indent="0">
              <a:buNone/>
            </a:pPr>
            <a:r>
              <a:rPr lang="fr-FR" sz="1600" b="0" dirty="0">
                <a:solidFill>
                  <a:srgbClr val="002060"/>
                </a:solidFill>
              </a:rPr>
              <a:t>Méthodes pédagogiques (suite)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4445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F2E88B-2DAE-40EA-AC6E-6FA79CF3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22/12/2021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13890E-B4EF-4327-A659-8B01C214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648356-5EE7-430F-B8CE-A937D01B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6211-37AB-4D8C-B7EE-854F2685C0AB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3A5A88A-91AE-47EE-BDF2-919C598B6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29489"/>
              </p:ext>
            </p:extLst>
          </p:nvPr>
        </p:nvGraphicFramePr>
        <p:xfrm>
          <a:off x="260647" y="1430160"/>
          <a:ext cx="6336705" cy="3197397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2404199">
                  <a:extLst>
                    <a:ext uri="{9D8B030D-6E8A-4147-A177-3AD203B41FA5}">
                      <a16:colId xmlns:a16="http://schemas.microsoft.com/office/drawing/2014/main" val="1135075448"/>
                    </a:ext>
                  </a:extLst>
                </a:gridCol>
                <a:gridCol w="2404199">
                  <a:extLst>
                    <a:ext uri="{9D8B030D-6E8A-4147-A177-3AD203B41FA5}">
                      <a16:colId xmlns:a16="http://schemas.microsoft.com/office/drawing/2014/main" val="1515340021"/>
                    </a:ext>
                  </a:extLst>
                </a:gridCol>
                <a:gridCol w="1528307">
                  <a:extLst>
                    <a:ext uri="{9D8B030D-6E8A-4147-A177-3AD203B41FA5}">
                      <a16:colId xmlns:a16="http://schemas.microsoft.com/office/drawing/2014/main" val="2145624278"/>
                    </a:ext>
                  </a:extLst>
                </a:gridCol>
              </a:tblGrid>
              <a:tr h="1347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Critères</a:t>
                      </a:r>
                      <a:endParaRPr lang="fr-FR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Indicateurs</a:t>
                      </a:r>
                      <a:endParaRPr lang="fr-FR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Commentaires</a:t>
                      </a:r>
                      <a:endParaRPr lang="fr-FR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95952"/>
                  </a:ext>
                </a:extLst>
              </a:tr>
              <a:tr h="277885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Respect des règles d’écriture des références bibliographiques</a:t>
                      </a:r>
                      <a:endParaRPr lang="fr-FR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 </a:t>
                      </a:r>
                      <a:r>
                        <a:rPr lang="fr-FR" sz="800" b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référence bibliographique</a:t>
                      </a: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complète est reportée dans la fiche de lecture. 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453459"/>
                  </a:ext>
                </a:extLst>
              </a:tr>
              <a:tr h="27721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Elle est conforme à une norme choisie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13690"/>
                  </a:ext>
                </a:extLst>
              </a:tr>
              <a:tr h="277885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Respect des règles d’écriture d’un résumé</a:t>
                      </a:r>
                      <a:endParaRPr lang="fr-FR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Les idées principales sont retrouvées dans le </a:t>
                      </a:r>
                      <a:r>
                        <a:rPr lang="fr-FR" sz="800" b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résumé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555250"/>
                  </a:ext>
                </a:extLst>
              </a:tr>
              <a:tr h="27788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 </a:t>
                      </a:r>
                      <a:r>
                        <a:rPr lang="fr-FR" sz="800" b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résumé</a:t>
                      </a: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 de taille convenable : max. 20 lignes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844673"/>
                  </a:ext>
                </a:extLst>
              </a:tr>
              <a:tr h="4203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Présentation de l’auteur</a:t>
                      </a:r>
                      <a:endParaRPr lang="fr-FR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L’(les) </a:t>
                      </a:r>
                      <a:r>
                        <a:rPr lang="fr-FR" sz="800" b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auteur</a:t>
                      </a: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(s) sont présenté(s) : éventuellement quelques caractéristiques, et certains de ses/leurs autre(s) ouvrage(s) 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610469"/>
                  </a:ext>
                </a:extLst>
              </a:tr>
              <a:tr h="421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Respect des idées de l’auteur</a:t>
                      </a:r>
                      <a:endParaRPr lang="fr-FR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Les </a:t>
                      </a:r>
                      <a:r>
                        <a:rPr lang="fr-FR" sz="8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idées principales</a:t>
                      </a:r>
                      <a:r>
                        <a:rPr lang="fr-FR" sz="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les courants théoriques de référence (le cas échéant) sont mentionnés et expliqués</a:t>
                      </a:r>
                      <a:endParaRPr lang="fr-FR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89313"/>
                  </a:ext>
                </a:extLst>
              </a:tr>
              <a:tr h="2382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Présence de remarques ou de commentaires personnels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 dernière partie de la fiche de lecture comporte des </a:t>
                      </a:r>
                      <a:r>
                        <a:rPr lang="fr-FR" sz="8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remarques ou de commentaires personnels</a:t>
                      </a:r>
                      <a:endParaRPr lang="fr-FR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61238"/>
                  </a:ext>
                </a:extLst>
              </a:tr>
              <a:tr h="421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Respect du nombre de pages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 fiche comporte entre 12 et 15 pages maximum.</a:t>
                      </a:r>
                      <a:endParaRPr lang="fr-FR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019463"/>
                  </a:ext>
                </a:extLst>
              </a:tr>
              <a:tr h="1340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Respect des consignes</a:t>
                      </a:r>
                      <a:endParaRPr lang="fr-FR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 fiche de lecture est remise à la date prévue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fr-FR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46" marR="35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14879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AD6A722-7305-44D9-86F8-BE0E078C1112}"/>
              </a:ext>
            </a:extLst>
          </p:cNvPr>
          <p:cNvSpPr/>
          <p:nvPr/>
        </p:nvSpPr>
        <p:spPr>
          <a:xfrm>
            <a:off x="1628800" y="771550"/>
            <a:ext cx="3454279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Grille d’évaluation fiche de lecture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096BD-C510-48D7-A5F9-670488EF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872" y="583848"/>
            <a:ext cx="3159001" cy="440382"/>
          </a:xfrm>
        </p:spPr>
        <p:txBody>
          <a:bodyPr/>
          <a:lstStyle/>
          <a:p>
            <a:r>
              <a:rPr lang="fr-FR" sz="1600" b="0" dirty="0">
                <a:solidFill>
                  <a:srgbClr val="002060"/>
                </a:solidFill>
              </a:rPr>
              <a:t>CAPFORM Express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C664C3-846C-404B-BAE0-955E34D2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FFA3C0-9284-4D9E-B47F-CA9E0E1D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411BAE-7DB3-40BC-8BC7-CA5FEA80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9E6F6FE-93A5-4575-85F7-AEF1ACDE4AF5}"/>
              </a:ext>
            </a:extLst>
          </p:cNvPr>
          <p:cNvPicPr>
            <a:picLocks noGrp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48680" y="1059582"/>
            <a:ext cx="5319194" cy="2790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9C585C-8AAE-4BFB-AEE1-8DF30285D927}"/>
              </a:ext>
            </a:extLst>
          </p:cNvPr>
          <p:cNvSpPr/>
          <p:nvPr/>
        </p:nvSpPr>
        <p:spPr>
          <a:xfrm>
            <a:off x="1844824" y="4105200"/>
            <a:ext cx="4392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https://www.capformexpress.fr/decouvrir/</a:t>
            </a:r>
            <a:endParaRPr lang="fr-FR" sz="1200" dirty="0">
              <a:solidFill>
                <a:srgbClr val="002060"/>
              </a:solidFill>
            </a:endParaRPr>
          </a:p>
          <a:p>
            <a:endParaRPr lang="fr-FR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7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C664C3-846C-404B-BAE0-955E34D2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FFA3C0-9284-4D9E-B47F-CA9E0E1D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411BAE-7DB3-40BC-8BC7-CA5FEA80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4401C2E-5B26-4300-A012-F496A33CD1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4664" y="1284750"/>
            <a:ext cx="6318000" cy="2574000"/>
          </a:xfrm>
        </p:spPr>
        <p:txBody>
          <a:bodyPr/>
          <a:lstStyle/>
          <a:p>
            <a:r>
              <a:rPr lang="fr-FR" sz="1600" dirty="0">
                <a:solidFill>
                  <a:srgbClr val="002060"/>
                </a:solidFill>
              </a:rPr>
              <a:t>CAPFORM EXPRESS est une plateforme LMS qui repose sur 3 piliers, étroitement articulés :</a:t>
            </a:r>
          </a:p>
          <a:p>
            <a:endParaRPr lang="fr-FR" sz="16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la mise à disposition de ressources scénarisées, installées sur une plateforme,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un accompagnement tutoral, à la fois réactif et proactif,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une animation nationale, proposée à la communauté d’apprenants créée, sous forme de rendez-vous réguliers (webinaires…).</a:t>
            </a:r>
          </a:p>
          <a:p>
            <a:r>
              <a:rPr lang="fr-FR" b="1" dirty="0"/>
              <a:t> 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38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096BD-C510-48D7-A5F9-670488EF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749" y="418723"/>
            <a:ext cx="3069200" cy="320561"/>
          </a:xfrm>
        </p:spPr>
        <p:txBody>
          <a:bodyPr/>
          <a:lstStyle/>
          <a:p>
            <a:r>
              <a:rPr lang="fr-FR" sz="1800" b="0" dirty="0">
                <a:solidFill>
                  <a:srgbClr val="002060"/>
                </a:solidFill>
              </a:rPr>
              <a:t>CAPFORM Express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C664C3-846C-404B-BAE0-955E34D2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FFA3C0-9284-4D9E-B47F-CA9E0E1D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411BAE-7DB3-40BC-8BC7-CA5FEA80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12" name="image15.jpeg">
            <a:extLst>
              <a:ext uri="{FF2B5EF4-FFF2-40B4-BE49-F238E27FC236}">
                <a16:creationId xmlns:a16="http://schemas.microsoft.com/office/drawing/2014/main" id="{E7B1951C-FB2E-4D2D-8CE5-8232BFF5A55D}"/>
              </a:ext>
            </a:extLst>
          </p:cNvPr>
          <p:cNvPicPr>
            <a:picLocks noGrp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3409078" y="1425189"/>
            <a:ext cx="3069200" cy="21031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1EC585-8D71-4245-8AA3-4F8577C12AEC}"/>
              </a:ext>
            </a:extLst>
          </p:cNvPr>
          <p:cNvSpPr/>
          <p:nvPr/>
        </p:nvSpPr>
        <p:spPr>
          <a:xfrm>
            <a:off x="270000" y="1275606"/>
            <a:ext cx="29471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ea typeface="Times New Roman" panose="02020603050405020304" pitchFamily="18" charset="0"/>
              </a:rPr>
              <a:t>Le dispositif se traduit par une architecture modulaire de formation offrant des parcours à la carte. </a:t>
            </a:r>
          </a:p>
          <a:p>
            <a:endParaRPr lang="fr-FR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fr-FR" sz="1400" dirty="0">
                <a:latin typeface="Arial" panose="020B0604020202020204" pitchFamily="34" charset="0"/>
                <a:ea typeface="Times New Roman" panose="02020603050405020304" pitchFamily="18" charset="0"/>
              </a:rPr>
              <a:t>Les ressources sont constituées de scénarios qui permettent l’apprentissage progressif des notions clés. 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2248B5-5E25-4242-86EC-E78291EF9FA7}"/>
              </a:ext>
            </a:extLst>
          </p:cNvPr>
          <p:cNvSpPr/>
          <p:nvPr/>
        </p:nvSpPr>
        <p:spPr>
          <a:xfrm>
            <a:off x="1719164" y="3607971"/>
            <a:ext cx="511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ea typeface="Times New Roman" panose="02020603050405020304" pitchFamily="18" charset="0"/>
              </a:rPr>
              <a:t>De façon régulière, des productions (exercices, quiz,…) vous sont demandées.</a:t>
            </a:r>
          </a:p>
          <a:p>
            <a:endParaRPr lang="fr-FR" sz="1400" dirty="0">
              <a:latin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</a:rPr>
              <a:t>L’appui d’une cellule tutorale vous est proposé.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8569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br>
              <a:rPr lang="fr-FR" sz="18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br>
              <a:rPr lang="fr-FR" sz="18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r>
              <a:rPr lang="fr-FR" sz="1800" b="0" dirty="0">
                <a:solidFill>
                  <a:srgbClr val="002060"/>
                </a:solidFill>
                <a:latin typeface="Marianne" panose="02000000000000000000" pitchFamily="50" charset="0"/>
              </a:rPr>
              <a:t>Etape 3 : </a:t>
            </a:r>
            <a:r>
              <a:rPr lang="fr-FR" sz="1800" b="0" dirty="0">
                <a:solidFill>
                  <a:srgbClr val="002060"/>
                </a:solidFill>
              </a:rPr>
              <a:t>l</a:t>
            </a:r>
            <a:r>
              <a:rPr lang="fr-FR" sz="1800" b="0" dirty="0">
                <a:solidFill>
                  <a:srgbClr val="002060"/>
                </a:solidFill>
                <a:latin typeface="Marianne" panose="02000000000000000000" pitchFamily="50" charset="0"/>
              </a:rPr>
              <a:t>es modalités pratiques </a:t>
            </a:r>
            <a:br>
              <a:rPr lang="fr-FR" dirty="0">
                <a:latin typeface="Marianne" panose="02000000000000000000" pitchFamily="50" charset="0"/>
              </a:rPr>
            </a:br>
            <a:br>
              <a:rPr lang="fr-FR" dirty="0">
                <a:latin typeface="Marianne" panose="02000000000000000000" pitchFamily="50" charset="0"/>
              </a:rPr>
            </a:br>
            <a:r>
              <a:rPr lang="fr-FR" sz="1400" b="0" dirty="0">
                <a:solidFill>
                  <a:srgbClr val="002060"/>
                </a:solidFill>
                <a:sym typeface="Wingdings" panose="05000000000000000000" pitchFamily="2" charset="2"/>
              </a:rPr>
              <a:t></a:t>
            </a:r>
            <a:r>
              <a:rPr lang="fr-FR" sz="1400" b="0" dirty="0">
                <a:solidFill>
                  <a:srgbClr val="002060"/>
                </a:solidFill>
              </a:rPr>
              <a:t> 15 mn</a:t>
            </a:r>
            <a:br>
              <a:rPr lang="fr-FR" sz="2400" dirty="0">
                <a:latin typeface="Marianne" panose="02000000000000000000" pitchFamily="50" charset="0"/>
              </a:rPr>
            </a:br>
            <a:endParaRPr lang="fr-FR" sz="1800" dirty="0">
              <a:latin typeface="Marianne" panose="02000000000000000000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86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E50C-4E52-4BD1-BA46-E5205AA3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13" y="1415908"/>
            <a:ext cx="4602495" cy="291746"/>
          </a:xfrm>
        </p:spPr>
        <p:txBody>
          <a:bodyPr/>
          <a:lstStyle/>
          <a:p>
            <a:r>
              <a:rPr lang="fr-FR" sz="1800" b="0" dirty="0">
                <a:solidFill>
                  <a:srgbClr val="002060"/>
                </a:solidFill>
              </a:rPr>
              <a:t>Programme de la matinée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E203E5-75DA-48DC-A5B8-428A6EBE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22/12/2021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920B41-6441-44C9-865C-A878E6C3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78CD23-EF51-4F10-861D-896330A4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98000" y="4836052"/>
            <a:ext cx="1012500" cy="360000"/>
          </a:xfrm>
        </p:spPr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84AB61-90DE-4168-8974-D1B7D303C9CE}"/>
              </a:ext>
            </a:extLst>
          </p:cNvPr>
          <p:cNvSpPr txBox="1"/>
          <p:nvPr/>
        </p:nvSpPr>
        <p:spPr>
          <a:xfrm>
            <a:off x="692696" y="1930153"/>
            <a:ext cx="583264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/>
              <a:t>Accueil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fr-FR" sz="1400" dirty="0"/>
              <a:t>Franchissons la porte ensemble …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fr-FR" sz="1400" dirty="0"/>
              <a:t>Quelques points importants d’organisation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fr-FR" sz="1400" dirty="0"/>
              <a:t>Le programme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Clôture</a:t>
            </a:r>
          </a:p>
          <a:p>
            <a:r>
              <a:rPr lang="fr-FR" sz="1400" dirty="0"/>
              <a:t>Rendez-vous l’année prochaine : le 3 janvier 2022</a:t>
            </a:r>
          </a:p>
          <a:p>
            <a:endParaRPr lang="fr-FR" sz="1400" dirty="0"/>
          </a:p>
          <a:p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5922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3F526-D411-4716-AC68-A6ABF4B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400" y="521604"/>
            <a:ext cx="1714436" cy="720000"/>
          </a:xfrm>
        </p:spPr>
        <p:txBody>
          <a:bodyPr/>
          <a:lstStyle/>
          <a:p>
            <a:r>
              <a:rPr lang="fr-FR" sz="1600" b="0" dirty="0">
                <a:solidFill>
                  <a:srgbClr val="002060"/>
                </a:solidFill>
              </a:rPr>
              <a:t>L’équipe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91F481-954E-4E88-8A35-4B6D4F23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22/12/2021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1F7658-C9DC-4408-8CE8-B30BC890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479AC5-DA74-4F03-BDC2-041071EE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20</a:t>
            </a:fld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135DC656-E647-4D17-8534-B123DFE3A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15687"/>
              </p:ext>
            </p:extLst>
          </p:nvPr>
        </p:nvGraphicFramePr>
        <p:xfrm>
          <a:off x="1109467" y="1043484"/>
          <a:ext cx="4572000" cy="396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11176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909634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933853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000" b="0" dirty="0"/>
                        <a:t>Pédagogie</a:t>
                      </a:r>
                    </a:p>
                    <a:p>
                      <a:r>
                        <a:rPr lang="fr-FR" sz="1000" dirty="0"/>
                        <a:t>May COURIE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Administratif</a:t>
                      </a:r>
                    </a:p>
                    <a:p>
                      <a:r>
                        <a:rPr lang="fr-FR" sz="1000" dirty="0"/>
                        <a:t>Charlotte LEGAL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Coordination</a:t>
                      </a:r>
                    </a:p>
                    <a:p>
                      <a:r>
                        <a:rPr lang="fr-FR" sz="1000" dirty="0"/>
                        <a:t>Marie-Annick NOUEL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31644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683770D-F1F0-4403-B6E0-0CC09D27E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790209"/>
              </p:ext>
            </p:extLst>
          </p:nvPr>
        </p:nvGraphicFramePr>
        <p:xfrm>
          <a:off x="1361467" y="2843014"/>
          <a:ext cx="4320000" cy="76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45704803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7718768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669245282"/>
                    </a:ext>
                  </a:extLst>
                </a:gridCol>
              </a:tblGrid>
              <a:tr h="467689">
                <a:tc>
                  <a:txBody>
                    <a:bodyPr/>
                    <a:lstStyle/>
                    <a:p>
                      <a:pPr algn="r"/>
                      <a:r>
                        <a:rPr lang="fr-FR" sz="1000" b="1" dirty="0">
                          <a:solidFill>
                            <a:srgbClr val="00644A"/>
                          </a:solidFill>
                        </a:rPr>
                        <a:t>Gaëlle TANGUY</a:t>
                      </a:r>
                    </a:p>
                    <a:p>
                      <a:pPr algn="r"/>
                      <a:r>
                        <a:rPr lang="fr-FR" sz="800" b="0" dirty="0">
                          <a:solidFill>
                            <a:srgbClr val="00644A"/>
                          </a:solidFill>
                        </a:rPr>
                        <a:t>Conseillère Formation Continue</a:t>
                      </a:r>
                    </a:p>
                    <a:p>
                      <a:pPr algn="r"/>
                      <a:r>
                        <a:rPr lang="fr-FR" sz="800" b="0" dirty="0">
                          <a:solidFill>
                            <a:srgbClr val="00644A"/>
                          </a:solidFill>
                        </a:rPr>
                        <a:t>Ingénieur de formation</a:t>
                      </a:r>
                    </a:p>
                  </a:txBody>
                  <a:tcPr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>
                          <a:solidFill>
                            <a:srgbClr val="00644A"/>
                          </a:solidFill>
                        </a:rPr>
                        <a:t>Sylvie GILLODTS</a:t>
                      </a:r>
                    </a:p>
                    <a:p>
                      <a:pPr algn="r"/>
                      <a:r>
                        <a:rPr lang="fr-FR" sz="800" b="0" dirty="0">
                          <a:solidFill>
                            <a:srgbClr val="00644A"/>
                          </a:solidFill>
                        </a:rPr>
                        <a:t>Conseillère Formation Continue</a:t>
                      </a:r>
                    </a:p>
                    <a:p>
                      <a:pPr algn="r"/>
                      <a:r>
                        <a:rPr lang="fr-FR" sz="800" b="0" dirty="0">
                          <a:solidFill>
                            <a:srgbClr val="00644A"/>
                          </a:solidFill>
                        </a:rPr>
                        <a:t>Ingénieur de formation</a:t>
                      </a:r>
                    </a:p>
                    <a:p>
                      <a:pPr algn="r"/>
                      <a:endParaRPr lang="fr-FR" sz="1000" dirty="0">
                        <a:solidFill>
                          <a:srgbClr val="00644A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>
                          <a:solidFill>
                            <a:srgbClr val="00644A"/>
                          </a:solidFill>
                        </a:rPr>
                        <a:t>Marie-Louise COTTÉ</a:t>
                      </a:r>
                    </a:p>
                    <a:p>
                      <a:pPr algn="r"/>
                      <a:r>
                        <a:rPr lang="fr-FR" sz="800" b="0" dirty="0">
                          <a:solidFill>
                            <a:srgbClr val="00644A"/>
                          </a:solidFill>
                        </a:rPr>
                        <a:t>Conseillère Formation Continue</a:t>
                      </a:r>
                    </a:p>
                    <a:p>
                      <a:pPr algn="r"/>
                      <a:r>
                        <a:rPr lang="fr-FR" sz="800" b="0" dirty="0">
                          <a:solidFill>
                            <a:srgbClr val="00644A"/>
                          </a:solidFill>
                        </a:rPr>
                        <a:t>Ingénieur de formation</a:t>
                      </a:r>
                    </a:p>
                    <a:p>
                      <a:pPr algn="r"/>
                      <a:endParaRPr lang="fr-FR" sz="1000" dirty="0">
                        <a:solidFill>
                          <a:srgbClr val="00644A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905106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7ADC95D1-3D13-4E95-9F5A-68BF64FAD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17069"/>
              </p:ext>
            </p:extLst>
          </p:nvPr>
        </p:nvGraphicFramePr>
        <p:xfrm>
          <a:off x="639988" y="1623209"/>
          <a:ext cx="504147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67">
                  <a:extLst>
                    <a:ext uri="{9D8B030D-6E8A-4147-A177-3AD203B41FA5}">
                      <a16:colId xmlns:a16="http://schemas.microsoft.com/office/drawing/2014/main" val="321204433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92050686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98728194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18657049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23864483"/>
                    </a:ext>
                  </a:extLst>
                </a:gridCol>
              </a:tblGrid>
              <a:tr h="862381">
                <a:tc>
                  <a:txBody>
                    <a:bodyPr/>
                    <a:lstStyle/>
                    <a:p>
                      <a:r>
                        <a:rPr lang="fr-FR" sz="900" dirty="0"/>
                        <a:t>Gilles GAUTHERON</a:t>
                      </a:r>
                    </a:p>
                    <a:p>
                      <a:r>
                        <a:rPr lang="fr-FR" sz="800" b="0" dirty="0"/>
                        <a:t>Formateur expert analyse de pratiques </a:t>
                      </a:r>
                    </a:p>
                    <a:p>
                      <a:endParaRPr lang="fr-FR" sz="10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Marie-Catherine PADIOLLEAU</a:t>
                      </a:r>
                    </a:p>
                    <a:p>
                      <a:r>
                        <a:rPr lang="fr-FR" sz="800" b="0" dirty="0"/>
                        <a:t>Ingénieur de formation</a:t>
                      </a:r>
                    </a:p>
                    <a:p>
                      <a:r>
                        <a:rPr lang="fr-FR" sz="800" b="0" dirty="0"/>
                        <a:t>Formateur de formateur</a:t>
                      </a:r>
                      <a:endParaRPr lang="fr-FR" sz="10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Stéphane LAY</a:t>
                      </a:r>
                    </a:p>
                    <a:p>
                      <a:r>
                        <a:rPr lang="fr-FR" sz="800" b="0" dirty="0"/>
                        <a:t>Ingénieur de formation</a:t>
                      </a:r>
                    </a:p>
                    <a:p>
                      <a:r>
                        <a:rPr lang="fr-FR" sz="800" b="0" dirty="0"/>
                        <a:t>Formateur de formateur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Patrick FORGEAS</a:t>
                      </a:r>
                    </a:p>
                    <a:p>
                      <a:r>
                        <a:rPr lang="fr-FR" sz="800" b="0" dirty="0"/>
                        <a:t>Ingénieur de formation</a:t>
                      </a:r>
                    </a:p>
                    <a:p>
                      <a:r>
                        <a:rPr lang="fr-FR" sz="800" b="0" dirty="0"/>
                        <a:t>Formateur de formateur</a:t>
                      </a:r>
                    </a:p>
                    <a:p>
                      <a:endParaRPr lang="fr-FR" sz="10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Patricia </a:t>
                      </a:r>
                    </a:p>
                    <a:p>
                      <a:r>
                        <a:rPr lang="fr-FR" sz="1000" dirty="0"/>
                        <a:t>VAU</a:t>
                      </a:r>
                    </a:p>
                    <a:p>
                      <a:r>
                        <a:rPr lang="fr-FR" sz="900" b="0" dirty="0"/>
                        <a:t>Ingénieur de formation</a:t>
                      </a:r>
                    </a:p>
                    <a:p>
                      <a:r>
                        <a:rPr lang="fr-FR" sz="900" b="0" dirty="0"/>
                        <a:t>Formateur de formateur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92564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FA0A5F30-62D5-4EB4-AD6E-7626444CCA61}"/>
              </a:ext>
            </a:extLst>
          </p:cNvPr>
          <p:cNvSpPr txBox="1"/>
          <p:nvPr/>
        </p:nvSpPr>
        <p:spPr>
          <a:xfrm>
            <a:off x="5737616" y="1028974"/>
            <a:ext cx="861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002060"/>
                </a:solidFill>
              </a:rPr>
              <a:t>Vos référents au quotidien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6D59F6-7D2E-427C-865E-20D9C4F60DB4}"/>
              </a:ext>
            </a:extLst>
          </p:cNvPr>
          <p:cNvSpPr txBox="1"/>
          <p:nvPr/>
        </p:nvSpPr>
        <p:spPr>
          <a:xfrm>
            <a:off x="5737616" y="1881732"/>
            <a:ext cx="861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4">
                    <a:lumMod val="75000"/>
                  </a:schemeClr>
                </a:solidFill>
              </a:rPr>
              <a:t>Les experts « métier »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4768292-109F-4786-9212-E343388768E4}"/>
              </a:ext>
            </a:extLst>
          </p:cNvPr>
          <p:cNvSpPr txBox="1"/>
          <p:nvPr/>
        </p:nvSpPr>
        <p:spPr>
          <a:xfrm>
            <a:off x="5769601" y="2823904"/>
            <a:ext cx="861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00644A"/>
                </a:solidFill>
              </a:rPr>
              <a:t>Les experts associés</a:t>
            </a: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DCD2EE5C-E0E4-4165-9E78-30DEA9269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33914"/>
              </p:ext>
            </p:extLst>
          </p:nvPr>
        </p:nvGraphicFramePr>
        <p:xfrm>
          <a:off x="4224106" y="3775054"/>
          <a:ext cx="145736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61">
                  <a:extLst>
                    <a:ext uri="{9D8B030D-6E8A-4147-A177-3AD203B41FA5}">
                      <a16:colId xmlns:a16="http://schemas.microsoft.com/office/drawing/2014/main" val="3172145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000" dirty="0"/>
                        <a:t>Carole MARIE </a:t>
                      </a:r>
                    </a:p>
                    <a:p>
                      <a:r>
                        <a:rPr lang="fr-FR" sz="1000" b="0" dirty="0"/>
                        <a:t>Conseillère Formation Continue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98246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9F19B59B-D507-479C-A2AA-F4317074F656}"/>
              </a:ext>
            </a:extLst>
          </p:cNvPr>
          <p:cNvSpPr txBox="1"/>
          <p:nvPr/>
        </p:nvSpPr>
        <p:spPr>
          <a:xfrm>
            <a:off x="5805264" y="3775054"/>
            <a:ext cx="861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00B0F0"/>
                </a:solidFill>
              </a:rPr>
              <a:t>Référent handicap</a:t>
            </a:r>
          </a:p>
        </p:txBody>
      </p:sp>
    </p:spTree>
    <p:extLst>
      <p:ext uri="{BB962C8B-B14F-4D97-AF65-F5344CB8AC3E}">
        <p14:creationId xmlns:p14="http://schemas.microsoft.com/office/powerpoint/2010/main" val="3891410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D11F0E-E84A-4975-943C-75DD429D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22/12/2021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BE2B81-11FE-40C9-AFE1-DE3ACF67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BDFD4A-1DB0-4D86-B568-129B8F41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B5DCD8-7C58-47E3-967E-B35A24B54B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6617" y="923691"/>
            <a:ext cx="6318000" cy="2574000"/>
          </a:xfrm>
        </p:spPr>
        <p:txBody>
          <a:bodyPr/>
          <a:lstStyle/>
          <a:p>
            <a:r>
              <a:rPr lang="fr-FR" sz="1600" dirty="0">
                <a:solidFill>
                  <a:srgbClr val="002060"/>
                </a:solidFill>
              </a:rPr>
              <a:t>Le planning prévisionnel de formation </a:t>
            </a:r>
          </a:p>
          <a:p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773954-629C-4152-8748-02B87842BF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051" y="1491630"/>
            <a:ext cx="663789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81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685A7-D6DC-421F-ACC6-F1695284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08" y="711989"/>
            <a:ext cx="2925184" cy="312927"/>
          </a:xfrm>
        </p:spPr>
        <p:txBody>
          <a:bodyPr/>
          <a:lstStyle/>
          <a:p>
            <a:r>
              <a:rPr lang="fr-FR" sz="1600" b="0" dirty="0">
                <a:solidFill>
                  <a:srgbClr val="002060"/>
                </a:solidFill>
              </a:rPr>
              <a:t>Emploi du temps prévisionnel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329C86-A876-4411-AD82-DA3123B2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Centre académique de formation continue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7CC191-DDD9-40A8-810E-BC29C20F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573A202-887F-4115-A065-986116D5D76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48680" y="1024916"/>
            <a:ext cx="5832648" cy="36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38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77EBF8-78CB-4336-831F-FF5436AE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840" y="898362"/>
            <a:ext cx="6318000" cy="360000"/>
          </a:xfrm>
        </p:spPr>
        <p:txBody>
          <a:bodyPr/>
          <a:lstStyle/>
          <a:p>
            <a:r>
              <a:rPr lang="fr-FR" sz="1600" b="0" dirty="0">
                <a:solidFill>
                  <a:srgbClr val="002060"/>
                </a:solidFill>
              </a:rPr>
              <a:t>Modalités pratiques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1E36E5-0084-4FDE-A7E0-4BCA4955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22/12/2021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3D5B5A-E164-415B-94C0-1D5089D6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6B1B4F-D43C-4C76-A0B2-C806E400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9AF637-BB7E-4DD5-95B0-54ED4DD0622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61796" y="1419622"/>
            <a:ext cx="3672408" cy="2574000"/>
          </a:xfrm>
        </p:spPr>
        <p:txBody>
          <a:bodyPr/>
          <a:lstStyle/>
          <a:p>
            <a:r>
              <a:rPr lang="fr-FR" sz="1400" dirty="0">
                <a:solidFill>
                  <a:srgbClr val="002060"/>
                </a:solidFill>
              </a:rPr>
              <a:t>Horaires habituels : </a:t>
            </a:r>
            <a:r>
              <a:rPr lang="fr-FR" sz="1400" dirty="0"/>
              <a:t>9h - 13h et 14h - 17h</a:t>
            </a:r>
          </a:p>
          <a:p>
            <a:r>
              <a:rPr lang="fr-FR" sz="1400" dirty="0">
                <a:solidFill>
                  <a:srgbClr val="002060"/>
                </a:solidFill>
              </a:rPr>
              <a:t>Le 3/01 : </a:t>
            </a:r>
            <a:r>
              <a:rPr lang="fr-FR" sz="1400" dirty="0"/>
              <a:t>démarrage à 9h45</a:t>
            </a:r>
          </a:p>
          <a:p>
            <a:endParaRPr lang="fr-FR" sz="1400" dirty="0"/>
          </a:p>
          <a:p>
            <a:r>
              <a:rPr lang="fr-FR" sz="1400" dirty="0">
                <a:solidFill>
                  <a:srgbClr val="002060"/>
                </a:solidFill>
              </a:rPr>
              <a:t>Lieu : </a:t>
            </a:r>
            <a:r>
              <a:rPr lang="fr-FR" sz="1400" dirty="0"/>
              <a:t>Lycée Simone Weil, 6 Place Jules Guesde, 92100 Boulogne</a:t>
            </a:r>
          </a:p>
          <a:p>
            <a:r>
              <a:rPr lang="fr-FR" sz="1400">
                <a:solidFill>
                  <a:srgbClr val="002060"/>
                </a:solidFill>
              </a:rPr>
              <a:t>Accès</a:t>
            </a:r>
            <a:r>
              <a:rPr lang="fr-FR" sz="1400"/>
              <a:t> : T2 </a:t>
            </a:r>
            <a:r>
              <a:rPr lang="fr-FR" sz="1400" dirty="0"/>
              <a:t>Les Moulineaux, Métro ligne 9 Billancourt ou Marcel Sembat</a:t>
            </a:r>
          </a:p>
          <a:p>
            <a:endParaRPr lang="fr-FR" sz="1400" dirty="0"/>
          </a:p>
          <a:p>
            <a:r>
              <a:rPr lang="fr-FR" sz="1400" dirty="0">
                <a:solidFill>
                  <a:srgbClr val="002060"/>
                </a:solidFill>
              </a:rPr>
              <a:t>Equipement numérique : </a:t>
            </a:r>
            <a:r>
              <a:rPr lang="fr-FR" sz="1400" dirty="0"/>
              <a:t>pas nécessaire à chaque séance</a:t>
            </a:r>
          </a:p>
          <a:p>
            <a:endParaRPr lang="fr-FR" sz="1400" dirty="0"/>
          </a:p>
          <a:p>
            <a:r>
              <a:rPr lang="fr-FR" sz="1400" dirty="0">
                <a:solidFill>
                  <a:srgbClr val="002060"/>
                </a:solidFill>
              </a:rPr>
              <a:t>Repas : </a:t>
            </a:r>
            <a:r>
              <a:rPr lang="fr-FR" sz="1400" dirty="0"/>
              <a:t>au restaurant du lycée (2,71€/repas)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0D93906-DFF4-4E6D-B56E-B6F11DE09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5" y="2859782"/>
            <a:ext cx="2420888" cy="14591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92EDD8-CB12-4D3D-92E1-B43C11A3E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5" y="1288176"/>
            <a:ext cx="2420888" cy="14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8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br>
              <a:rPr lang="fr-FR" sz="18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br>
              <a:rPr lang="fr-FR" sz="18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br>
              <a:rPr lang="fr-FR" sz="18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br>
              <a:rPr lang="fr-FR" sz="18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r>
              <a:rPr lang="fr-FR" sz="1800" b="0" dirty="0">
                <a:solidFill>
                  <a:srgbClr val="002060"/>
                </a:solidFill>
                <a:latin typeface="Marianne" panose="02000000000000000000" pitchFamily="50" charset="0"/>
              </a:rPr>
              <a:t>Etape 1 : franchissons ensemble la porte …</a:t>
            </a:r>
            <a:br>
              <a:rPr lang="fr-FR" sz="18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br>
              <a:rPr lang="fr-FR" sz="18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r>
              <a:rPr lang="fr-FR" sz="1400" b="0" dirty="0">
                <a:solidFill>
                  <a:srgbClr val="002060"/>
                </a:solidFill>
                <a:sym typeface="Wingdings" panose="05000000000000000000" pitchFamily="2" charset="2"/>
              </a:rPr>
              <a:t></a:t>
            </a:r>
            <a:r>
              <a:rPr lang="fr-FR" sz="1400" b="0" dirty="0">
                <a:solidFill>
                  <a:srgbClr val="002060"/>
                </a:solidFill>
              </a:rPr>
              <a:t> 60 mn</a:t>
            </a:r>
            <a:br>
              <a:rPr lang="fr-FR" dirty="0">
                <a:latin typeface="Marianne" panose="02000000000000000000" pitchFamily="50" charset="0"/>
              </a:rPr>
            </a:br>
            <a:br>
              <a:rPr lang="fr-FR" sz="2400" dirty="0">
                <a:latin typeface="Marianne" panose="02000000000000000000" pitchFamily="50" charset="0"/>
              </a:rPr>
            </a:br>
            <a:endParaRPr lang="fr-FR" sz="1800" dirty="0">
              <a:latin typeface="Marianne" panose="02000000000000000000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F1480-C895-4AEE-B3A0-B07DA0531270}"/>
              </a:ext>
            </a:extLst>
          </p:cNvPr>
          <p:cNvSpPr txBox="1">
            <a:spLocks/>
          </p:cNvSpPr>
          <p:nvPr/>
        </p:nvSpPr>
        <p:spPr>
          <a:xfrm>
            <a:off x="1124744" y="456403"/>
            <a:ext cx="5508612" cy="1512168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36947" indent="-336947" algn="l">
              <a:buFont typeface="Wingdings" panose="05000000000000000000" pitchFamily="2" charset="2"/>
              <a:buChar char="F"/>
            </a:pPr>
            <a:r>
              <a:rPr lang="fr-FR" sz="1400" dirty="0">
                <a:solidFill>
                  <a:srgbClr val="002060"/>
                </a:solidFill>
                <a:latin typeface="Marianne" panose="02000000000000000000" pitchFamily="50" charset="0"/>
                <a:ea typeface="+mn-ea"/>
                <a:cs typeface="+mn-cs"/>
              </a:rPr>
              <a:t>Étape 2 :  Franchissons la porte ensemble …</a:t>
            </a:r>
          </a:p>
          <a:p>
            <a:pPr marL="336947" indent="-336947" algn="l">
              <a:buFont typeface="Wingdings" panose="05000000000000000000" pitchFamily="2" charset="2"/>
              <a:buChar char="F"/>
            </a:pPr>
            <a:endParaRPr lang="fr-FR" sz="1400" dirty="0">
              <a:solidFill>
                <a:srgbClr val="002060"/>
              </a:solidFill>
              <a:latin typeface="Marianne" panose="02000000000000000000" pitchFamily="50" charset="0"/>
              <a:ea typeface="+mn-ea"/>
              <a:cs typeface="+mn-cs"/>
            </a:endParaRPr>
          </a:p>
          <a:p>
            <a:pPr marL="1254125" indent="-893763" algn="l"/>
            <a:r>
              <a:rPr lang="fr-FR" sz="1400" u="sng" dirty="0">
                <a:solidFill>
                  <a:srgbClr val="002060"/>
                </a:solidFill>
                <a:latin typeface="Marianne" panose="02000000000000000000" pitchFamily="50" charset="0"/>
                <a:ea typeface="+mn-ea"/>
                <a:cs typeface="+mn-cs"/>
              </a:rPr>
              <a:t>Objectif :</a:t>
            </a:r>
            <a:r>
              <a:rPr lang="fr-FR" sz="1400" dirty="0">
                <a:solidFill>
                  <a:srgbClr val="002060"/>
                </a:solidFill>
                <a:latin typeface="Marianne" panose="02000000000000000000" pitchFamily="50" charset="0"/>
                <a:ea typeface="+mn-ea"/>
                <a:cs typeface="+mn-cs"/>
              </a:rPr>
              <a:t> se présenter et nommer ses attentes  par rapport à la formation</a:t>
            </a:r>
          </a:p>
          <a:p>
            <a:pPr marL="336947" indent="-336947"/>
            <a:r>
              <a:rPr lang="fr-FR" sz="1400" dirty="0">
                <a:solidFill>
                  <a:srgbClr val="002060"/>
                </a:solidFill>
                <a:latin typeface="Marianne" panose="02000000000000000000" pitchFamily="50" charset="0"/>
                <a:ea typeface="+mn-ea"/>
                <a:cs typeface="+mn-cs"/>
              </a:rPr>
              <a:t>    </a:t>
            </a:r>
          </a:p>
          <a:p>
            <a:pPr marL="360363" algn="l"/>
            <a:r>
              <a:rPr lang="fr-FR" sz="1400" u="sng" dirty="0">
                <a:solidFill>
                  <a:srgbClr val="002060"/>
                </a:solidFill>
                <a:latin typeface="Marianne" panose="02000000000000000000" pitchFamily="50" charset="0"/>
                <a:ea typeface="+mn-ea"/>
                <a:cs typeface="+mn-cs"/>
              </a:rPr>
              <a:t>Activité</a:t>
            </a:r>
            <a:r>
              <a:rPr lang="fr-FR" sz="1400" dirty="0">
                <a:solidFill>
                  <a:srgbClr val="002060"/>
                </a:solidFill>
                <a:latin typeface="Marianne" panose="02000000000000000000" pitchFamily="50" charset="0"/>
                <a:ea typeface="+mn-ea"/>
                <a:cs typeface="+mn-cs"/>
              </a:rPr>
              <a:t> : Porte ouverte sur la formation </a:t>
            </a:r>
          </a:p>
          <a:p>
            <a:pPr marL="360363" algn="l"/>
            <a:r>
              <a:rPr lang="fr-FR" sz="1400" dirty="0">
                <a:solidFill>
                  <a:srgbClr val="002060"/>
                </a:solidFill>
                <a:latin typeface="Marianne" panose="02000000000000000000" pitchFamily="50" charset="0"/>
                <a:ea typeface="+mn-ea"/>
                <a:cs typeface="+mn-cs"/>
                <a:sym typeface="Wingdings" panose="05000000000000000000" pitchFamily="2" charset="2"/>
              </a:rPr>
              <a:t>                 </a:t>
            </a:r>
            <a:r>
              <a:rPr lang="fr-FR" sz="1400" dirty="0">
                <a:solidFill>
                  <a:srgbClr val="002060"/>
                </a:solidFill>
                <a:latin typeface="Marianne" panose="02000000000000000000" pitchFamily="50" charset="0"/>
                <a:ea typeface="+mn-ea"/>
                <a:cs typeface="+mn-cs"/>
              </a:rPr>
              <a:t> 60 mn </a:t>
            </a:r>
            <a:r>
              <a:rPr lang="fr-FR" sz="1400" dirty="0">
                <a:solidFill>
                  <a:srgbClr val="002060"/>
                </a:solidFill>
                <a:latin typeface="Marianne" panose="02000000000000000000" pitchFamily="50" charset="0"/>
                <a:ea typeface="+mn-ea"/>
                <a:cs typeface="+mn-cs"/>
                <a:sym typeface="Webdings" panose="05030102010509060703" pitchFamily="18" charset="2"/>
              </a:rPr>
              <a:t>+   </a:t>
            </a:r>
            <a:endParaRPr lang="fr-FR" sz="1400" dirty="0">
              <a:solidFill>
                <a:srgbClr val="002060"/>
              </a:solidFill>
              <a:latin typeface="Marianne" panose="02000000000000000000" pitchFamily="50" charset="0"/>
              <a:ea typeface="+mn-ea"/>
              <a:cs typeface="+mn-cs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10798" y="2211710"/>
            <a:ext cx="5022558" cy="2406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>
                <a:solidFill>
                  <a:srgbClr val="002060"/>
                </a:solidFill>
                <a:latin typeface="Marianne" panose="02000000000000000000" pitchFamily="50" charset="0"/>
              </a:rPr>
              <a:t>Consigne:</a:t>
            </a:r>
          </a:p>
          <a:p>
            <a:pPr algn="just"/>
            <a:endParaRPr lang="fr-FR" sz="1350" b="1" u="sng" dirty="0">
              <a:solidFill>
                <a:srgbClr val="002060"/>
              </a:solidFill>
              <a:latin typeface="Marianne" panose="02000000000000000000" pitchFamily="50" charset="0"/>
            </a:endParaRPr>
          </a:p>
          <a:p>
            <a:pPr algn="just">
              <a:lnSpc>
                <a:spcPct val="115000"/>
              </a:lnSpc>
              <a:spcBef>
                <a:spcPts val="150"/>
              </a:spcBef>
              <a:spcAft>
                <a:spcPts val="600"/>
              </a:spcAft>
            </a:pPr>
            <a:r>
              <a:rPr lang="fr-FR" sz="1500" dirty="0">
                <a:solidFill>
                  <a:srgbClr val="002060"/>
                </a:solidFill>
                <a:latin typeface="Marianne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Vous êtes sur le seuil du parcours de formation « formateur professionnel d’adultes », face à une porte grande ouverte. </a:t>
            </a:r>
          </a:p>
          <a:p>
            <a:pPr algn="just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</a:pPr>
            <a:r>
              <a:rPr lang="fr-FR" sz="1500" dirty="0">
                <a:solidFill>
                  <a:srgbClr val="002060"/>
                </a:solidFill>
                <a:latin typeface="Marianne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Préparez votre entrée :</a:t>
            </a:r>
          </a:p>
          <a:p>
            <a:pPr marL="214313" indent="-214313" algn="just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Tx/>
              <a:buChar char="-"/>
            </a:pPr>
            <a:r>
              <a:rPr lang="fr-FR" sz="1500" dirty="0">
                <a:solidFill>
                  <a:srgbClr val="002060"/>
                </a:solidFill>
                <a:latin typeface="Marianne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énonçant qui vous êtes,</a:t>
            </a:r>
          </a:p>
          <a:p>
            <a:pPr marL="214313" indent="-214313" algn="just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FontTx/>
              <a:buChar char="-"/>
            </a:pPr>
            <a:r>
              <a:rPr lang="fr-FR" sz="1500" dirty="0">
                <a:solidFill>
                  <a:srgbClr val="002060"/>
                </a:solidFill>
                <a:latin typeface="Marianne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ce que vous imaginez trouver derrière la porte.</a:t>
            </a:r>
            <a:r>
              <a:rPr lang="fr-FR" sz="1650" dirty="0">
                <a:solidFill>
                  <a:srgbClr val="002060"/>
                </a:solidFill>
                <a:latin typeface="Marianne" panose="020000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4050" b="1" dirty="0">
              <a:solidFill>
                <a:srgbClr val="002060"/>
              </a:solidFill>
              <a:latin typeface="Marianne" panose="02000000000000000000" pitchFamily="50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80F626-75FA-4D85-BB51-CF2B5817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22/12/2021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15E95E-F9DF-4572-8455-F225DEDD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563FAE-4913-4B3A-82F7-EDC6068F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6211-37AB-4D8C-B7EE-854F2685C0A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84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a porte ouverte - Eveil et philosophie, blog de José Le Roy">
            <a:extLst>
              <a:ext uri="{FF2B5EF4-FFF2-40B4-BE49-F238E27FC236}">
                <a16:creationId xmlns:a16="http://schemas.microsoft.com/office/drawing/2014/main" id="{6D423677-8DC1-42E6-AF00-559A905385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0" y="699542"/>
            <a:ext cx="5300310" cy="4018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35B3A7-BCBE-4A07-9617-E0700894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22/12/2021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5C981F-F076-4570-8017-C0FF3927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4528C9-0DC8-464A-A04D-64E007A3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6211-37AB-4D8C-B7EE-854F2685C0A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19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br>
              <a:rPr lang="fr-FR" sz="18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br>
              <a:rPr lang="fr-FR" sz="1800" b="0" dirty="0">
                <a:solidFill>
                  <a:srgbClr val="002060"/>
                </a:solidFill>
                <a:latin typeface="Marianne" panose="02000000000000000000" pitchFamily="50" charset="0"/>
              </a:rPr>
            </a:br>
            <a:r>
              <a:rPr lang="fr-FR" sz="1800" b="0" dirty="0">
                <a:solidFill>
                  <a:srgbClr val="002060"/>
                </a:solidFill>
                <a:latin typeface="Marianne" panose="02000000000000000000" pitchFamily="50" charset="0"/>
              </a:rPr>
              <a:t>Etape 2 : quelques points importants de la formation</a:t>
            </a:r>
            <a:br>
              <a:rPr lang="fr-FR" dirty="0">
                <a:latin typeface="Marianne" panose="02000000000000000000" pitchFamily="50" charset="0"/>
              </a:rPr>
            </a:br>
            <a:br>
              <a:rPr lang="fr-FR" dirty="0">
                <a:latin typeface="Marianne" panose="02000000000000000000" pitchFamily="50" charset="0"/>
              </a:rPr>
            </a:br>
            <a:r>
              <a:rPr lang="fr-FR" sz="1400" b="0" dirty="0">
                <a:solidFill>
                  <a:srgbClr val="002060"/>
                </a:solidFill>
                <a:sym typeface="Wingdings" panose="05000000000000000000" pitchFamily="2" charset="2"/>
              </a:rPr>
              <a:t></a:t>
            </a:r>
            <a:r>
              <a:rPr lang="fr-FR" sz="1400" b="0" dirty="0">
                <a:solidFill>
                  <a:srgbClr val="002060"/>
                </a:solidFill>
              </a:rPr>
              <a:t> 45 mn</a:t>
            </a:r>
            <a:br>
              <a:rPr lang="fr-FR" sz="2400" dirty="0">
                <a:latin typeface="Marianne" panose="02000000000000000000" pitchFamily="50" charset="0"/>
              </a:rPr>
            </a:br>
            <a:endParaRPr lang="fr-FR" sz="1800" dirty="0">
              <a:latin typeface="Marianne" panose="02000000000000000000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421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E203E5-75DA-48DC-A5B8-428A6EBE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22/12/2021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920B41-6441-44C9-865C-A878E6C3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78CD23-EF51-4F10-861D-896330A4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9" name="Légende : encadrée 8">
            <a:extLst>
              <a:ext uri="{FF2B5EF4-FFF2-40B4-BE49-F238E27FC236}">
                <a16:creationId xmlns:a16="http://schemas.microsoft.com/office/drawing/2014/main" id="{B7D7EDEF-FDF9-465F-841F-333187C0E9D1}"/>
              </a:ext>
            </a:extLst>
          </p:cNvPr>
          <p:cNvSpPr/>
          <p:nvPr/>
        </p:nvSpPr>
        <p:spPr>
          <a:xfrm>
            <a:off x="836712" y="915566"/>
            <a:ext cx="5852077" cy="3672408"/>
          </a:xfrm>
          <a:prstGeom prst="borderCallout1">
            <a:avLst>
              <a:gd name="adj1" fmla="val 41990"/>
              <a:gd name="adj2" fmla="val 100908"/>
              <a:gd name="adj3" fmla="val 45983"/>
              <a:gd name="adj4" fmla="val 16007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002060"/>
                </a:solidFill>
                <a:latin typeface="Marianne" panose="02000000000000000000" pitchFamily="50" charset="0"/>
              </a:rPr>
              <a:t>Certificateur : le Ministère du Travail. </a:t>
            </a:r>
          </a:p>
          <a:p>
            <a:r>
              <a:rPr lang="fr-FR" sz="1200" dirty="0">
                <a:solidFill>
                  <a:schemeClr val="tx1"/>
                </a:solidFill>
                <a:latin typeface="Marianne" panose="02000000000000000000" pitchFamily="50" charset="0"/>
              </a:rPr>
              <a:t>Certification de niveau 5 (bac+2)</a:t>
            </a:r>
          </a:p>
          <a:p>
            <a:endParaRPr lang="fr-FR" sz="1200" b="1" dirty="0">
              <a:solidFill>
                <a:schemeClr val="tx1"/>
              </a:solidFill>
              <a:latin typeface="Marianne" panose="02000000000000000000" pitchFamily="50" charset="0"/>
            </a:endParaRPr>
          </a:p>
          <a:p>
            <a:endParaRPr lang="fr-FR" sz="800" b="1" dirty="0">
              <a:solidFill>
                <a:srgbClr val="002060"/>
              </a:solidFill>
              <a:latin typeface="Marianne" panose="02000000000000000000" pitchFamily="50" charset="0"/>
            </a:endParaRPr>
          </a:p>
          <a:p>
            <a:r>
              <a:rPr lang="fr-FR" sz="1400" dirty="0">
                <a:solidFill>
                  <a:srgbClr val="002060"/>
                </a:solidFill>
                <a:latin typeface="Marianne" panose="02000000000000000000" pitchFamily="50" charset="0"/>
              </a:rPr>
              <a:t>Le TP est composé de 2 « blocs de compétences », </a:t>
            </a:r>
          </a:p>
          <a:p>
            <a:pPr marL="180975" indent="-1714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/>
                </a:solidFill>
                <a:latin typeface="Marianne" panose="02000000000000000000" pitchFamily="50" charset="0"/>
              </a:rPr>
              <a:t>Ils peuvent être certifiés indépendamment l’un de l’autre, par un « certificat de compétences professionnelles », ou CCP</a:t>
            </a:r>
          </a:p>
          <a:p>
            <a:pPr marL="452438" algn="just"/>
            <a:r>
              <a:rPr lang="fr-FR" sz="1100" i="1" dirty="0">
                <a:solidFill>
                  <a:schemeClr val="tx1"/>
                </a:solidFill>
                <a:latin typeface="Marianne" panose="02000000000000000000" pitchFamily="50" charset="0"/>
              </a:rPr>
              <a:t>« Les blocs de compétences se définissent comme des éléments identifiés d’une certification professionnelle s’entendant comme un </a:t>
            </a:r>
            <a:r>
              <a:rPr lang="fr-FR" sz="1100" b="1" i="1" dirty="0">
                <a:solidFill>
                  <a:schemeClr val="tx1"/>
                </a:solidFill>
                <a:latin typeface="Marianne" panose="02000000000000000000" pitchFamily="50" charset="0"/>
              </a:rPr>
              <a:t>ensemble homogène et cohérent de compétences.</a:t>
            </a:r>
            <a:r>
              <a:rPr lang="fr-FR" sz="1100" i="1" dirty="0">
                <a:solidFill>
                  <a:schemeClr val="tx1"/>
                </a:solidFill>
                <a:latin typeface="Marianne" panose="02000000000000000000" pitchFamily="50" charset="0"/>
              </a:rPr>
              <a:t> Ces compétences doivent être évaluées, validées et tracées. Sous ces conditions, elles constituent une partie identifiée de la certification professionnelle. »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fr-FR" sz="800" b="1" dirty="0">
              <a:solidFill>
                <a:schemeClr val="tx1"/>
              </a:solidFill>
              <a:latin typeface="Marianne" panose="02000000000000000000" pitchFamily="50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200" b="1" dirty="0">
                <a:solidFill>
                  <a:schemeClr val="tx1"/>
                </a:solidFill>
                <a:latin typeface="Marianne" panose="02000000000000000000" pitchFamily="50" charset="0"/>
              </a:rPr>
              <a:t>Au bloc, correspond aussi à 1 « activité type » :</a:t>
            </a:r>
          </a:p>
          <a:p>
            <a:pPr marL="350838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200" dirty="0">
                <a:solidFill>
                  <a:schemeClr val="tx1"/>
                </a:solidFill>
                <a:latin typeface="Marianne" panose="02000000000000000000" pitchFamily="50" charset="0"/>
              </a:rPr>
              <a:t>Préparer et animer des actions de formation collectives en intégrant des environnements numériques, AT1</a:t>
            </a:r>
          </a:p>
          <a:p>
            <a:pPr marL="350838" indent="-171450">
              <a:buFont typeface="Wingdings" panose="05000000000000000000" pitchFamily="2" charset="2"/>
              <a:buChar char="ü"/>
            </a:pPr>
            <a:r>
              <a:rPr lang="fr-FR" sz="1200" dirty="0">
                <a:solidFill>
                  <a:schemeClr val="tx1"/>
                </a:solidFill>
                <a:latin typeface="Marianne" panose="02000000000000000000" pitchFamily="50" charset="0"/>
              </a:rPr>
              <a:t>Construire des parcours individualisés et accompagner les apprenants, AT2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800" b="1" dirty="0">
              <a:solidFill>
                <a:schemeClr val="tx1"/>
              </a:solidFill>
              <a:latin typeface="Marianne" panose="02000000000000000000" pitchFamily="50" charset="0"/>
            </a:endParaRPr>
          </a:p>
          <a:p>
            <a:pPr marL="273050" indent="-179388">
              <a:tabLst>
                <a:tab pos="452438" algn="l"/>
              </a:tabLst>
            </a:pPr>
            <a:endParaRPr lang="fr-FR" sz="1200" dirty="0">
              <a:solidFill>
                <a:schemeClr val="tx1"/>
              </a:solidFill>
              <a:latin typeface="Marianne" panose="02000000000000000000" pitchFamily="50" charset="0"/>
            </a:endParaRPr>
          </a:p>
          <a:p>
            <a:pPr>
              <a:tabLst>
                <a:tab pos="452438" algn="l"/>
              </a:tabLst>
            </a:pPr>
            <a:r>
              <a:rPr lang="fr-FR" sz="1400" dirty="0">
                <a:solidFill>
                  <a:srgbClr val="002060"/>
                </a:solidFill>
                <a:latin typeface="Marianne" panose="02000000000000000000" pitchFamily="50" charset="0"/>
              </a:rPr>
              <a:t>Modalités certificatives : </a:t>
            </a:r>
          </a:p>
          <a:p>
            <a:pPr>
              <a:tabLst>
                <a:tab pos="452438" algn="l"/>
              </a:tabLst>
            </a:pPr>
            <a:r>
              <a:rPr lang="fr-FR" sz="1200" dirty="0">
                <a:solidFill>
                  <a:schemeClr val="tx1"/>
                </a:solidFill>
                <a:latin typeface="Marianne" panose="02000000000000000000" pitchFamily="50" charset="0"/>
              </a:rPr>
              <a:t>Elles sont définies par</a:t>
            </a:r>
            <a:r>
              <a:rPr lang="fr-FR" sz="1200" b="1" dirty="0">
                <a:solidFill>
                  <a:schemeClr val="tx1"/>
                </a:solidFill>
                <a:latin typeface="Marianne" panose="02000000000000000000" pitchFamily="50" charset="0"/>
              </a:rPr>
              <a:t> le référentiel de certification (RC)</a:t>
            </a:r>
          </a:p>
          <a:p>
            <a:endParaRPr lang="fr-FR" sz="1000" dirty="0">
              <a:solidFill>
                <a:schemeClr val="tx1"/>
              </a:solidFill>
              <a:latin typeface="Marianne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64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E50C-4E52-4BD1-BA46-E5205AA3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28" y="344699"/>
            <a:ext cx="6318000" cy="277637"/>
          </a:xfrm>
        </p:spPr>
        <p:txBody>
          <a:bodyPr/>
          <a:lstStyle/>
          <a:p>
            <a:r>
              <a:rPr lang="fr-FR" sz="1400" dirty="0"/>
              <a:t>13 compétences + 2 compétences transversales </a:t>
            </a:r>
            <a:br>
              <a:rPr lang="fr-FR" sz="1400" dirty="0"/>
            </a:br>
            <a:r>
              <a:rPr lang="fr-FR" sz="1200" b="0" dirty="0"/>
              <a:t>Définies par le référentiel emploi activités compétences  (REAC)</a:t>
            </a:r>
            <a:br>
              <a:rPr lang="fr-FR" sz="1200" b="0" dirty="0"/>
            </a:br>
            <a:endParaRPr lang="fr-FR" sz="1200" b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E203E5-75DA-48DC-A5B8-428A6EBE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22/12/2021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920B41-6441-44C9-865C-A878E6C3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78CD23-EF51-4F10-861D-896330A4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98000" y="4836052"/>
            <a:ext cx="1012500" cy="360000"/>
          </a:xfrm>
        </p:spPr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7D7C1A0-B486-42E5-82F4-C77347D0C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0" y="843558"/>
            <a:ext cx="585930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3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64382-3E62-4EF5-BD71-92D371A5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44" y="809744"/>
            <a:ext cx="6318000" cy="360000"/>
          </a:xfrm>
        </p:spPr>
        <p:txBody>
          <a:bodyPr/>
          <a:lstStyle/>
          <a:p>
            <a:r>
              <a:rPr lang="fr-FR" sz="2000" b="0" dirty="0">
                <a:solidFill>
                  <a:srgbClr val="002060"/>
                </a:solidFill>
              </a:rPr>
              <a:t>Les positionnements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8FD69E-2164-4BD7-BDEB-362F3640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/>
              <a:t>22/12/2021</a:t>
            </a:r>
            <a:endParaRPr lang="fr-FR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0D70E4-72BE-4FA1-8193-3DF5D839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Centre académique de formation continue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559DB3-31D2-4B29-8AA3-6731663E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B64838-0576-4E4C-8ED6-F8C0437E96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24744" y="1599622"/>
            <a:ext cx="5463256" cy="2574000"/>
          </a:xfrm>
        </p:spPr>
        <p:txBody>
          <a:bodyPr/>
          <a:lstStyle/>
          <a:p>
            <a:r>
              <a:rPr lang="fr-FR" sz="1400" b="1" dirty="0"/>
              <a:t>Objectif : </a:t>
            </a:r>
          </a:p>
          <a:p>
            <a:r>
              <a:rPr lang="fr-FR" sz="1400" dirty="0" err="1"/>
              <a:t>Co-construire</a:t>
            </a:r>
            <a:r>
              <a:rPr lang="fr-FR" sz="1400" dirty="0"/>
              <a:t> et individualiser </a:t>
            </a:r>
          </a:p>
          <a:p>
            <a:r>
              <a:rPr lang="fr-FR" sz="1400" dirty="0"/>
              <a:t>-     Votre parcours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Les modalités certificatives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r>
              <a:rPr lang="fr-FR" sz="1400" b="1" dirty="0"/>
              <a:t>Méthode utilisée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400" dirty="0"/>
              <a:t>Des entretiens individuels, centrés sur votre parcours, vos besoins, vos projets.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400" dirty="0"/>
              <a:t>Un positionnement.</a:t>
            </a:r>
          </a:p>
          <a:p>
            <a:endParaRPr lang="fr-FR" sz="1400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1426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INISTÈRIEL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Personnalisé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 powerpoint réseau greta versailles.potx" id="{D5507AFF-59EB-4E92-8024-7A650C713A6C}" vid="{B0489A46-2DE2-4E72-91A3-94EEF795FBE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AB55E0CC5DA459F57F5A42893F46A005A087D358B12CA4E82A8A8BA9B8A8CF200D3544DBFAD4F664AA25DF68E6D1F0A9E00689F2856DFEDCE40890FDCED81A7DFC9005D57C802836FCB44B44B7372FB2B7972" ma:contentTypeVersion="2" ma:contentTypeDescription="Crée un document." ma:contentTypeScope="" ma:versionID="5a60f89c127121cb1fddd53ae7c254b1">
  <xsd:schema xmlns:xsd="http://www.w3.org/2001/XMLSchema" xmlns:xs="http://www.w3.org/2001/XMLSchema" xmlns:p="http://schemas.microsoft.com/office/2006/metadata/properties" xmlns:ns2="2c7ddd52-0a06-43b1-a35c-dcb15ea2e3f4" targetNamespace="http://schemas.microsoft.com/office/2006/metadata/properties" ma:root="true" ma:fieldsID="d5f738a9b3eb3c0a5db9868b5f12e787" ns2:_="">
    <xsd:import namespace="2c7ddd52-0a06-43b1-a35c-dcb15ea2e3f4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7ddd52-0a06-43b1-a35c-dcb15ea2e3f4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description="Description du document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2c7ddd52-0a06-43b1-a35c-dcb15ea2e3f4">Gabarit powerpoint MENJ</Description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72BEA4-A762-4CC8-ADD6-932E44D60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7ddd52-0a06-43b1-a35c-dcb15ea2e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B279A5-87A2-445D-95C3-916EB9C5F0E3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2c7ddd52-0a06-43b1-a35c-dcb15ea2e3f4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D416C5A-7AEB-4464-B116-D5E8F5627C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 powerpoint réseau greta versailles</Template>
  <TotalTime>3601</TotalTime>
  <Words>1273</Words>
  <Application>Microsoft Office PowerPoint</Application>
  <PresentationFormat>Personnalisé</PresentationFormat>
  <Paragraphs>259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Marianne</vt:lpstr>
      <vt:lpstr>Spectral SemiBold</vt:lpstr>
      <vt:lpstr>Times New Roman</vt:lpstr>
      <vt:lpstr>Webdings</vt:lpstr>
      <vt:lpstr>Wingdings</vt:lpstr>
      <vt:lpstr>MINISTÈRIEL</vt:lpstr>
      <vt:lpstr>Présentation PowerPoint</vt:lpstr>
      <vt:lpstr>Programme de la matinée</vt:lpstr>
      <vt:lpstr>    Etape 1 : franchissons ensemble la porte …   60 mn  </vt:lpstr>
      <vt:lpstr>Présentation PowerPoint</vt:lpstr>
      <vt:lpstr>Présentation PowerPoint</vt:lpstr>
      <vt:lpstr>  Etape 2 : quelques points importants de la formation   45 mn </vt:lpstr>
      <vt:lpstr>Présentation PowerPoint</vt:lpstr>
      <vt:lpstr>13 compétences + 2 compétences transversales  Définies par le référentiel emploi activités compétences  (REAC) </vt:lpstr>
      <vt:lpstr>Les positionnements</vt:lpstr>
      <vt:lpstr>=&gt; Le protocole individuel de formation</vt:lpstr>
      <vt:lpstr>=&gt; Les évaluations en cours de formation </vt:lpstr>
      <vt:lpstr>Modalités pédagogiques multimodales</vt:lpstr>
      <vt:lpstr>Méthodes pédagogiques  </vt:lpstr>
      <vt:lpstr>Les lectures partagées</vt:lpstr>
      <vt:lpstr>Présentation PowerPoint</vt:lpstr>
      <vt:lpstr>CAPFORM Express</vt:lpstr>
      <vt:lpstr>Présentation PowerPoint</vt:lpstr>
      <vt:lpstr>CAPFORM Express</vt:lpstr>
      <vt:lpstr>  Etape 3 : les modalités pratiques    15 mn </vt:lpstr>
      <vt:lpstr>L’équipe</vt:lpstr>
      <vt:lpstr>Présentation PowerPoint</vt:lpstr>
      <vt:lpstr>Emploi du temps prévisionnel</vt:lpstr>
      <vt:lpstr>Modalités pratiques </vt:lpstr>
    </vt:vector>
  </TitlesOfParts>
  <Manager>Client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Client</dc:subject>
  <dc:creator>Francois Hisquin</dc:creator>
  <cp:lastModifiedBy>Marie-Claire Cardoso</cp:lastModifiedBy>
  <cp:revision>145</cp:revision>
  <dcterms:created xsi:type="dcterms:W3CDTF">2020-10-22T06:40:35Z</dcterms:created>
  <dcterms:modified xsi:type="dcterms:W3CDTF">2021-12-22T14:57:35Z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0x010100873AB55E0CC5DA459F57F5A42893F46A005A087D358B12CA4E82A8A8BA9B8A8CF200D3544DBFAD4F664AA25DF68E6D1F0A9E00689F2856DFEDCE40890FDCED81A7DFC9005D57C802836FCB44B44B7372FB2B7972</vt:lpwstr>
  </property>
  <property fmtid="{D5CDD505-2E9C-101B-9397-08002B2CF9AE}" pid="3" name="ArticulateGUID">
    <vt:lpwstr>F6E635CD-9BE3-4DB7-9B30-1B7758D2D5FC</vt:lpwstr>
  </property>
  <property fmtid="{D5CDD505-2E9C-101B-9397-08002B2CF9AE}" pid="4" name="ArticulatePath">
    <vt:lpwstr>Bilan FC 2020</vt:lpwstr>
  </property>
</Properties>
</file>