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363" r:id="rId5"/>
    <p:sldId id="327" r:id="rId6"/>
    <p:sldId id="355" r:id="rId7"/>
    <p:sldId id="356" r:id="rId8"/>
    <p:sldId id="357" r:id="rId9"/>
    <p:sldId id="359" r:id="rId10"/>
    <p:sldId id="362" r:id="rId11"/>
    <p:sldId id="360" r:id="rId12"/>
    <p:sldId id="280" r:id="rId13"/>
    <p:sldId id="282" r:id="rId14"/>
    <p:sldId id="361" r:id="rId15"/>
  </p:sldIdLst>
  <p:sldSz cx="6858000" cy="51435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helon académique" id="{0B896E98-F45E-4768-8620-EDDF394BE181}">
          <p14:sldIdLst>
            <p14:sldId id="363"/>
            <p14:sldId id="327"/>
            <p14:sldId id="355"/>
            <p14:sldId id="356"/>
            <p14:sldId id="357"/>
            <p14:sldId id="359"/>
            <p14:sldId id="362"/>
            <p14:sldId id="360"/>
            <p14:sldId id="280"/>
            <p14:sldId id="282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191" userDrawn="1">
          <p15:clr>
            <a:srgbClr val="A4A3A4"/>
          </p15:clr>
        </p15:guide>
        <p15:guide id="3" orient="horz" pos="854" userDrawn="1">
          <p15:clr>
            <a:srgbClr val="A4A3A4"/>
          </p15:clr>
        </p15:guide>
        <p15:guide id="4" orient="horz" pos="821" userDrawn="1">
          <p15:clr>
            <a:srgbClr val="A4A3A4"/>
          </p15:clr>
        </p15:guide>
        <p15:guide id="5" orient="horz" pos="3049" userDrawn="1">
          <p15:clr>
            <a:srgbClr val="A4A3A4"/>
          </p15:clr>
        </p15:guide>
        <p15:guide id="6" orient="horz" pos="3162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357" userDrawn="1">
          <p15:clr>
            <a:srgbClr val="A4A3A4"/>
          </p15:clr>
        </p15:guide>
        <p15:guide id="9" pos="3895" userDrawn="1">
          <p15:clr>
            <a:srgbClr val="A4A3A4"/>
          </p15:clr>
        </p15:guide>
        <p15:guide id="10" pos="40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707" autoAdjust="0"/>
  </p:normalViewPr>
  <p:slideViewPr>
    <p:cSldViewPr showGuides="1">
      <p:cViewPr varScale="1">
        <p:scale>
          <a:sx n="49" d="100"/>
          <a:sy n="49" d="100"/>
        </p:scale>
        <p:origin x="2084" y="40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62"/>
        <p:guide pos="2160"/>
        <p:guide pos="357"/>
        <p:guide pos="3895"/>
        <p:guide pos="40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4A3E-45A4-4CDB-BA8F-22CCBD89057B}" type="datetimeFigureOut">
              <a:rPr lang="fr-FR" smtClean="0"/>
              <a:pPr/>
              <a:t>08/02/2022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DDF3-7232-4648-9E6E-59BB6E86554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00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08/02/2022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83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332D1-985F-4AB7-963C-59A157085CB1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</a:t>
            </a:r>
            <a:r>
              <a:rPr lang="fr-FR" baseline="0" dirty="0"/>
              <a:t> une représentation très générale des différents types d’évaluation, corrélés à un parcours de formation.</a:t>
            </a:r>
          </a:p>
          <a:p>
            <a:endParaRPr lang="fr-FR" baseline="0" dirty="0"/>
          </a:p>
          <a:p>
            <a:r>
              <a:rPr lang="fr-FR" baseline="0" dirty="0"/>
              <a:t>A gauche donc, vous avez un parcours de formation.</a:t>
            </a:r>
          </a:p>
          <a:p>
            <a:endParaRPr lang="fr-FR" baseline="0" dirty="0"/>
          </a:p>
          <a:p>
            <a:r>
              <a:rPr lang="fr-FR" baseline="0" dirty="0"/>
              <a:t>Avant le début d’une formation ou juste au début, il est possible d’effectuer une évaluation diagnostique</a:t>
            </a:r>
          </a:p>
          <a:p>
            <a:r>
              <a:rPr lang="fr-FR" baseline="0" dirty="0"/>
              <a:t>Pendant la formation, on va évaluer les acquis à différents moments. </a:t>
            </a:r>
          </a:p>
          <a:p>
            <a:r>
              <a:rPr lang="fr-FR" baseline="0" dirty="0"/>
              <a:t>Enfin, l’évaluation certificative intervient souvent à la fin de celle-ci.</a:t>
            </a:r>
          </a:p>
          <a:p>
            <a:endParaRPr lang="fr-FR" baseline="0" dirty="0"/>
          </a:p>
          <a:p>
            <a:r>
              <a:rPr lang="fr-FR" baseline="0" dirty="0"/>
              <a:t>L’évaluation de satisfaction a lieu bien souvent à la fin de la formation également mais elle peut avoir lieu un peu après la fin de la formation.</a:t>
            </a:r>
          </a:p>
          <a:p>
            <a:endParaRPr lang="fr-FR" baseline="0" dirty="0"/>
          </a:p>
          <a:p>
            <a:r>
              <a:rPr lang="fr-FR" baseline="0" dirty="0"/>
              <a:t>Après la formation, on va évaluer les effets de la formation, ce qui correspond aux niveaux 3 et 4 de l’évaluation d’une formation selon Donald </a:t>
            </a:r>
            <a:r>
              <a:rPr lang="fr-FR" baseline="0" dirty="0" err="1"/>
              <a:t>Kirkpatrick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r>
              <a:rPr lang="fr-FR" baseline="0" dirty="0"/>
              <a:t>Pour finir, </a:t>
            </a:r>
            <a:r>
              <a:rPr lang="fr-FR" i="1" baseline="0" dirty="0"/>
              <a:t>a posteriori </a:t>
            </a:r>
            <a:r>
              <a:rPr lang="fr-FR" baseline="0" dirty="0"/>
              <a:t>de la réalisation d’une formation, il est souhaitable d’évaluer son dispositif de formation afin d’en améliorer sa qualité.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70A7-1EBE-41A9-A05D-EE61197E84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1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5D2389-FE3D-49E3-BF9E-D0E964B7F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CF134-885F-4F90-B964-B74A5B2AE5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1673914"/>
            <a:ext cx="6525344" cy="3202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C67897-8774-468B-BCFB-E0AC5447A2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9" userDrawn="1">
          <p15:clr>
            <a:srgbClr val="FBAE40"/>
          </p15:clr>
        </p15:guide>
        <p15:guide id="2" pos="23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8A81313-A61B-4950-9B99-920AFEA4DC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0000" y="2346046"/>
            <a:ext cx="6318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1" b="1" cap="all" baseline="0"/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1"/>
            </a:lvl2pPr>
          </a:lstStyle>
          <a:p>
            <a:pPr lvl="0"/>
            <a:r>
              <a:rPr lang="fr-FR" dirty="0"/>
              <a:t>Diapo Titre</a:t>
            </a:r>
          </a:p>
          <a:p>
            <a:pPr lvl="1"/>
            <a:r>
              <a:rPr lang="fr-FR" dirty="0"/>
              <a:t>Sous-titre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B9700-E427-4FC4-BDB7-9BDC208C3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8B1AC7-C9E7-4DDE-AF7B-F63B6A7CB1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76800" y="3996099"/>
            <a:ext cx="1981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86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999" y="1891968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484000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97999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B0F22C-CEC4-4042-89E3-501E474B6350}"/>
              </a:ext>
            </a:extLst>
          </p:cNvPr>
          <p:cNvSpPr/>
          <p:nvPr userDrawn="1"/>
        </p:nvSpPr>
        <p:spPr>
          <a:xfrm>
            <a:off x="134634" y="4587974"/>
            <a:ext cx="6534726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757598"/>
            <a:ext cx="6318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noFill/>
          </a:ln>
        </p:spPr>
        <p:txBody>
          <a:bodyPr lIns="0" bIns="360000" anchor="ctr" anchorCtr="0"/>
          <a:lstStyle>
            <a:lvl1pPr marL="395990" indent="-395990">
              <a:buFont typeface="+mj-lt"/>
              <a:buAutoNum type="arabicPeriod"/>
              <a:defRPr sz="3251"/>
            </a:lvl1pPr>
          </a:lstStyle>
          <a:p>
            <a:r>
              <a:rPr lang="fr-FR" dirty="0"/>
              <a:t>Chapitre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7DAE9E-D63E-4E68-A643-39BEFF1FE7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5700" y="3286125"/>
            <a:ext cx="3162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9998" y="1836000"/>
            <a:ext cx="1934865" cy="257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 baseline="0"/>
            </a:lvl3pPr>
            <a:lvl4pPr>
              <a:defRPr sz="1100"/>
            </a:lvl4pPr>
            <a:lvl5pPr>
              <a:defRPr sz="1100" i="1"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83999" y="1836000"/>
            <a:ext cx="1934865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98000" y="1836000"/>
            <a:ext cx="1934864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269999" y="1836000"/>
            <a:ext cx="6318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D163B462-2E97-4B65-B1C6-6972AE9D5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DF89-C69E-4FC9-B09F-04E2E73162EC}" type="datetime1">
              <a:rPr lang="fr-FR" smtClean="0"/>
              <a:pPr/>
              <a:t>08/02/2022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FE13-446C-4353-B686-1DA0D406A15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2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69999" y="900000"/>
            <a:ext cx="6318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69999" y="1836000"/>
            <a:ext cx="6318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10500" y="4783500"/>
            <a:ext cx="877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70000" y="4783500"/>
            <a:ext cx="4428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4698000" y="4783500"/>
            <a:ext cx="1012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ctr"/>
            <a:r>
              <a:rPr lang="fr-FR"/>
              <a:t> Page </a:t>
            </a:r>
            <a:fld id="{688E0572-3FA7-41DB-9BBC-F592C7923E14}" type="slidenum">
              <a:rPr lang="fr-FR" smtClean="0"/>
              <a:pPr algn="ctr"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 bwMode="gray">
          <a:xfrm>
            <a:off x="270000" y="4784400"/>
            <a:ext cx="6318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A2F354F-B73D-46D4-B2D0-FDB8B43D19C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88640" y="160140"/>
            <a:ext cx="716563" cy="655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CCC7DB-310E-42A3-9B94-EB3EC5C88E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694094" y="261826"/>
            <a:ext cx="975266" cy="454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  <p:sldLayoutId id="2147483814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551" b="1" kern="1200">
          <a:solidFill>
            <a:schemeClr val="tx1"/>
          </a:solidFill>
          <a:latin typeface="Marianne" panose="020000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800" b="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1pPr>
      <a:lvl2pPr marL="251994" indent="-7199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2pPr>
      <a:lvl3pPr marL="43198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3pPr>
      <a:lvl4pPr marL="611985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4pPr>
      <a:lvl5pPr marL="82797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051" i="1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5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BF9C24-4A1F-4383-9B81-ECEC15F9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FD8CE-0179-4B82-8FD3-46C99F941591}"/>
              </a:ext>
            </a:extLst>
          </p:cNvPr>
          <p:cNvSpPr/>
          <p:nvPr/>
        </p:nvSpPr>
        <p:spPr>
          <a:xfrm>
            <a:off x="1124744" y="2931790"/>
            <a:ext cx="5733256" cy="15841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arianne" panose="02000000000000000000" pitchFamily="50" charset="0"/>
            </a:endParaRP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F5DB95E3-CA37-472B-9C45-EC6DC401A3EB}"/>
              </a:ext>
            </a:extLst>
          </p:cNvPr>
          <p:cNvSpPr txBox="1">
            <a:spLocks/>
          </p:cNvSpPr>
          <p:nvPr/>
        </p:nvSpPr>
        <p:spPr>
          <a:xfrm>
            <a:off x="1124744" y="2931790"/>
            <a:ext cx="5616624" cy="1152128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98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985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97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05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 dirty="0">
                <a:latin typeface="Kunstler Script" pitchFamily="66" charset="0"/>
              </a:rPr>
              <a:t>Evaluer - </a:t>
            </a:r>
            <a:r>
              <a:rPr lang="fr-FR" sz="2800" dirty="0">
                <a:latin typeface="Bookman Old Style" panose="02050604050505020204" pitchFamily="18" charset="0"/>
                <a:cs typeface="Arial" panose="020B0604020202020204" pitchFamily="34" charset="0"/>
              </a:rPr>
              <a:t>Panorama général</a:t>
            </a:r>
          </a:p>
          <a:p>
            <a:r>
              <a:rPr lang="fr-FR" sz="2800" b="1" dirty="0">
                <a:latin typeface="Bookman Old Style" panose="02050604050505020204" pitchFamily="18" charset="0"/>
              </a:rPr>
              <a:t>    </a:t>
            </a:r>
            <a:r>
              <a:rPr lang="fr-FR" sz="1800" dirty="0">
                <a:latin typeface="Bookman Old Style" panose="02050604050505020204" pitchFamily="18" charset="0"/>
                <a:cs typeface="Arial" panose="020B0604020202020204" pitchFamily="34" charset="0"/>
              </a:rPr>
              <a:t>GT - FPA C5</a:t>
            </a:r>
            <a:endParaRPr lang="fr-FR" sz="28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8C669-2F8C-488F-B27A-E0EFBB8541E8}"/>
              </a:ext>
            </a:extLst>
          </p:cNvPr>
          <p:cNvSpPr/>
          <p:nvPr/>
        </p:nvSpPr>
        <p:spPr>
          <a:xfrm>
            <a:off x="1173552" y="220452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Kunstler Script" pitchFamily="66" charset="0"/>
              </a:rPr>
              <a:t>Evaluer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9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4964" y="3823693"/>
            <a:ext cx="1404156" cy="123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accent5">
                    <a:lumMod val="50000"/>
                  </a:schemeClr>
                </a:solidFill>
              </a:rPr>
              <a:t>Après la formation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1484784" y="1113588"/>
            <a:ext cx="1134126" cy="4029912"/>
          </a:xfrm>
          <a:prstGeom prst="downArrow">
            <a:avLst>
              <a:gd name="adj1" fmla="val 37064"/>
              <a:gd name="adj2" fmla="val 6915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335502" y="1829571"/>
            <a:ext cx="1512168" cy="1888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Pendant la 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964" y="1196760"/>
            <a:ext cx="140415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accent5">
                    <a:lumMod val="50000"/>
                  </a:schemeClr>
                </a:solidFill>
              </a:rPr>
              <a:t>Avant la formation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566682" y="1200151"/>
            <a:ext cx="5948418" cy="3394472"/>
          </a:xfrm>
        </p:spPr>
        <p:txBody>
          <a:bodyPr/>
          <a:lstStyle/>
          <a:p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8749" y="1761661"/>
            <a:ext cx="1956080" cy="8634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749" y="3718166"/>
            <a:ext cx="1956080" cy="1055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2946" y="1186682"/>
            <a:ext cx="2376264" cy="540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>
                <a:solidFill>
                  <a:sysClr val="windowText" lastClr="000000"/>
                </a:solidFill>
              </a:rPr>
              <a:t>Evaluation diagnostique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765480" y="1491630"/>
            <a:ext cx="13394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213865" y="1491630"/>
            <a:ext cx="891099" cy="4080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56854" y="2301720"/>
            <a:ext cx="2376265" cy="58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>
                <a:solidFill>
                  <a:sysClr val="windowText" lastClr="000000"/>
                </a:solidFill>
              </a:rPr>
              <a:t>Evaluation des acquis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42946" y="3070086"/>
            <a:ext cx="2356803" cy="549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>
                <a:solidFill>
                  <a:sysClr val="windowText" lastClr="000000"/>
                </a:solidFill>
              </a:rPr>
              <a:t>Evaluation certificative</a:t>
            </a:r>
          </a:p>
        </p:txBody>
      </p:sp>
      <p:cxnSp>
        <p:nvCxnSpPr>
          <p:cNvPr id="28" name="Connecteur droit avec flèche 27"/>
          <p:cNvCxnSpPr>
            <a:stCxn id="26" idx="1"/>
          </p:cNvCxnSpPr>
          <p:nvPr/>
        </p:nvCxnSpPr>
        <p:spPr>
          <a:xfrm flipH="1">
            <a:off x="2113350" y="3345019"/>
            <a:ext cx="829596" cy="3020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42946" y="3647080"/>
            <a:ext cx="2356804" cy="5302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50" dirty="0">
                <a:solidFill>
                  <a:sysClr val="windowText" lastClr="000000"/>
                </a:solidFill>
              </a:rPr>
              <a:t>Evaluation de satisfaction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2277848" y="3718165"/>
            <a:ext cx="846578" cy="2386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83271" y="4243500"/>
            <a:ext cx="2356802" cy="9925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Evaluation des effets de la formation </a:t>
            </a:r>
            <a:r>
              <a:rPr lang="fr-FR" sz="1100" dirty="0">
                <a:solidFill>
                  <a:sysClr val="windowText" lastClr="000000"/>
                </a:solidFill>
              </a:rPr>
              <a:t>: </a:t>
            </a:r>
            <a:r>
              <a:rPr lang="fr-FR" sz="1200" dirty="0">
                <a:solidFill>
                  <a:sysClr val="windowText" lastClr="000000"/>
                </a:solidFill>
              </a:rPr>
              <a:t>transfert des acquis et/ou l’impact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eur droit avec flèche 50"/>
          <p:cNvCxnSpPr>
            <a:cxnSpLocks/>
            <a:stCxn id="49" idx="1"/>
          </p:cNvCxnSpPr>
          <p:nvPr/>
        </p:nvCxnSpPr>
        <p:spPr>
          <a:xfrm flipH="1" flipV="1">
            <a:off x="2136693" y="4029915"/>
            <a:ext cx="846578" cy="709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49" idx="1"/>
          </p:cNvCxnSpPr>
          <p:nvPr/>
        </p:nvCxnSpPr>
        <p:spPr>
          <a:xfrm flipH="1" flipV="1">
            <a:off x="2294067" y="4596975"/>
            <a:ext cx="689204" cy="142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cxnSpLocks/>
            <a:stCxn id="49" idx="1"/>
          </p:cNvCxnSpPr>
          <p:nvPr/>
        </p:nvCxnSpPr>
        <p:spPr>
          <a:xfrm flipH="1">
            <a:off x="2072709" y="4739773"/>
            <a:ext cx="910562" cy="154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5" idx="1"/>
          </p:cNvCxnSpPr>
          <p:nvPr/>
        </p:nvCxnSpPr>
        <p:spPr>
          <a:xfrm flipH="1">
            <a:off x="2065756" y="2591800"/>
            <a:ext cx="8910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>
            <a:off x="2277848" y="2591800"/>
            <a:ext cx="827115" cy="547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2277848" y="2591800"/>
            <a:ext cx="827115" cy="102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35234" y="3823693"/>
            <a:ext cx="1166121" cy="122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Evaluation du dispositif</a:t>
            </a:r>
          </a:p>
        </p:txBody>
      </p:sp>
      <p:cxnSp>
        <p:nvCxnSpPr>
          <p:cNvPr id="20" name="Connecteur en arc 19"/>
          <p:cNvCxnSpPr>
            <a:stCxn id="27" idx="0"/>
          </p:cNvCxnSpPr>
          <p:nvPr/>
        </p:nvCxnSpPr>
        <p:spPr>
          <a:xfrm rot="16200000" flipV="1">
            <a:off x="2716516" y="421915"/>
            <a:ext cx="2332064" cy="4471493"/>
          </a:xfrm>
          <a:prstGeom prst="curved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27" idx="0"/>
          </p:cNvCxnSpPr>
          <p:nvPr/>
        </p:nvCxnSpPr>
        <p:spPr>
          <a:xfrm rot="16200000" flipV="1">
            <a:off x="3297081" y="1002480"/>
            <a:ext cx="1737998" cy="390443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27" idx="0"/>
          </p:cNvCxnSpPr>
          <p:nvPr/>
        </p:nvCxnSpPr>
        <p:spPr>
          <a:xfrm rot="16200000" flipV="1">
            <a:off x="3731580" y="1436979"/>
            <a:ext cx="869000" cy="390443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7" idx="0"/>
          </p:cNvCxnSpPr>
          <p:nvPr/>
        </p:nvCxnSpPr>
        <p:spPr>
          <a:xfrm rot="16200000" flipV="1">
            <a:off x="4077774" y="1783172"/>
            <a:ext cx="176614" cy="390443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re 1"/>
          <p:cNvSpPr txBox="1">
            <a:spLocks/>
          </p:cNvSpPr>
          <p:nvPr/>
        </p:nvSpPr>
        <p:spPr>
          <a:xfrm>
            <a:off x="350658" y="141480"/>
            <a:ext cx="6172200" cy="7157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fr-FR" sz="2700" b="1" dirty="0">
                <a:solidFill>
                  <a:schemeClr val="bg1"/>
                </a:solidFill>
              </a:rPr>
              <a:t>Les différents types d’évaluation</a:t>
            </a:r>
            <a:endParaRPr lang="fr-FR" sz="27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2" name="Image 31" descr="logo CAFOC 20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05455"/>
            <a:ext cx="566681" cy="338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Connecteur droit avec flèche 36"/>
          <p:cNvCxnSpPr/>
          <p:nvPr/>
        </p:nvCxnSpPr>
        <p:spPr>
          <a:xfrm flipH="1" flipV="1">
            <a:off x="2240869" y="3975906"/>
            <a:ext cx="864095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5535234" y="1196761"/>
            <a:ext cx="1166121" cy="2423192"/>
          </a:xfrm>
          <a:prstGeom prst="roundRect">
            <a:avLst/>
          </a:prstGeom>
          <a:ln>
            <a:prstDash val="lg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Auto-évaluation</a:t>
            </a:r>
            <a:endParaRPr lang="fr-FR" sz="1200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38D3B01-DCE7-461E-93A7-E9C8B5ACFDF2}"/>
              </a:ext>
            </a:extLst>
          </p:cNvPr>
          <p:cNvCxnSpPr>
            <a:cxnSpLocks/>
          </p:cNvCxnSpPr>
          <p:nvPr/>
        </p:nvCxnSpPr>
        <p:spPr>
          <a:xfrm flipH="1" flipV="1">
            <a:off x="2171706" y="2796928"/>
            <a:ext cx="805826" cy="4129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différents types d’évaluation des acquis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/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2656" y="1419622"/>
            <a:ext cx="6318000" cy="2574000"/>
          </a:xfrm>
        </p:spPr>
        <p:txBody>
          <a:bodyPr/>
          <a:lstStyle/>
          <a:p>
            <a:pPr algn="just"/>
            <a:r>
              <a:rPr lang="fr-FR" sz="2000" b="1" dirty="0">
                <a:solidFill>
                  <a:srgbClr val="002060"/>
                </a:solidFill>
              </a:rPr>
              <a:t>L’évaluation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b="1" dirty="0">
                <a:solidFill>
                  <a:srgbClr val="002060"/>
                </a:solidFill>
              </a:rPr>
              <a:t>diagnostique</a:t>
            </a:r>
            <a:r>
              <a:rPr lang="fr-FR" sz="2000" dirty="0">
                <a:solidFill>
                  <a:srgbClr val="002060"/>
                </a:solidFill>
              </a:rPr>
              <a:t> </a:t>
            </a:r>
            <a:r>
              <a:rPr lang="fr-FR" sz="2000" dirty="0"/>
              <a:t>: </a:t>
            </a:r>
            <a:r>
              <a:rPr lang="fr-FR" sz="1400" dirty="0"/>
              <a:t>identifie les points forts et faibles</a:t>
            </a:r>
            <a:endParaRPr lang="fr-FR" sz="1600" dirty="0"/>
          </a:p>
          <a:p>
            <a:pPr algn="just"/>
            <a:r>
              <a:rPr lang="fr-FR" sz="2000" b="1" dirty="0">
                <a:solidFill>
                  <a:srgbClr val="002060"/>
                </a:solidFill>
              </a:rPr>
              <a:t>L’évaluation formative</a:t>
            </a:r>
            <a:r>
              <a:rPr lang="fr-FR" sz="2000" dirty="0"/>
              <a:t> </a:t>
            </a:r>
            <a:r>
              <a:rPr lang="fr-FR" sz="1600" dirty="0"/>
              <a:t>: </a:t>
            </a:r>
            <a:r>
              <a:rPr lang="fr-FR" sz="1400" dirty="0"/>
              <a:t>permet à l’apprenant d’améliorer son apprentissage. </a:t>
            </a:r>
            <a:endParaRPr lang="fr-FR" sz="1600" dirty="0"/>
          </a:p>
          <a:p>
            <a:pPr algn="just"/>
            <a:r>
              <a:rPr lang="fr-FR" sz="2000" b="1" dirty="0">
                <a:solidFill>
                  <a:srgbClr val="002060"/>
                </a:solidFill>
              </a:rPr>
              <a:t>L’évaluation sommative</a:t>
            </a:r>
          </a:p>
          <a:p>
            <a:pPr lvl="1" algn="just"/>
            <a:r>
              <a:rPr lang="fr-FR" sz="1600" b="1" dirty="0"/>
              <a:t>L’évaluation normative</a:t>
            </a:r>
            <a:r>
              <a:rPr lang="fr-FR" sz="1600" dirty="0"/>
              <a:t> : jugement de valeur // performance. Compare la performance d’un apprenant à son groupe.</a:t>
            </a:r>
          </a:p>
          <a:p>
            <a:pPr lvl="1" algn="just"/>
            <a:r>
              <a:rPr lang="fr-FR" sz="1600" b="1" dirty="0"/>
              <a:t>L’évaluation certificative</a:t>
            </a:r>
            <a:r>
              <a:rPr lang="fr-FR" sz="1600" dirty="0"/>
              <a:t> : donne des notes.</a:t>
            </a:r>
          </a:p>
          <a:p>
            <a:pPr lvl="1" algn="just"/>
            <a:r>
              <a:rPr lang="fr-FR" sz="1600" b="1" dirty="0"/>
              <a:t>L’évaluation critériée</a:t>
            </a:r>
            <a:r>
              <a:rPr lang="fr-FR" sz="1600" dirty="0"/>
              <a:t> : évalue la performance d’un apprenant par rapport à des références externes.</a:t>
            </a:r>
          </a:p>
          <a:p>
            <a:pPr algn="just"/>
            <a:r>
              <a:rPr lang="fr-FR" sz="2000" b="1" dirty="0">
                <a:solidFill>
                  <a:srgbClr val="002060"/>
                </a:solidFill>
              </a:rPr>
              <a:t>L’auto-évaluation</a:t>
            </a:r>
            <a:endParaRPr lang="fr-F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83CB08-BF80-4DEE-9CE4-EFBECBB97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 sz="2800" dirty="0">
                <a:latin typeface="Marianne" panose="02000000000000000000" pitchFamily="50" charset="0"/>
              </a:rPr>
              <a:t>Objectif pédagogique global</a:t>
            </a:r>
          </a:p>
          <a:p>
            <a:pPr lvl="1"/>
            <a:r>
              <a:rPr lang="fr-FR" sz="2400" dirty="0">
                <a:latin typeface="Marianne" panose="02000000000000000000" pitchFamily="50" charset="0"/>
              </a:rPr>
              <a:t>Situer l’évaluation dans un panorama général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Objectifs pédagogiques spécifiques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>
                <a:latin typeface="Spectral SemiBold" panose="02020702060000000000" pitchFamily="18" charset="0"/>
              </a:rPr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2863">
              <a:buFont typeface="Wingdings" pitchFamily="2" charset="2"/>
              <a:buChar char="ü"/>
            </a:pPr>
            <a:r>
              <a:rPr lang="fr-FR" dirty="0"/>
              <a:t>Distinguer les différents fonctions d’une évaluation</a:t>
            </a:r>
          </a:p>
          <a:p>
            <a:pPr marL="42863">
              <a:buFont typeface="Wingdings" pitchFamily="2" charset="2"/>
              <a:buChar char="ü"/>
            </a:pPr>
            <a:r>
              <a:rPr lang="fr-FR" dirty="0"/>
              <a:t> Distinguer les différents niveaux d’évaluation d’une formation</a:t>
            </a:r>
          </a:p>
          <a:p>
            <a:pPr marL="42863">
              <a:buFont typeface="Wingdings" pitchFamily="2" charset="2"/>
              <a:buChar char="ü"/>
            </a:pPr>
            <a:r>
              <a:rPr lang="fr-FR" dirty="0"/>
              <a:t> Comprendre qui s’intéresse à l’évaluation et pour quelles utilisations</a:t>
            </a:r>
          </a:p>
          <a:p>
            <a:pPr marL="42863">
              <a:buFont typeface="Wingdings" pitchFamily="2" charset="2"/>
              <a:buChar char="ü"/>
            </a:pPr>
            <a:r>
              <a:rPr lang="fr-FR" dirty="0"/>
              <a:t> Distinguer les différents types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314426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3 fonctions de l’évaluation</a:t>
            </a:r>
            <a:br>
              <a:rPr lang="fr-FR" dirty="0"/>
            </a:br>
            <a:br>
              <a:rPr lang="fr-FR" dirty="0"/>
            </a:br>
            <a:r>
              <a:rPr lang="fr-FR" sz="2400" b="0" dirty="0"/>
              <a:t>selon Jean-Marie de </a:t>
            </a:r>
            <a:r>
              <a:rPr lang="fr-FR" sz="2400" b="0" dirty="0" err="1"/>
              <a:t>Ketele</a:t>
            </a:r>
            <a:endParaRPr lang="fr-FR" b="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3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fonctions de l’évaluation préparent toutes une prise de décision 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/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6299" y="1995686"/>
            <a:ext cx="6318000" cy="2574000"/>
          </a:xfrm>
        </p:spPr>
        <p:txBody>
          <a:bodyPr/>
          <a:lstStyle/>
          <a:p>
            <a:pPr marL="179388" lvl="1" indent="-179388"/>
            <a:r>
              <a:rPr lang="fr-FR" sz="2400" dirty="0"/>
              <a:t>fonction certificative : </a:t>
            </a:r>
            <a:r>
              <a:rPr lang="fr-FR" sz="2000" dirty="0"/>
              <a:t>échec ou réussite</a:t>
            </a:r>
          </a:p>
          <a:p>
            <a:pPr marL="179388" lvl="1" indent="-179388"/>
            <a:r>
              <a:rPr lang="fr-FR" sz="2400" dirty="0"/>
              <a:t>fonction formative : </a:t>
            </a:r>
            <a:r>
              <a:rPr lang="fr-FR" sz="2000" dirty="0"/>
              <a:t>pour améliorer les apprentissages</a:t>
            </a:r>
          </a:p>
          <a:p>
            <a:pPr marL="179388" lvl="1" indent="-179388"/>
            <a:r>
              <a:rPr lang="fr-FR" sz="2400" dirty="0"/>
              <a:t>fonction orientation : </a:t>
            </a:r>
            <a:r>
              <a:rPr lang="fr-FR" sz="2000" dirty="0"/>
              <a:t>pour préparer une nouvelle action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91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sz="2800" dirty="0"/>
              <a:t>Les 4 niveaux d’évaluation d’une formation</a:t>
            </a:r>
            <a:br>
              <a:rPr lang="fr-BE" altLang="fr-FR" sz="2800" dirty="0"/>
            </a:br>
            <a:r>
              <a:rPr lang="fr-BE" altLang="fr-FR" sz="2000" b="0" dirty="0"/>
              <a:t>selon Donald </a:t>
            </a:r>
            <a:r>
              <a:rPr lang="fr-BE" altLang="fr-FR" sz="2000" b="0" dirty="0" err="1"/>
              <a:t>Kirkpatrick</a:t>
            </a:r>
            <a:endParaRPr lang="fr-FR" b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/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9999" y="2236501"/>
            <a:ext cx="6318000" cy="257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/>
                </a:solidFill>
              </a:rPr>
              <a:t>	1. </a:t>
            </a: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Satisfaction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2. Acquis / apprentissages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3. Transfert sur le terrain</a:t>
            </a: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	(actes quotidiens)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4.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Résultats,</a:t>
            </a: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 Impacts</a:t>
            </a:r>
          </a:p>
          <a:p>
            <a:endParaRPr lang="fr-FR" dirty="0"/>
          </a:p>
        </p:txBody>
      </p:sp>
      <p:pic>
        <p:nvPicPr>
          <p:cNvPr id="7" name="Picture 12" descr="KIRKPATRICK 2">
            <a:extLst>
              <a:ext uri="{FF2B5EF4-FFF2-40B4-BE49-F238E27FC236}">
                <a16:creationId xmlns:a16="http://schemas.microsoft.com/office/drawing/2014/main" id="{643B7EDA-6539-4525-931D-013B0A10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33" y="1599642"/>
            <a:ext cx="2012156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7A19B94F-303C-460F-8760-910C78EF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74" y="3813888"/>
            <a:ext cx="169469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dirty="0"/>
              <a:t>D. </a:t>
            </a:r>
            <a:r>
              <a:rPr lang="fr-FR" altLang="fr-FR" sz="1350" dirty="0" err="1"/>
              <a:t>Kirkpatrick</a:t>
            </a:r>
            <a:r>
              <a:rPr lang="fr-FR" altLang="fr-FR" sz="1350" dirty="0"/>
              <a:t>, 1983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F84E9A77-7898-4CC4-A366-9BB962F9BE30}"/>
              </a:ext>
            </a:extLst>
          </p:cNvPr>
          <p:cNvSpPr txBox="1">
            <a:spLocks/>
          </p:cNvSpPr>
          <p:nvPr/>
        </p:nvSpPr>
        <p:spPr bwMode="gray">
          <a:xfrm>
            <a:off x="269998" y="4566234"/>
            <a:ext cx="6394847" cy="27384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0" latinLnBrk="0" hangingPunct="0">
              <a:defRPr sz="751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57213" indent="-214313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572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001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430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288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5717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29146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BE" altLang="fr-FR">
                <a:latin typeface="Times New Roman" pitchFamily="18" charset="0"/>
              </a:rPr>
              <a:t>D. Leclercq (2011) BRH-ASCID-EMN. Objectifs, Méthodes et Evaluations. Cours Psycho de l'apprentissage. Univ. Paris 13 - DPSS.</a:t>
            </a:r>
            <a:endParaRPr lang="en-US" altLang="fr-F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sz="2800" dirty="0"/>
              <a:t>Les 4 niveaux d’évaluation d’une formation</a:t>
            </a:r>
            <a:br>
              <a:rPr lang="fr-BE" altLang="fr-FR" sz="2800" dirty="0"/>
            </a:br>
            <a:r>
              <a:rPr lang="fr-BE" altLang="fr-FR" sz="2000" b="0" i="1" dirty="0"/>
              <a:t>selon Donald </a:t>
            </a:r>
            <a:r>
              <a:rPr lang="fr-BE" altLang="fr-FR" sz="2000" b="0" i="1" dirty="0" err="1"/>
              <a:t>Kirkpatrick</a:t>
            </a:r>
            <a:endParaRPr lang="fr-FR" b="0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/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9999" y="2236501"/>
            <a:ext cx="6318000" cy="257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/>
                </a:solidFill>
              </a:rPr>
              <a:t>	1. </a:t>
            </a: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Satisfaction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fr-FR" altLang="fr-FR" sz="2000" b="1" dirty="0">
                <a:solidFill>
                  <a:schemeClr val="accent2">
                    <a:lumMod val="75000"/>
                  </a:schemeClr>
                </a:solidFill>
              </a:rPr>
              <a:t>Acquis / apprentissages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3. Transfert sur le terrain</a:t>
            </a: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	(actes quotidiens)</a:t>
            </a:r>
          </a:p>
          <a:p>
            <a:pPr>
              <a:lnSpc>
                <a:spcPct val="90000"/>
              </a:lnSpc>
            </a:pPr>
            <a:endParaRPr lang="fr-FR" alt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	4.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Résultats,</a:t>
            </a:r>
            <a:r>
              <a:rPr lang="fr-FR" altLang="fr-FR" sz="1600" b="1" dirty="0">
                <a:solidFill>
                  <a:schemeClr val="accent2">
                    <a:lumMod val="75000"/>
                  </a:schemeClr>
                </a:solidFill>
              </a:rPr>
              <a:t> Impacts</a:t>
            </a:r>
          </a:p>
          <a:p>
            <a:endParaRPr lang="fr-FR" dirty="0"/>
          </a:p>
        </p:txBody>
      </p:sp>
      <p:pic>
        <p:nvPicPr>
          <p:cNvPr id="7" name="Picture 12" descr="KIRKPATRICK 2">
            <a:extLst>
              <a:ext uri="{FF2B5EF4-FFF2-40B4-BE49-F238E27FC236}">
                <a16:creationId xmlns:a16="http://schemas.microsoft.com/office/drawing/2014/main" id="{643B7EDA-6539-4525-931D-013B0A10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33" y="1599642"/>
            <a:ext cx="2012156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7A19B94F-303C-460F-8760-910C78EF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74" y="3813888"/>
            <a:ext cx="147348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dirty="0" err="1"/>
              <a:t>Kirkpatrick</a:t>
            </a:r>
            <a:r>
              <a:rPr lang="fr-FR" altLang="fr-FR" sz="1350" dirty="0"/>
              <a:t>, 1983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F84E9A77-7898-4CC4-A366-9BB962F9BE30}"/>
              </a:ext>
            </a:extLst>
          </p:cNvPr>
          <p:cNvSpPr txBox="1">
            <a:spLocks/>
          </p:cNvSpPr>
          <p:nvPr/>
        </p:nvSpPr>
        <p:spPr bwMode="gray">
          <a:xfrm>
            <a:off x="269998" y="4566234"/>
            <a:ext cx="6394847" cy="27384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0" latinLnBrk="0" hangingPunct="0">
              <a:defRPr sz="751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57213" indent="-214313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572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001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43050" indent="-1714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288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5717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2914650" indent="-1714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BE" altLang="fr-FR">
                <a:latin typeface="Times New Roman" pitchFamily="18" charset="0"/>
              </a:rPr>
              <a:t>D. Leclercq (2011) BRH-ASCID-EMN. Objectifs, Méthodes et Evaluations. Cours Psycho de l'apprentissage. Univ. Paris 13 - DPSS.</a:t>
            </a:r>
            <a:endParaRPr lang="en-US" altLang="fr-FR" dirty="0">
              <a:latin typeface="Times New Roman" pitchFamily="18" charset="0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7CB57ED-5C64-4ADF-A18B-6EF8BD77CBF8}"/>
              </a:ext>
            </a:extLst>
          </p:cNvPr>
          <p:cNvSpPr/>
          <p:nvPr/>
        </p:nvSpPr>
        <p:spPr>
          <a:xfrm>
            <a:off x="2060848" y="0"/>
            <a:ext cx="2304256" cy="900000"/>
          </a:xfrm>
          <a:prstGeom prst="triangle">
            <a:avLst>
              <a:gd name="adj" fmla="val 48904"/>
            </a:avLst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Très important</a:t>
            </a:r>
          </a:p>
        </p:txBody>
      </p:sp>
    </p:spTree>
    <p:extLst>
      <p:ext uri="{BB962C8B-B14F-4D97-AF65-F5344CB8AC3E}">
        <p14:creationId xmlns:p14="http://schemas.microsoft.com/office/powerpoint/2010/main" val="4379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400" dirty="0">
                <a:ea typeface="ＭＳ Ｐゴシック" pitchFamily="34" charset="-128"/>
              </a:rPr>
              <a:t>A quoi sert une évaluation des acquis ?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B59B8-6A61-45E8-B71E-690448E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dirty="0"/>
              <a:t>Mars 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C189FB-C6D6-46F6-A2EE-61A4D43D9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2656" y="1491630"/>
            <a:ext cx="6318000" cy="2808312"/>
          </a:xfrm>
        </p:spPr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  <a:defRPr/>
            </a:pPr>
            <a:r>
              <a:rPr lang="fr-FR" altLang="fr-FR" sz="2000" dirty="0">
                <a:ea typeface="ＭＳ Ｐゴシック" pitchFamily="34" charset="-128"/>
              </a:rPr>
              <a:t>Révéler à instant T </a:t>
            </a:r>
            <a:r>
              <a:rPr lang="fr-FR" altLang="fr-FR" sz="2000" dirty="0">
                <a:solidFill>
                  <a:srgbClr val="7030A0"/>
                </a:solidFill>
                <a:ea typeface="ＭＳ Ｐゴシック" pitchFamily="34" charset="-128"/>
              </a:rPr>
              <a:t>ce dont la personne est capable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defRPr/>
            </a:pPr>
            <a:r>
              <a:rPr lang="fr-FR" altLang="fr-FR" sz="2000" dirty="0">
                <a:ea typeface="ＭＳ Ｐゴシック" pitchFamily="34" charset="-128"/>
              </a:rPr>
              <a:t>Donner de la </a:t>
            </a:r>
            <a:r>
              <a:rPr lang="fr-FR" altLang="fr-FR" sz="2000" dirty="0">
                <a:solidFill>
                  <a:srgbClr val="7030A0"/>
                </a:solidFill>
                <a:ea typeface="ＭＳ Ｐゴシック" pitchFamily="34" charset="-128"/>
              </a:rPr>
              <a:t>valeur</a:t>
            </a:r>
            <a:r>
              <a:rPr lang="fr-FR" altLang="fr-FR" sz="2000" dirty="0">
                <a:ea typeface="ＭＳ Ｐゴシック" pitchFamily="34" charset="-128"/>
              </a:rPr>
              <a:t> aux compétences de la personne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defRPr/>
            </a:pPr>
            <a:r>
              <a:rPr lang="fr-FR" altLang="fr-FR" sz="2000" dirty="0">
                <a:solidFill>
                  <a:srgbClr val="7030A0"/>
                </a:solidFill>
                <a:ea typeface="ＭＳ Ｐゴシック" pitchFamily="34" charset="-128"/>
              </a:rPr>
              <a:t>Comparer avec des </a:t>
            </a:r>
            <a:r>
              <a:rPr lang="fr-FR" sz="2000" dirty="0">
                <a:solidFill>
                  <a:srgbClr val="7030A0"/>
                </a:solidFill>
              </a:rPr>
              <a:t>références </a:t>
            </a:r>
            <a:r>
              <a:rPr lang="fr-FR" sz="2000" dirty="0"/>
              <a:t>non négociables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defRPr/>
            </a:pPr>
            <a:endParaRPr lang="fr-FR" altLang="fr-FR" sz="2000" dirty="0">
              <a:ea typeface="ＭＳ Ｐゴシック" pitchFamily="34" charset="-128"/>
            </a:endParaRP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Symbol"/>
              <a:buChar char="Þ"/>
              <a:defRPr/>
            </a:pPr>
            <a:r>
              <a:rPr lang="fr-FR" sz="2000" b="1" dirty="0">
                <a:solidFill>
                  <a:srgbClr val="00B050"/>
                </a:solidFill>
              </a:rPr>
              <a:t>Toute évaluation est un jugement de valeur par rapport à un  référentiel, </a:t>
            </a:r>
            <a:r>
              <a:rPr lang="fr-FR" altLang="fr-FR" sz="2000" b="1" dirty="0">
                <a:solidFill>
                  <a:srgbClr val="00B050"/>
                </a:solidFill>
              </a:rPr>
              <a:t>dans le but de prendre une décision</a:t>
            </a:r>
            <a:r>
              <a:rPr lang="fr-FR" altLang="fr-FR" sz="2000" b="1" dirty="0">
                <a:solidFill>
                  <a:srgbClr val="7030A0"/>
                </a:solidFill>
              </a:rPr>
              <a:t> </a:t>
            </a:r>
            <a:endParaRPr lang="fr-FR" altLang="fr-FR" b="1" dirty="0">
              <a:solidFill>
                <a:srgbClr val="7030A0"/>
              </a:solidFill>
            </a:endParaRP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Symbol"/>
              <a:buChar char="Þ"/>
              <a:defRPr/>
            </a:pPr>
            <a:r>
              <a:rPr lang="fr-FR" altLang="fr-FR" sz="2000" dirty="0"/>
              <a:t>Souvent confondue avec le contrôle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defRPr/>
            </a:pPr>
            <a:endParaRPr lang="fr-FR" altLang="fr-FR" sz="2100" b="1" dirty="0">
              <a:solidFill>
                <a:srgbClr val="7030A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51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34634" y="125151"/>
          <a:ext cx="6569106" cy="660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4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700" dirty="0"/>
                        <a:t>Qui évalue ?</a:t>
                      </a:r>
                      <a:endParaRPr lang="fr-FR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800" dirty="0"/>
                        <a:t>… pour décider quoi ?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672">
                <a:tc>
                  <a:txBody>
                    <a:bodyPr/>
                    <a:lstStyle/>
                    <a:p>
                      <a:pPr algn="just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500" dirty="0"/>
                        <a:t>La personne formée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70"/>
                        </a:lnSpc>
                        <a:spcAft>
                          <a:spcPts val="0"/>
                        </a:spcAft>
                      </a:pPr>
                      <a:r>
                        <a:rPr lang="fr-FR" sz="1500" dirty="0"/>
                        <a:t>Comment gérer son apprentissage, prendre conscience et</a:t>
                      </a:r>
                      <a:endParaRPr lang="fr-FR" sz="1400" dirty="0"/>
                    </a:p>
                    <a:p>
                      <a:pPr algn="just">
                        <a:lnSpc>
                          <a:spcPts val="1870"/>
                        </a:lnSpc>
                        <a:spcAft>
                          <a:spcPts val="600"/>
                        </a:spcAft>
                      </a:pPr>
                      <a:r>
                        <a:rPr lang="fr-FR" sz="1500" dirty="0"/>
                        <a:t>se focaliser sur ce qui a fonctionné, sur ce qui a été réalisé. </a:t>
                      </a:r>
                    </a:p>
                    <a:p>
                      <a:pPr algn="just">
                        <a:lnSpc>
                          <a:spcPts val="1870"/>
                        </a:lnSpc>
                        <a:spcAft>
                          <a:spcPts val="600"/>
                        </a:spcAft>
                      </a:pPr>
                      <a:r>
                        <a:rPr lang="fr-FR" sz="1500" dirty="0"/>
                        <a:t>Utile pour les apprenants les plus en difficulté, les moins confiants, qui ont tendance à attribuer leurs réussites au hasard plutôt qu’à eux-mêmes.</a:t>
                      </a:r>
                      <a:endParaRPr lang="fr-FR" sz="1400" dirty="0"/>
                    </a:p>
                    <a:p>
                      <a:pPr algn="just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500" dirty="0"/>
                        <a:t>Pour aider à apprendre : en situant son acte par rapport à une référence, on peut dire au</a:t>
                      </a:r>
                      <a:r>
                        <a:rPr lang="fr-FR" sz="1500" baseline="0" dirty="0"/>
                        <a:t> stagiaire </a:t>
                      </a:r>
                      <a:r>
                        <a:rPr lang="fr-FR" sz="1500" dirty="0"/>
                        <a:t>les étapes qu’il doit encore franchir.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pPr algn="just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500" dirty="0"/>
                        <a:t>Le formateur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fr-FR" sz="1500" dirty="0"/>
                        <a:t>Dépister ou repérer : des troubles du langage, de l’apprentissage…</a:t>
                      </a:r>
                      <a:endParaRPr lang="fr-FR" sz="1400" dirty="0"/>
                    </a:p>
                    <a:p>
                      <a:pPr marL="342900" lvl="0" indent="-342900" algn="just">
                        <a:lnSpc>
                          <a:spcPts val="187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fr-FR" sz="1500" dirty="0"/>
                        <a:t>Diagnostiquer</a:t>
                      </a:r>
                      <a:endParaRPr lang="fr-FR" sz="1400" dirty="0"/>
                    </a:p>
                    <a:p>
                      <a:pPr marL="342900" lvl="0" indent="-342900" algn="just">
                        <a:lnSpc>
                          <a:spcPts val="187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fr-FR" sz="1500" dirty="0"/>
                        <a:t>Sélectionner</a:t>
                      </a:r>
                      <a:endParaRPr lang="fr-FR" sz="1400" dirty="0"/>
                    </a:p>
                    <a:p>
                      <a:pPr marL="342900" lvl="0" indent="-342900" algn="just">
                        <a:lnSpc>
                          <a:spcPts val="187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fr-FR" sz="1500" dirty="0"/>
                        <a:t>Valider </a:t>
                      </a:r>
                      <a:endParaRPr lang="fr-FR" sz="1400" dirty="0"/>
                    </a:p>
                    <a:p>
                      <a:pPr marL="342900" lvl="0" indent="-342900" algn="just">
                        <a:lnSpc>
                          <a:spcPts val="187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fr-FR" sz="1500" dirty="0"/>
                        <a:t>Motiver : quand les progrès sont soulignés</a:t>
                      </a:r>
                      <a:endParaRPr lang="fr-FR" sz="1400" dirty="0"/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ts val="187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fr-FR" sz="1500" dirty="0"/>
                        <a:t>Réguler l’apprentissage : l’évaluation formative permet de mesurer les progrès, d’identifier les difficultés et d’apporter les remédiations. Le formateur ajuste la progression au rythme de travail des personnes.</a:t>
                      </a:r>
                      <a:endParaRPr lang="fr-FR" sz="1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ts val="187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fr-FR" sz="1500" i="1" dirty="0"/>
                        <a:t>Sanctionner, utilisée comme menace, notamment l’évaluation surprise, et la menace comme punition.</a:t>
                      </a:r>
                      <a:endParaRPr lang="fr-FR" sz="1400" i="1" dirty="0"/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64">
                <a:tc>
                  <a:txBody>
                    <a:bodyPr/>
                    <a:lstStyle/>
                    <a:p>
                      <a:pPr algn="just">
                        <a:lnSpc>
                          <a:spcPts val="1870"/>
                        </a:lnSpc>
                        <a:spcAft>
                          <a:spcPts val="1405"/>
                        </a:spcAft>
                      </a:pPr>
                      <a:r>
                        <a:rPr lang="fr-FR" sz="1500" dirty="0"/>
                        <a:t>Le </a:t>
                      </a:r>
                      <a:r>
                        <a:rPr lang="fr-FR" sz="1500" dirty="0" err="1"/>
                        <a:t>commandi-taire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7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500" dirty="0"/>
                        <a:t>De la pertinence de la formation</a:t>
                      </a:r>
                      <a:endParaRPr lang="fr-FR" sz="1400" dirty="0"/>
                    </a:p>
                    <a:p>
                      <a:pPr algn="just">
                        <a:lnSpc>
                          <a:spcPts val="1870"/>
                        </a:lnSpc>
                        <a:spcAft>
                          <a:spcPts val="0"/>
                        </a:spcAft>
                      </a:pPr>
                      <a:r>
                        <a:rPr lang="fr-FR" sz="1500" dirty="0"/>
                        <a:t>Vérifie si la formation produit les changements attendus, s’il doit reproduire cette action.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 4" descr="logo CAFOC 20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008"/>
            <a:ext cx="512676" cy="24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powerpoint réseau greta versailles.potx" id="{D5507AFF-59EB-4E92-8024-7A650C713A6C}" vid="{B0489A46-2DE2-4E72-91A3-94EEF795FBE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AB55E0CC5DA459F57F5A42893F46A005A087D358B12CA4E82A8A8BA9B8A8CF200D3544DBFAD4F664AA25DF68E6D1F0A9E00689F2856DFEDCE40890FDCED81A7DFC9005D57C802836FCB44B44B7372FB2B7972" ma:contentTypeVersion="2" ma:contentTypeDescription="Crée un document." ma:contentTypeScope="" ma:versionID="5a60f89c127121cb1fddd53ae7c254b1">
  <xsd:schema xmlns:xsd="http://www.w3.org/2001/XMLSchema" xmlns:xs="http://www.w3.org/2001/XMLSchema" xmlns:p="http://schemas.microsoft.com/office/2006/metadata/properties" xmlns:ns2="2c7ddd52-0a06-43b1-a35c-dcb15ea2e3f4" targetNamespace="http://schemas.microsoft.com/office/2006/metadata/properties" ma:root="true" ma:fieldsID="d5f738a9b3eb3c0a5db9868b5f12e787" ns2:_="">
    <xsd:import namespace="2c7ddd52-0a06-43b1-a35c-dcb15ea2e3f4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d52-0a06-43b1-a35c-dcb15ea2e3f4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description="Description du document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c7ddd52-0a06-43b1-a35c-dcb15ea2e3f4">Gabarit powerpoint MENJ</Description0>
  </documentManagement>
</p:properties>
</file>

<file path=customXml/itemProps1.xml><?xml version="1.0" encoding="utf-8"?>
<ds:datastoreItem xmlns:ds="http://schemas.openxmlformats.org/officeDocument/2006/customXml" ds:itemID="{8372BEA4-A762-4CC8-ADD6-932E44D60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d52-0a06-43b1-a35c-dcb15ea2e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16C5A-7AEB-4464-B116-D5E8F5627C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B279A5-87A2-445D-95C3-916EB9C5F0E3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c7ddd52-0a06-43b1-a35c-dcb15ea2e3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powerpoint réseau greta versailles</Template>
  <TotalTime>2213</TotalTime>
  <Words>801</Words>
  <Application>Microsoft Office PowerPoint</Application>
  <PresentationFormat>Personnalisé</PresentationFormat>
  <Paragraphs>117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Bookman Old Style</vt:lpstr>
      <vt:lpstr>Calibri</vt:lpstr>
      <vt:lpstr>Kunstler Script</vt:lpstr>
      <vt:lpstr>Marianne</vt:lpstr>
      <vt:lpstr>Spectral SemiBold</vt:lpstr>
      <vt:lpstr>Symbol</vt:lpstr>
      <vt:lpstr>Times New Roman</vt:lpstr>
      <vt:lpstr>Wingdings</vt:lpstr>
      <vt:lpstr>MINISTÈRIEL</vt:lpstr>
      <vt:lpstr>Présentation PowerPoint</vt:lpstr>
      <vt:lpstr>Sommaire</vt:lpstr>
      <vt:lpstr>Objectifs pédagogiques spécifiques</vt:lpstr>
      <vt:lpstr>Les 3 fonctions de l’évaluation  selon Jean-Marie de Ketele</vt:lpstr>
      <vt:lpstr>Les 3 fonctions de l’évaluation préparent toutes une prise de décision : </vt:lpstr>
      <vt:lpstr>Les 4 niveaux d’évaluation d’une formation selon Donald Kirkpatrick</vt:lpstr>
      <vt:lpstr>Les 4 niveaux d’évaluation d’une formation selon Donald Kirkpatrick</vt:lpstr>
      <vt:lpstr>A quoi sert une évaluation des acquis ?</vt:lpstr>
      <vt:lpstr>Présentation PowerPoint</vt:lpstr>
      <vt:lpstr>Présentation PowerPoint</vt:lpstr>
      <vt:lpstr>Les différents types d’évaluation des acquis </vt:lpstr>
    </vt:vector>
  </TitlesOfParts>
  <Manager>Client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Francois Hisquin</dc:creator>
  <cp:lastModifiedBy>gaelle.tanguy1</cp:lastModifiedBy>
  <cp:revision>64</cp:revision>
  <dcterms:created xsi:type="dcterms:W3CDTF">2020-10-22T06:40:35Z</dcterms:created>
  <dcterms:modified xsi:type="dcterms:W3CDTF">2022-02-08T10:08:56Z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0x010100873AB55E0CC5DA459F57F5A42893F46A005A087D358B12CA4E82A8A8BA9B8A8CF200D3544DBFAD4F664AA25DF68E6D1F0A9E00689F2856DFEDCE40890FDCED81A7DFC9005D57C802836FCB44B44B7372FB2B7972</vt:lpwstr>
  </property>
  <property fmtid="{D5CDD505-2E9C-101B-9397-08002B2CF9AE}" pid="3" name="ArticulateGUID">
    <vt:lpwstr>F6E635CD-9BE3-4DB7-9B30-1B7758D2D5FC</vt:lpwstr>
  </property>
  <property fmtid="{D5CDD505-2E9C-101B-9397-08002B2CF9AE}" pid="4" name="ArticulatePath">
    <vt:lpwstr>Bilan FC 2020</vt:lpwstr>
  </property>
</Properties>
</file>