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4"/>
  </p:sldMasterIdLst>
  <p:notesMasterIdLst>
    <p:notesMasterId r:id="rId22"/>
  </p:notesMasterIdLst>
  <p:handoutMasterIdLst>
    <p:handoutMasterId r:id="rId23"/>
  </p:handoutMasterIdLst>
  <p:sldIdLst>
    <p:sldId id="331" r:id="rId5"/>
    <p:sldId id="370" r:id="rId6"/>
    <p:sldId id="375" r:id="rId7"/>
    <p:sldId id="373" r:id="rId8"/>
    <p:sldId id="374" r:id="rId9"/>
    <p:sldId id="376" r:id="rId10"/>
    <p:sldId id="377" r:id="rId11"/>
    <p:sldId id="378" r:id="rId12"/>
    <p:sldId id="379" r:id="rId13"/>
    <p:sldId id="380" r:id="rId14"/>
    <p:sldId id="381" r:id="rId15"/>
    <p:sldId id="387" r:id="rId16"/>
    <p:sldId id="352" r:id="rId17"/>
    <p:sldId id="383" r:id="rId18"/>
    <p:sldId id="384" r:id="rId19"/>
    <p:sldId id="386" r:id="rId20"/>
    <p:sldId id="385" r:id="rId21"/>
  </p:sldIdLst>
  <p:sldSz cx="6858000" cy="5143500"/>
  <p:notesSz cx="6858000" cy="9144000"/>
  <p:custDataLst>
    <p:tags r:id="rId24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chelon académique" id="{0B896E98-F45E-4768-8620-EDDF394BE181}">
          <p14:sldIdLst>
            <p14:sldId id="331"/>
            <p14:sldId id="370"/>
            <p14:sldId id="375"/>
            <p14:sldId id="373"/>
            <p14:sldId id="374"/>
            <p14:sldId id="376"/>
            <p14:sldId id="377"/>
            <p14:sldId id="378"/>
            <p14:sldId id="379"/>
            <p14:sldId id="380"/>
            <p14:sldId id="381"/>
            <p14:sldId id="387"/>
            <p14:sldId id="352"/>
            <p14:sldId id="383"/>
            <p14:sldId id="384"/>
            <p14:sldId id="386"/>
            <p14:sldId id="3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orient="horz" pos="191" userDrawn="1">
          <p15:clr>
            <a:srgbClr val="A4A3A4"/>
          </p15:clr>
        </p15:guide>
        <p15:guide id="3" orient="horz" pos="854" userDrawn="1">
          <p15:clr>
            <a:srgbClr val="A4A3A4"/>
          </p15:clr>
        </p15:guide>
        <p15:guide id="4" orient="horz" pos="821" userDrawn="1">
          <p15:clr>
            <a:srgbClr val="A4A3A4"/>
          </p15:clr>
        </p15:guide>
        <p15:guide id="5" orient="horz" pos="3049" userDrawn="1">
          <p15:clr>
            <a:srgbClr val="A4A3A4"/>
          </p15:clr>
        </p15:guide>
        <p15:guide id="6" orient="horz" pos="3162" userDrawn="1">
          <p15:clr>
            <a:srgbClr val="A4A3A4"/>
          </p15:clr>
        </p15:guide>
        <p15:guide id="7" pos="2160" userDrawn="1">
          <p15:clr>
            <a:srgbClr val="A4A3A4"/>
          </p15:clr>
        </p15:guide>
        <p15:guide id="8" pos="357" userDrawn="1">
          <p15:clr>
            <a:srgbClr val="A4A3A4"/>
          </p15:clr>
        </p15:guide>
        <p15:guide id="9" pos="3895" userDrawn="1">
          <p15:clr>
            <a:srgbClr val="A4A3A4"/>
          </p15:clr>
        </p15:guide>
        <p15:guide id="10" pos="40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CCFFCC"/>
    <a:srgbClr val="CC99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>
        <p:scale>
          <a:sx n="100" d="100"/>
          <a:sy n="100" d="100"/>
        </p:scale>
        <p:origin x="1176" y="18"/>
      </p:cViewPr>
      <p:guideLst>
        <p:guide orient="horz" pos="1620"/>
        <p:guide orient="horz" pos="191"/>
        <p:guide orient="horz" pos="854"/>
        <p:guide orient="horz" pos="821"/>
        <p:guide orient="horz" pos="3049"/>
        <p:guide orient="horz" pos="3162"/>
        <p:guide pos="2160"/>
        <p:guide pos="357"/>
        <p:guide pos="3895"/>
        <p:guide pos="409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4EB530-A4E3-45DD-86C5-07368CFE16C6}" type="doc">
      <dgm:prSet loTypeId="urn:microsoft.com/office/officeart/2005/8/layout/radial5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BA75F572-855A-463C-B379-65A34F973FBE}">
      <dgm:prSet phldrT="[Texte]" custT="1"/>
      <dgm:spPr>
        <a:xfrm>
          <a:off x="2622873" y="1384746"/>
          <a:ext cx="1345607" cy="1126232"/>
        </a:xfrm>
        <a:prstGeom prst="ellipse">
          <a:avLst/>
        </a:prstGeom>
        <a:solidFill>
          <a:srgbClr val="CCFF66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fr-FR" sz="1600" b="1">
              <a:solidFill>
                <a:srgbClr val="002060"/>
              </a:solidFill>
              <a:latin typeface="Calibri"/>
              <a:ea typeface="+mn-ea"/>
              <a:cs typeface="+mn-cs"/>
            </a:rPr>
            <a:t>Mon projet </a:t>
          </a:r>
        </a:p>
      </dgm:t>
    </dgm:pt>
    <dgm:pt modelId="{EAAB0EDB-E605-42AF-B0A6-4215E48A2B8E}" type="parTrans" cxnId="{B04A64CE-6CA8-4632-9349-2B2B194C72EC}">
      <dgm:prSet/>
      <dgm:spPr/>
      <dgm:t>
        <a:bodyPr/>
        <a:lstStyle/>
        <a:p>
          <a:endParaRPr lang="fr-FR"/>
        </a:p>
      </dgm:t>
    </dgm:pt>
    <dgm:pt modelId="{EB9BE8BC-3C16-4E0C-9367-42EF5BD5CEE2}" type="sibTrans" cxnId="{B04A64CE-6CA8-4632-9349-2B2B194C72EC}">
      <dgm:prSet/>
      <dgm:spPr/>
      <dgm:t>
        <a:bodyPr/>
        <a:lstStyle/>
        <a:p>
          <a:endParaRPr lang="fr-FR"/>
        </a:p>
      </dgm:t>
    </dgm:pt>
    <dgm:pt modelId="{A499C81D-4286-4FE4-9F44-BE196A5F029F}">
      <dgm:prSet phldrT="[Texte]" custT="1"/>
      <dgm:spPr>
        <a:xfrm>
          <a:off x="2437340" y="1985"/>
          <a:ext cx="1716673" cy="1130238"/>
        </a:xfrm>
        <a:prstGeom prst="ellipse">
          <a:avLst/>
        </a:prstGeom>
        <a:solidFill>
          <a:srgbClr val="8064A2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fr-FR" sz="1200" b="1" dirty="0">
              <a:solidFill>
                <a:sysClr val="window" lastClr="FFFFFF"/>
              </a:solidFill>
              <a:latin typeface="Marianne Light" panose="02000000000000000000" pitchFamily="50" charset="0"/>
              <a:ea typeface="+mn-ea"/>
              <a:cs typeface="+mn-cs"/>
            </a:rPr>
            <a:t>Les publics </a:t>
          </a:r>
        </a:p>
      </dgm:t>
    </dgm:pt>
    <dgm:pt modelId="{D4D7FBF8-D2EE-402D-99AA-80CCF0F37C3C}" type="parTrans" cxnId="{870C5A48-A3C7-4C0A-ABF5-7B17562E69F4}">
      <dgm:prSet/>
      <dgm:spPr>
        <a:xfrm rot="16200000">
          <a:off x="3228758" y="1108560"/>
          <a:ext cx="133837" cy="307424"/>
        </a:xfrm>
        <a:prstGeom prst="rightArrow">
          <a:avLst>
            <a:gd name="adj1" fmla="val 60000"/>
            <a:gd name="adj2" fmla="val 50000"/>
          </a:avLst>
        </a:prstGeom>
        <a:solidFill>
          <a:srgbClr val="8064A2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fr-FR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AA8BEE09-D529-4392-8586-725262FCF8F1}" type="sibTrans" cxnId="{870C5A48-A3C7-4C0A-ABF5-7B17562E69F4}">
      <dgm:prSet/>
      <dgm:spPr/>
      <dgm:t>
        <a:bodyPr/>
        <a:lstStyle/>
        <a:p>
          <a:endParaRPr lang="fr-FR"/>
        </a:p>
      </dgm:t>
    </dgm:pt>
    <dgm:pt modelId="{E63A8217-60CB-44ED-8AA3-FE761CDFBC40}">
      <dgm:prSet phldrT="[Texte]" custT="1"/>
      <dgm:spPr>
        <a:xfrm>
          <a:off x="4205388" y="1269856"/>
          <a:ext cx="1704082" cy="1279814"/>
        </a:xfrm>
        <a:prstGeom prst="ellipse">
          <a:avLst/>
        </a:prstGeom>
        <a:solidFill>
          <a:srgbClr val="8064A2">
            <a:hueOff val="-1488257"/>
            <a:satOff val="8966"/>
            <a:lumOff val="719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fr-FR" sz="1200" b="1" dirty="0">
              <a:solidFill>
                <a:sysClr val="window" lastClr="FFFFFF"/>
              </a:solidFill>
              <a:latin typeface="Marianne Light" panose="02000000000000000000" pitchFamily="50" charset="0"/>
              <a:ea typeface="+mn-ea"/>
              <a:cs typeface="+mn-cs"/>
            </a:rPr>
            <a:t>Type de service formation visé</a:t>
          </a:r>
        </a:p>
      </dgm:t>
    </dgm:pt>
    <dgm:pt modelId="{F24F3A73-3FDE-44CE-AB29-90EE4ABB6CC2}" type="parTrans" cxnId="{3A215534-2C67-4C01-847D-89A71B85807F}">
      <dgm:prSet/>
      <dgm:spPr>
        <a:xfrm rot="21525669">
          <a:off x="4020488" y="1777114"/>
          <a:ext cx="125896" cy="307424"/>
        </a:xfrm>
        <a:prstGeom prst="rightArrow">
          <a:avLst>
            <a:gd name="adj1" fmla="val 60000"/>
            <a:gd name="adj2" fmla="val 50000"/>
          </a:avLst>
        </a:prstGeom>
        <a:solidFill>
          <a:srgbClr val="8064A2">
            <a:hueOff val="-1488257"/>
            <a:satOff val="8966"/>
            <a:lumOff val="719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fr-FR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89758823-FB01-4A81-9E9C-F3413F20F40F}" type="sibTrans" cxnId="{3A215534-2C67-4C01-847D-89A71B85807F}">
      <dgm:prSet/>
      <dgm:spPr/>
      <dgm:t>
        <a:bodyPr/>
        <a:lstStyle/>
        <a:p>
          <a:endParaRPr lang="fr-FR"/>
        </a:p>
      </dgm:t>
    </dgm:pt>
    <dgm:pt modelId="{7DA64149-D11E-4FD3-86F6-403608EBF356}">
      <dgm:prSet phldrT="[Texte]"/>
      <dgm:spPr>
        <a:xfrm>
          <a:off x="2494490" y="2763501"/>
          <a:ext cx="1602372" cy="1130238"/>
        </a:xfrm>
        <a:prstGeom prst="ellipse">
          <a:avLst/>
        </a:prstGeom>
        <a:solidFill>
          <a:srgbClr val="8064A2">
            <a:hueOff val="-2976513"/>
            <a:satOff val="17933"/>
            <a:lumOff val="1437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fr-FR" b="1" dirty="0">
              <a:solidFill>
                <a:sysClr val="window" lastClr="FFFFFF"/>
              </a:solidFill>
              <a:latin typeface="Marianne Light" panose="02000000000000000000" pitchFamily="50" charset="0"/>
              <a:ea typeface="+mn-ea"/>
              <a:cs typeface="+mn-cs"/>
            </a:rPr>
            <a:t>Les secteurs d'activité</a:t>
          </a:r>
        </a:p>
      </dgm:t>
    </dgm:pt>
    <dgm:pt modelId="{7DE725ED-82B1-4803-97E4-DD39BE1A785A}" type="parTrans" cxnId="{EF9B5957-7AFA-4224-92D8-B7DFA1DB6C74}">
      <dgm:prSet/>
      <dgm:spPr>
        <a:xfrm rot="5400000">
          <a:off x="3228758" y="2479739"/>
          <a:ext cx="133837" cy="307424"/>
        </a:xfrm>
        <a:prstGeom prst="rightArrow">
          <a:avLst>
            <a:gd name="adj1" fmla="val 60000"/>
            <a:gd name="adj2" fmla="val 50000"/>
          </a:avLst>
        </a:prstGeom>
        <a:solidFill>
          <a:srgbClr val="8064A2">
            <a:hueOff val="-2976513"/>
            <a:satOff val="17933"/>
            <a:lumOff val="1437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fr-FR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C0E40F45-4AB9-4978-A3E3-1D7455E12292}" type="sibTrans" cxnId="{EF9B5957-7AFA-4224-92D8-B7DFA1DB6C74}">
      <dgm:prSet/>
      <dgm:spPr/>
      <dgm:t>
        <a:bodyPr/>
        <a:lstStyle/>
        <a:p>
          <a:endParaRPr lang="fr-FR"/>
        </a:p>
      </dgm:t>
    </dgm:pt>
    <dgm:pt modelId="{E3142A55-9767-4064-A1ED-8514B699B10E}">
      <dgm:prSet phldrT="[Texte]" custT="1"/>
      <dgm:spPr>
        <a:xfrm>
          <a:off x="691995" y="1192772"/>
          <a:ext cx="1723240" cy="1510179"/>
        </a:xfrm>
        <a:prstGeom prst="ellipse">
          <a:avLst/>
        </a:prstGeom>
        <a:solidFill>
          <a:srgbClr val="8064A2">
            <a:hueOff val="-4464770"/>
            <a:satOff val="26899"/>
            <a:lumOff val="2156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fr-FR" sz="1200" b="1" dirty="0">
              <a:solidFill>
                <a:sysClr val="window" lastClr="FFFFFF"/>
              </a:solidFill>
              <a:latin typeface="Marianne Light" panose="02000000000000000000" pitchFamily="50" charset="0"/>
              <a:ea typeface="+mn-ea"/>
              <a:cs typeface="+mn-cs"/>
            </a:rPr>
            <a:t>Mes champs d'expertise</a:t>
          </a:r>
        </a:p>
      </dgm:t>
    </dgm:pt>
    <dgm:pt modelId="{7DA96519-A7AF-4E82-9890-A3A1CE671BF3}" type="parTrans" cxnId="{C73A5984-D1C0-4ECF-9FE7-4896E770FCF0}">
      <dgm:prSet/>
      <dgm:spPr>
        <a:xfrm rot="10800000">
          <a:off x="2467145" y="1794150"/>
          <a:ext cx="110047" cy="307424"/>
        </a:xfrm>
        <a:prstGeom prst="rightArrow">
          <a:avLst>
            <a:gd name="adj1" fmla="val 60000"/>
            <a:gd name="adj2" fmla="val 50000"/>
          </a:avLst>
        </a:prstGeom>
        <a:solidFill>
          <a:srgbClr val="8064A2">
            <a:hueOff val="-4464770"/>
            <a:satOff val="26899"/>
            <a:lumOff val="2156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fr-FR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F6F78CA3-9BD9-4779-8B9B-6A4F207B603D}" type="sibTrans" cxnId="{C73A5984-D1C0-4ECF-9FE7-4896E770FCF0}">
      <dgm:prSet/>
      <dgm:spPr/>
      <dgm:t>
        <a:bodyPr/>
        <a:lstStyle/>
        <a:p>
          <a:endParaRPr lang="fr-FR"/>
        </a:p>
      </dgm:t>
    </dgm:pt>
    <dgm:pt modelId="{D63B41A5-A1C5-4893-9E6D-9E5E0DCDFE0A}" type="pres">
      <dgm:prSet presAssocID="{F54EB530-A4E3-45DD-86C5-07368CFE16C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A9D90C5-312B-4F59-9547-864A7D6DE76D}" type="pres">
      <dgm:prSet presAssocID="{BA75F572-855A-463C-B379-65A34F973FBE}" presName="centerShape" presStyleLbl="node0" presStyleIdx="0" presStyleCnt="1" custScaleX="148819" custScaleY="124557"/>
      <dgm:spPr/>
    </dgm:pt>
    <dgm:pt modelId="{C6D03DA1-4BDC-40AF-A9DC-AD5D86706FFC}" type="pres">
      <dgm:prSet presAssocID="{D4D7FBF8-D2EE-402D-99AA-80CCF0F37C3C}" presName="parTrans" presStyleLbl="sibTrans2D1" presStyleIdx="0" presStyleCnt="4"/>
      <dgm:spPr/>
    </dgm:pt>
    <dgm:pt modelId="{4C07EC0D-7039-4326-B982-ED864F2592B1}" type="pres">
      <dgm:prSet presAssocID="{D4D7FBF8-D2EE-402D-99AA-80CCF0F37C3C}" presName="connectorText" presStyleLbl="sibTrans2D1" presStyleIdx="0" presStyleCnt="4"/>
      <dgm:spPr/>
    </dgm:pt>
    <dgm:pt modelId="{D5E66883-D543-4807-833E-86A8AB04DCEA}" type="pres">
      <dgm:prSet presAssocID="{A499C81D-4286-4FE4-9F44-BE196A5F029F}" presName="node" presStyleLbl="node1" presStyleIdx="0" presStyleCnt="4" custScaleX="151886">
        <dgm:presLayoutVars>
          <dgm:bulletEnabled val="1"/>
        </dgm:presLayoutVars>
      </dgm:prSet>
      <dgm:spPr/>
    </dgm:pt>
    <dgm:pt modelId="{D1903E5B-B928-45BC-B6CD-C7758EEAF878}" type="pres">
      <dgm:prSet presAssocID="{F24F3A73-3FDE-44CE-AB29-90EE4ABB6CC2}" presName="parTrans" presStyleLbl="sibTrans2D1" presStyleIdx="1" presStyleCnt="4"/>
      <dgm:spPr/>
    </dgm:pt>
    <dgm:pt modelId="{6D09725E-1FE1-4D15-BF57-7243B8E27494}" type="pres">
      <dgm:prSet presAssocID="{F24F3A73-3FDE-44CE-AB29-90EE4ABB6CC2}" presName="connectorText" presStyleLbl="sibTrans2D1" presStyleIdx="1" presStyleCnt="4"/>
      <dgm:spPr/>
    </dgm:pt>
    <dgm:pt modelId="{E65AA0FE-03D8-4F3B-990B-4C89CF4C0964}" type="pres">
      <dgm:prSet presAssocID="{E63A8217-60CB-44ED-8AA3-FE761CDFBC40}" presName="node" presStyleLbl="node1" presStyleIdx="1" presStyleCnt="4" custScaleX="199358" custScaleY="113234" custRadScaleRad="132898" custRadScaleInc="-1042">
        <dgm:presLayoutVars>
          <dgm:bulletEnabled val="1"/>
        </dgm:presLayoutVars>
      </dgm:prSet>
      <dgm:spPr/>
    </dgm:pt>
    <dgm:pt modelId="{EA2F6542-B462-4E31-8FE7-9A93D7212C4E}" type="pres">
      <dgm:prSet presAssocID="{7DE725ED-82B1-4803-97E4-DD39BE1A785A}" presName="parTrans" presStyleLbl="sibTrans2D1" presStyleIdx="2" presStyleCnt="4"/>
      <dgm:spPr/>
    </dgm:pt>
    <dgm:pt modelId="{29336524-4723-4FE7-AAB1-EC7112ACA91F}" type="pres">
      <dgm:prSet presAssocID="{7DE725ED-82B1-4803-97E4-DD39BE1A785A}" presName="connectorText" presStyleLbl="sibTrans2D1" presStyleIdx="2" presStyleCnt="4"/>
      <dgm:spPr/>
    </dgm:pt>
    <dgm:pt modelId="{B51D78DF-81D5-4611-B199-7AD462B83EA1}" type="pres">
      <dgm:prSet presAssocID="{7DA64149-D11E-4FD3-86F6-403608EBF356}" presName="node" presStyleLbl="node1" presStyleIdx="2" presStyleCnt="4" custScaleX="141773">
        <dgm:presLayoutVars>
          <dgm:bulletEnabled val="1"/>
        </dgm:presLayoutVars>
      </dgm:prSet>
      <dgm:spPr/>
    </dgm:pt>
    <dgm:pt modelId="{230D9741-9D49-4CBC-9959-E669905A5967}" type="pres">
      <dgm:prSet presAssocID="{7DA96519-A7AF-4E82-9890-A3A1CE671BF3}" presName="parTrans" presStyleLbl="sibTrans2D1" presStyleIdx="3" presStyleCnt="4"/>
      <dgm:spPr/>
    </dgm:pt>
    <dgm:pt modelId="{69345ED1-3357-4F6C-87E9-8BA1490DF003}" type="pres">
      <dgm:prSet presAssocID="{7DA96519-A7AF-4E82-9890-A3A1CE671BF3}" presName="connectorText" presStyleLbl="sibTrans2D1" presStyleIdx="3" presStyleCnt="4"/>
      <dgm:spPr/>
    </dgm:pt>
    <dgm:pt modelId="{8DE76119-95DE-4DBB-AF2B-0234BE3C6C37}" type="pres">
      <dgm:prSet presAssocID="{E3142A55-9767-4064-A1ED-8514B699B10E}" presName="node" presStyleLbl="node1" presStyleIdx="3" presStyleCnt="4" custScaleX="205977" custScaleY="133616" custRadScaleRad="134288" custRadScaleInc="5190">
        <dgm:presLayoutVars>
          <dgm:bulletEnabled val="1"/>
        </dgm:presLayoutVars>
      </dgm:prSet>
      <dgm:spPr/>
    </dgm:pt>
  </dgm:ptLst>
  <dgm:cxnLst>
    <dgm:cxn modelId="{46482601-7B65-4BE9-B90E-718DE5E71DD0}" type="presOf" srcId="{E3142A55-9767-4064-A1ED-8514B699B10E}" destId="{8DE76119-95DE-4DBB-AF2B-0234BE3C6C37}" srcOrd="0" destOrd="0" presId="urn:microsoft.com/office/officeart/2005/8/layout/radial5"/>
    <dgm:cxn modelId="{90050A04-AC55-418A-BDEB-B2422E20929F}" type="presOf" srcId="{7DA96519-A7AF-4E82-9890-A3A1CE671BF3}" destId="{69345ED1-3357-4F6C-87E9-8BA1490DF003}" srcOrd="1" destOrd="0" presId="urn:microsoft.com/office/officeart/2005/8/layout/radial5"/>
    <dgm:cxn modelId="{F76BA82C-E13C-4F10-847F-EC35D8C61CBA}" type="presOf" srcId="{7DA96519-A7AF-4E82-9890-A3A1CE671BF3}" destId="{230D9741-9D49-4CBC-9959-E669905A5967}" srcOrd="0" destOrd="0" presId="urn:microsoft.com/office/officeart/2005/8/layout/radial5"/>
    <dgm:cxn modelId="{3A215534-2C67-4C01-847D-89A71B85807F}" srcId="{BA75F572-855A-463C-B379-65A34F973FBE}" destId="{E63A8217-60CB-44ED-8AA3-FE761CDFBC40}" srcOrd="1" destOrd="0" parTransId="{F24F3A73-3FDE-44CE-AB29-90EE4ABB6CC2}" sibTransId="{89758823-FB01-4A81-9E9C-F3413F20F40F}"/>
    <dgm:cxn modelId="{1408FA62-0F55-4373-994C-0885DF251493}" type="presOf" srcId="{7DA64149-D11E-4FD3-86F6-403608EBF356}" destId="{B51D78DF-81D5-4611-B199-7AD462B83EA1}" srcOrd="0" destOrd="0" presId="urn:microsoft.com/office/officeart/2005/8/layout/radial5"/>
    <dgm:cxn modelId="{870C5A48-A3C7-4C0A-ABF5-7B17562E69F4}" srcId="{BA75F572-855A-463C-B379-65A34F973FBE}" destId="{A499C81D-4286-4FE4-9F44-BE196A5F029F}" srcOrd="0" destOrd="0" parTransId="{D4D7FBF8-D2EE-402D-99AA-80CCF0F37C3C}" sibTransId="{AA8BEE09-D529-4392-8586-725262FCF8F1}"/>
    <dgm:cxn modelId="{BA33916C-6581-432B-A159-DE0C4C21860F}" type="presOf" srcId="{F24F3A73-3FDE-44CE-AB29-90EE4ABB6CC2}" destId="{D1903E5B-B928-45BC-B6CD-C7758EEAF878}" srcOrd="0" destOrd="0" presId="urn:microsoft.com/office/officeart/2005/8/layout/radial5"/>
    <dgm:cxn modelId="{8FF5516D-A5BE-4C1E-98B9-879A94A3B1B7}" type="presOf" srcId="{BA75F572-855A-463C-B379-65A34F973FBE}" destId="{CA9D90C5-312B-4F59-9547-864A7D6DE76D}" srcOrd="0" destOrd="0" presId="urn:microsoft.com/office/officeart/2005/8/layout/radial5"/>
    <dgm:cxn modelId="{267D3074-2EB4-4265-858E-368C40884693}" type="presOf" srcId="{D4D7FBF8-D2EE-402D-99AA-80CCF0F37C3C}" destId="{4C07EC0D-7039-4326-B982-ED864F2592B1}" srcOrd="1" destOrd="0" presId="urn:microsoft.com/office/officeart/2005/8/layout/radial5"/>
    <dgm:cxn modelId="{EF9B5957-7AFA-4224-92D8-B7DFA1DB6C74}" srcId="{BA75F572-855A-463C-B379-65A34F973FBE}" destId="{7DA64149-D11E-4FD3-86F6-403608EBF356}" srcOrd="2" destOrd="0" parTransId="{7DE725ED-82B1-4803-97E4-DD39BE1A785A}" sibTransId="{C0E40F45-4AB9-4978-A3E3-1D7455E12292}"/>
    <dgm:cxn modelId="{C73A5984-D1C0-4ECF-9FE7-4896E770FCF0}" srcId="{BA75F572-855A-463C-B379-65A34F973FBE}" destId="{E3142A55-9767-4064-A1ED-8514B699B10E}" srcOrd="3" destOrd="0" parTransId="{7DA96519-A7AF-4E82-9890-A3A1CE671BF3}" sibTransId="{F6F78CA3-9BD9-4779-8B9B-6A4F207B603D}"/>
    <dgm:cxn modelId="{DFA46F9D-E979-45EC-99BB-5B92F17CD5BA}" type="presOf" srcId="{7DE725ED-82B1-4803-97E4-DD39BE1A785A}" destId="{EA2F6542-B462-4E31-8FE7-9A93D7212C4E}" srcOrd="0" destOrd="0" presId="urn:microsoft.com/office/officeart/2005/8/layout/radial5"/>
    <dgm:cxn modelId="{BAC592A1-5707-44F7-A073-4CC9903AF33E}" type="presOf" srcId="{F24F3A73-3FDE-44CE-AB29-90EE4ABB6CC2}" destId="{6D09725E-1FE1-4D15-BF57-7243B8E27494}" srcOrd="1" destOrd="0" presId="urn:microsoft.com/office/officeart/2005/8/layout/radial5"/>
    <dgm:cxn modelId="{5EC4AFB0-2DD1-4D5A-8053-09366372356A}" type="presOf" srcId="{E63A8217-60CB-44ED-8AA3-FE761CDFBC40}" destId="{E65AA0FE-03D8-4F3B-990B-4C89CF4C0964}" srcOrd="0" destOrd="0" presId="urn:microsoft.com/office/officeart/2005/8/layout/radial5"/>
    <dgm:cxn modelId="{6B5B09B5-4D67-49FC-92A6-05EE68DD1EBB}" type="presOf" srcId="{D4D7FBF8-D2EE-402D-99AA-80CCF0F37C3C}" destId="{C6D03DA1-4BDC-40AF-A9DC-AD5D86706FFC}" srcOrd="0" destOrd="0" presId="urn:microsoft.com/office/officeart/2005/8/layout/radial5"/>
    <dgm:cxn modelId="{613FA5CA-2B4F-4F7C-89A5-AA116A06A4B3}" type="presOf" srcId="{F54EB530-A4E3-45DD-86C5-07368CFE16C6}" destId="{D63B41A5-A1C5-4893-9E6D-9E5E0DCDFE0A}" srcOrd="0" destOrd="0" presId="urn:microsoft.com/office/officeart/2005/8/layout/radial5"/>
    <dgm:cxn modelId="{B04A64CE-6CA8-4632-9349-2B2B194C72EC}" srcId="{F54EB530-A4E3-45DD-86C5-07368CFE16C6}" destId="{BA75F572-855A-463C-B379-65A34F973FBE}" srcOrd="0" destOrd="0" parTransId="{EAAB0EDB-E605-42AF-B0A6-4215E48A2B8E}" sibTransId="{EB9BE8BC-3C16-4E0C-9367-42EF5BD5CEE2}"/>
    <dgm:cxn modelId="{A800FAD1-FED5-401F-9ABA-2B615C010E08}" type="presOf" srcId="{7DE725ED-82B1-4803-97E4-DD39BE1A785A}" destId="{29336524-4723-4FE7-AAB1-EC7112ACA91F}" srcOrd="1" destOrd="0" presId="urn:microsoft.com/office/officeart/2005/8/layout/radial5"/>
    <dgm:cxn modelId="{251B13FC-73A6-4C79-9200-6D64B94A49DC}" type="presOf" srcId="{A499C81D-4286-4FE4-9F44-BE196A5F029F}" destId="{D5E66883-D543-4807-833E-86A8AB04DCEA}" srcOrd="0" destOrd="0" presId="urn:microsoft.com/office/officeart/2005/8/layout/radial5"/>
    <dgm:cxn modelId="{25C5D15E-FAE3-43D1-9C7E-130C88E2636A}" type="presParOf" srcId="{D63B41A5-A1C5-4893-9E6D-9E5E0DCDFE0A}" destId="{CA9D90C5-312B-4F59-9547-864A7D6DE76D}" srcOrd="0" destOrd="0" presId="urn:microsoft.com/office/officeart/2005/8/layout/radial5"/>
    <dgm:cxn modelId="{F84E8F71-7779-4FFE-9757-D067A6E2F735}" type="presParOf" srcId="{D63B41A5-A1C5-4893-9E6D-9E5E0DCDFE0A}" destId="{C6D03DA1-4BDC-40AF-A9DC-AD5D86706FFC}" srcOrd="1" destOrd="0" presId="urn:microsoft.com/office/officeart/2005/8/layout/radial5"/>
    <dgm:cxn modelId="{99463D80-9046-43EE-A318-0AB0E33BE7BD}" type="presParOf" srcId="{C6D03DA1-4BDC-40AF-A9DC-AD5D86706FFC}" destId="{4C07EC0D-7039-4326-B982-ED864F2592B1}" srcOrd="0" destOrd="0" presId="urn:microsoft.com/office/officeart/2005/8/layout/radial5"/>
    <dgm:cxn modelId="{CD1B82C5-71D1-41BC-B90C-57ABE59A9702}" type="presParOf" srcId="{D63B41A5-A1C5-4893-9E6D-9E5E0DCDFE0A}" destId="{D5E66883-D543-4807-833E-86A8AB04DCEA}" srcOrd="2" destOrd="0" presId="urn:microsoft.com/office/officeart/2005/8/layout/radial5"/>
    <dgm:cxn modelId="{C7680A05-E073-4004-90D3-FF8F42A3BA40}" type="presParOf" srcId="{D63B41A5-A1C5-4893-9E6D-9E5E0DCDFE0A}" destId="{D1903E5B-B928-45BC-B6CD-C7758EEAF878}" srcOrd="3" destOrd="0" presId="urn:microsoft.com/office/officeart/2005/8/layout/radial5"/>
    <dgm:cxn modelId="{A6D11B4E-D551-4398-AF16-B58A4C1E58B1}" type="presParOf" srcId="{D1903E5B-B928-45BC-B6CD-C7758EEAF878}" destId="{6D09725E-1FE1-4D15-BF57-7243B8E27494}" srcOrd="0" destOrd="0" presId="urn:microsoft.com/office/officeart/2005/8/layout/radial5"/>
    <dgm:cxn modelId="{57998E6C-C1B0-4C58-BE29-5BD77A886C29}" type="presParOf" srcId="{D63B41A5-A1C5-4893-9E6D-9E5E0DCDFE0A}" destId="{E65AA0FE-03D8-4F3B-990B-4C89CF4C0964}" srcOrd="4" destOrd="0" presId="urn:microsoft.com/office/officeart/2005/8/layout/radial5"/>
    <dgm:cxn modelId="{DA789812-F589-45E2-9746-178037597954}" type="presParOf" srcId="{D63B41A5-A1C5-4893-9E6D-9E5E0DCDFE0A}" destId="{EA2F6542-B462-4E31-8FE7-9A93D7212C4E}" srcOrd="5" destOrd="0" presId="urn:microsoft.com/office/officeart/2005/8/layout/radial5"/>
    <dgm:cxn modelId="{0D716E8C-942B-443B-89D1-5CDC9AD7DF15}" type="presParOf" srcId="{EA2F6542-B462-4E31-8FE7-9A93D7212C4E}" destId="{29336524-4723-4FE7-AAB1-EC7112ACA91F}" srcOrd="0" destOrd="0" presId="urn:microsoft.com/office/officeart/2005/8/layout/radial5"/>
    <dgm:cxn modelId="{920CAD13-1A3B-42F8-BAC9-4186213932EF}" type="presParOf" srcId="{D63B41A5-A1C5-4893-9E6D-9E5E0DCDFE0A}" destId="{B51D78DF-81D5-4611-B199-7AD462B83EA1}" srcOrd="6" destOrd="0" presId="urn:microsoft.com/office/officeart/2005/8/layout/radial5"/>
    <dgm:cxn modelId="{C8FE404D-BDF8-43B3-B3B2-12D5151A3CFB}" type="presParOf" srcId="{D63B41A5-A1C5-4893-9E6D-9E5E0DCDFE0A}" destId="{230D9741-9D49-4CBC-9959-E669905A5967}" srcOrd="7" destOrd="0" presId="urn:microsoft.com/office/officeart/2005/8/layout/radial5"/>
    <dgm:cxn modelId="{FD6FAF97-1C79-48BA-9D49-6522B78F59DE}" type="presParOf" srcId="{230D9741-9D49-4CBC-9959-E669905A5967}" destId="{69345ED1-3357-4F6C-87E9-8BA1490DF003}" srcOrd="0" destOrd="0" presId="urn:microsoft.com/office/officeart/2005/8/layout/radial5"/>
    <dgm:cxn modelId="{4E9DD7A0-D57F-4EAA-8D4F-0AD73D192C61}" type="presParOf" srcId="{D63B41A5-A1C5-4893-9E6D-9E5E0DCDFE0A}" destId="{8DE76119-95DE-4DBB-AF2B-0234BE3C6C37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9D90C5-312B-4F59-9547-864A7D6DE76D}">
      <dsp:nvSpPr>
        <dsp:cNvPr id="0" name=""/>
        <dsp:cNvSpPr/>
      </dsp:nvSpPr>
      <dsp:spPr>
        <a:xfrm>
          <a:off x="2646807" y="901067"/>
          <a:ext cx="1047939" cy="877093"/>
        </a:xfrm>
        <a:prstGeom prst="ellipse">
          <a:avLst/>
        </a:prstGeom>
        <a:solidFill>
          <a:srgbClr val="CCFF66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>
              <a:solidFill>
                <a:srgbClr val="002060"/>
              </a:solidFill>
              <a:latin typeface="Calibri"/>
              <a:ea typeface="+mn-ea"/>
              <a:cs typeface="+mn-cs"/>
            </a:rPr>
            <a:t>Mon projet </a:t>
          </a:r>
        </a:p>
      </dsp:txBody>
      <dsp:txXfrm>
        <a:off x="2800274" y="1029514"/>
        <a:ext cx="741005" cy="620199"/>
      </dsp:txXfrm>
    </dsp:sp>
    <dsp:sp modelId="{C6D03DA1-4BDC-40AF-A9DC-AD5D86706FFC}">
      <dsp:nvSpPr>
        <dsp:cNvPr id="0" name=""/>
        <dsp:cNvSpPr/>
      </dsp:nvSpPr>
      <dsp:spPr>
        <a:xfrm rot="16200000">
          <a:off x="3119214" y="686989"/>
          <a:ext cx="103125" cy="239417"/>
        </a:xfrm>
        <a:prstGeom prst="rightArrow">
          <a:avLst>
            <a:gd name="adj1" fmla="val 60000"/>
            <a:gd name="adj2" fmla="val 50000"/>
          </a:avLst>
        </a:prstGeom>
        <a:solidFill>
          <a:srgbClr val="8064A2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134683" y="750341"/>
        <a:ext cx="72188" cy="143651"/>
      </dsp:txXfrm>
    </dsp:sp>
    <dsp:sp modelId="{D5E66883-D543-4807-833E-86A8AB04DCEA}">
      <dsp:nvSpPr>
        <dsp:cNvPr id="0" name=""/>
        <dsp:cNvSpPr/>
      </dsp:nvSpPr>
      <dsp:spPr>
        <a:xfrm>
          <a:off x="2636009" y="2321"/>
          <a:ext cx="1069535" cy="704170"/>
        </a:xfrm>
        <a:prstGeom prst="ellipse">
          <a:avLst/>
        </a:prstGeom>
        <a:solidFill>
          <a:srgbClr val="8064A2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>
              <a:solidFill>
                <a:sysClr val="window" lastClr="FFFFFF"/>
              </a:solidFill>
              <a:latin typeface="Marianne Light" panose="02000000000000000000" pitchFamily="50" charset="0"/>
              <a:ea typeface="+mn-ea"/>
              <a:cs typeface="+mn-cs"/>
            </a:rPr>
            <a:t>Les publics </a:t>
          </a:r>
        </a:p>
      </dsp:txBody>
      <dsp:txXfrm>
        <a:off x="2792639" y="105444"/>
        <a:ext cx="756275" cy="497924"/>
      </dsp:txXfrm>
    </dsp:sp>
    <dsp:sp modelId="{D1903E5B-B928-45BC-B6CD-C7758EEAF878}">
      <dsp:nvSpPr>
        <dsp:cNvPr id="0" name=""/>
        <dsp:cNvSpPr/>
      </dsp:nvSpPr>
      <dsp:spPr>
        <a:xfrm rot="21571866">
          <a:off x="3713090" y="1215285"/>
          <a:ext cx="44254" cy="239417"/>
        </a:xfrm>
        <a:prstGeom prst="rightArrow">
          <a:avLst>
            <a:gd name="adj1" fmla="val 60000"/>
            <a:gd name="adj2" fmla="val 50000"/>
          </a:avLst>
        </a:prstGeom>
        <a:solidFill>
          <a:srgbClr val="8064A2">
            <a:hueOff val="-1488257"/>
            <a:satOff val="8966"/>
            <a:lumOff val="719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713090" y="1263222"/>
        <a:ext cx="30978" cy="143651"/>
      </dsp:txXfrm>
    </dsp:sp>
    <dsp:sp modelId="{E65AA0FE-03D8-4F3B-990B-4C89CF4C0964}">
      <dsp:nvSpPr>
        <dsp:cNvPr id="0" name=""/>
        <dsp:cNvSpPr/>
      </dsp:nvSpPr>
      <dsp:spPr>
        <a:xfrm>
          <a:off x="3778145" y="930218"/>
          <a:ext cx="1403819" cy="797360"/>
        </a:xfrm>
        <a:prstGeom prst="ellipse">
          <a:avLst/>
        </a:prstGeom>
        <a:solidFill>
          <a:srgbClr val="8064A2">
            <a:hueOff val="-1488257"/>
            <a:satOff val="8966"/>
            <a:lumOff val="719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>
              <a:solidFill>
                <a:sysClr val="window" lastClr="FFFFFF"/>
              </a:solidFill>
              <a:latin typeface="Marianne Light" panose="02000000000000000000" pitchFamily="50" charset="0"/>
              <a:ea typeface="+mn-ea"/>
              <a:cs typeface="+mn-cs"/>
            </a:rPr>
            <a:t>Type de service formation visé</a:t>
          </a:r>
        </a:p>
      </dsp:txBody>
      <dsp:txXfrm>
        <a:off x="3983730" y="1046989"/>
        <a:ext cx="992649" cy="563818"/>
      </dsp:txXfrm>
    </dsp:sp>
    <dsp:sp modelId="{EA2F6542-B462-4E31-8FE7-9A93D7212C4E}">
      <dsp:nvSpPr>
        <dsp:cNvPr id="0" name=""/>
        <dsp:cNvSpPr/>
      </dsp:nvSpPr>
      <dsp:spPr>
        <a:xfrm rot="5400000">
          <a:off x="3119214" y="1752821"/>
          <a:ext cx="103125" cy="239417"/>
        </a:xfrm>
        <a:prstGeom prst="rightArrow">
          <a:avLst>
            <a:gd name="adj1" fmla="val 60000"/>
            <a:gd name="adj2" fmla="val 50000"/>
          </a:avLst>
        </a:prstGeom>
        <a:solidFill>
          <a:srgbClr val="8064A2">
            <a:hueOff val="-2976513"/>
            <a:satOff val="17933"/>
            <a:lumOff val="1437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134683" y="1785236"/>
        <a:ext cx="72188" cy="143651"/>
      </dsp:txXfrm>
    </dsp:sp>
    <dsp:sp modelId="{B51D78DF-81D5-4611-B199-7AD462B83EA1}">
      <dsp:nvSpPr>
        <dsp:cNvPr id="0" name=""/>
        <dsp:cNvSpPr/>
      </dsp:nvSpPr>
      <dsp:spPr>
        <a:xfrm>
          <a:off x="2671615" y="1972736"/>
          <a:ext cx="998323" cy="704170"/>
        </a:xfrm>
        <a:prstGeom prst="ellipse">
          <a:avLst/>
        </a:prstGeom>
        <a:solidFill>
          <a:srgbClr val="8064A2">
            <a:hueOff val="-2976513"/>
            <a:satOff val="17933"/>
            <a:lumOff val="1437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>
              <a:solidFill>
                <a:sysClr val="window" lastClr="FFFFFF"/>
              </a:solidFill>
              <a:latin typeface="Marianne Light" panose="02000000000000000000" pitchFamily="50" charset="0"/>
              <a:ea typeface="+mn-ea"/>
              <a:cs typeface="+mn-cs"/>
            </a:rPr>
            <a:t>Les secteurs d'activité</a:t>
          </a:r>
        </a:p>
      </dsp:txBody>
      <dsp:txXfrm>
        <a:off x="2817816" y="2075859"/>
        <a:ext cx="705921" cy="497924"/>
      </dsp:txXfrm>
    </dsp:sp>
    <dsp:sp modelId="{230D9741-9D49-4CBC-9959-E669905A5967}">
      <dsp:nvSpPr>
        <dsp:cNvPr id="0" name=""/>
        <dsp:cNvSpPr/>
      </dsp:nvSpPr>
      <dsp:spPr>
        <a:xfrm rot="10940130">
          <a:off x="2591324" y="1197081"/>
          <a:ext cx="39667" cy="239417"/>
        </a:xfrm>
        <a:prstGeom prst="rightArrow">
          <a:avLst>
            <a:gd name="adj1" fmla="val 60000"/>
            <a:gd name="adj2" fmla="val 50000"/>
          </a:avLst>
        </a:prstGeom>
        <a:solidFill>
          <a:srgbClr val="8064A2">
            <a:hueOff val="-4464770"/>
            <a:satOff val="26899"/>
            <a:lumOff val="2156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 rot="10800000">
        <a:off x="2603219" y="1245206"/>
        <a:ext cx="27767" cy="143651"/>
      </dsp:txXfrm>
    </dsp:sp>
    <dsp:sp modelId="{8DE76119-95DE-4DBB-AF2B-0234BE3C6C37}">
      <dsp:nvSpPr>
        <dsp:cNvPr id="0" name=""/>
        <dsp:cNvSpPr/>
      </dsp:nvSpPr>
      <dsp:spPr>
        <a:xfrm>
          <a:off x="1123646" y="815257"/>
          <a:ext cx="1450428" cy="940884"/>
        </a:xfrm>
        <a:prstGeom prst="ellipse">
          <a:avLst/>
        </a:prstGeom>
        <a:solidFill>
          <a:srgbClr val="8064A2">
            <a:hueOff val="-4464770"/>
            <a:satOff val="26899"/>
            <a:lumOff val="2156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>
              <a:solidFill>
                <a:sysClr val="window" lastClr="FFFFFF"/>
              </a:solidFill>
              <a:latin typeface="Marianne Light" panose="02000000000000000000" pitchFamily="50" charset="0"/>
              <a:ea typeface="+mn-ea"/>
              <a:cs typeface="+mn-cs"/>
            </a:rPr>
            <a:t>Mes champs d'expertise</a:t>
          </a:r>
        </a:p>
      </dsp:txBody>
      <dsp:txXfrm>
        <a:off x="1336056" y="953046"/>
        <a:ext cx="1025608" cy="665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D4A3E-45A4-4CDB-BA8F-22CCBD89057B}" type="datetimeFigureOut">
              <a:rPr lang="fr-FR" smtClean="0"/>
              <a:pPr/>
              <a:t>16/01/2022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0DDF3-7232-4648-9E6E-59BB6E86554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200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16/01/2022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963500"/>
            <a:ext cx="135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/>
              <a:t>XX/XX/XXXX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0" y="4963500"/>
            <a:ext cx="135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0" y="0"/>
            <a:ext cx="135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75D2389-FE3D-49E3-BF9E-D0E964B7F5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922" y="60016"/>
            <a:ext cx="1791408" cy="1638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99CF134-885F-4F90-B964-B74A5B2AE56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6" y="1673914"/>
            <a:ext cx="6525344" cy="320209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BC67897-8774-468B-BCFB-E0AC5447A28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25144" y="514243"/>
            <a:ext cx="1872208" cy="87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10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49" userDrawn="1">
          <p15:clr>
            <a:srgbClr val="FBAE40"/>
          </p15:clr>
        </p15:guide>
        <p15:guide id="2" pos="233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48A81313-A61B-4950-9B99-920AFEA4DC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25144" y="514243"/>
            <a:ext cx="1872208" cy="871716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0" y="0"/>
            <a:ext cx="135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70000" y="2346046"/>
            <a:ext cx="6318000" cy="20772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3251" b="1" cap="all" baseline="0"/>
            </a:lvl1pPr>
            <a:lvl2pPr marL="0" indent="0">
              <a:spcBef>
                <a:spcPts val="500"/>
              </a:spcBef>
              <a:spcAft>
                <a:spcPts val="0"/>
              </a:spcAft>
              <a:buNone/>
              <a:defRPr sz="1851"/>
            </a:lvl2pPr>
          </a:lstStyle>
          <a:p>
            <a:pPr lvl="0"/>
            <a:r>
              <a:rPr lang="fr-FR" dirty="0"/>
              <a:t>Diapo Titre</a:t>
            </a:r>
          </a:p>
          <a:p>
            <a:pPr lvl="1"/>
            <a:r>
              <a:rPr lang="fr-FR" dirty="0"/>
              <a:t>Sous-titre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54B9700-E427-4FC4-BDB7-9BDC208C3C2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922" y="60016"/>
            <a:ext cx="1791408" cy="1638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08B1AC7-C9E7-4DDE-AF7B-F63B6A7CB16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76800" y="3996099"/>
            <a:ext cx="19812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045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86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269999" y="900000"/>
            <a:ext cx="6318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XX/XX/XXXX</a:t>
            </a:r>
            <a:endParaRPr lang="fr-FR" cap="all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fr-FR" dirty="0"/>
              <a:t>Centre académique de formation continue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69999" y="1891968"/>
            <a:ext cx="1890000" cy="2530800"/>
          </a:xfrm>
        </p:spPr>
        <p:txBody>
          <a:bodyPr/>
          <a:lstStyle>
            <a:lvl1pPr marL="143996" indent="-143996"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  <a:defRPr b="1"/>
            </a:lvl1pPr>
            <a:lvl2pPr marL="323992" indent="-143996">
              <a:spcBef>
                <a:spcPts val="600"/>
              </a:spcBef>
              <a:spcAft>
                <a:spcPts val="800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 dirty="0"/>
              <a:t>Titre de la partie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484000" y="1893600"/>
            <a:ext cx="1890000" cy="2530800"/>
          </a:xfrm>
        </p:spPr>
        <p:txBody>
          <a:bodyPr/>
          <a:lstStyle>
            <a:lvl1pPr marL="143996" indent="-143996"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  <a:defRPr b="1"/>
            </a:lvl1pPr>
            <a:lvl2pPr marL="323992" indent="-143996">
              <a:spcBef>
                <a:spcPts val="600"/>
              </a:spcBef>
              <a:spcAft>
                <a:spcPts val="800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 dirty="0"/>
              <a:t>Titre de la partie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697999" y="1893600"/>
            <a:ext cx="1890000" cy="2530800"/>
          </a:xfrm>
        </p:spPr>
        <p:txBody>
          <a:bodyPr/>
          <a:lstStyle>
            <a:lvl1pPr marL="143996" indent="-143996"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  <a:defRPr b="1"/>
            </a:lvl1pPr>
            <a:lvl2pPr marL="323992" indent="-143996">
              <a:spcBef>
                <a:spcPts val="600"/>
              </a:spcBef>
              <a:spcAft>
                <a:spcPts val="800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 dirty="0"/>
              <a:t>Titre de la partie</a:t>
            </a:r>
          </a:p>
          <a:p>
            <a:pPr lvl="1"/>
            <a:r>
              <a:rPr lang="fr-FR" dirty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64103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4B0F22C-CEC4-4042-89E3-501E474B6350}"/>
              </a:ext>
            </a:extLst>
          </p:cNvPr>
          <p:cNvSpPr/>
          <p:nvPr userDrawn="1"/>
        </p:nvSpPr>
        <p:spPr>
          <a:xfrm>
            <a:off x="134634" y="4587974"/>
            <a:ext cx="6534726" cy="4320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269999" y="757598"/>
            <a:ext cx="6318000" cy="4046400"/>
          </a:xfrm>
          <a:custGeom>
            <a:avLst/>
            <a:gdLst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8424000 w 8424000"/>
              <a:gd name="connsiteY2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8424000 w 8424000"/>
              <a:gd name="connsiteY2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24000" h="4046400" stroke="0" extrusionOk="0">
                <a:moveTo>
                  <a:pt x="8424000" y="4046400"/>
                </a:moveTo>
                <a:lnTo>
                  <a:pt x="0" y="4046360"/>
                </a:lnTo>
                <a:lnTo>
                  <a:pt x="0" y="40"/>
                </a:lnTo>
                <a:cubicBezTo>
                  <a:pt x="0" y="18"/>
                  <a:pt x="3771553" y="0"/>
                  <a:pt x="8424000" y="0"/>
                </a:cubicBezTo>
                <a:lnTo>
                  <a:pt x="8424000" y="4046400"/>
                </a:lnTo>
                <a:close/>
              </a:path>
              <a:path w="8424000" h="4046400" fill="none">
                <a:moveTo>
                  <a:pt x="8424000" y="4046400"/>
                </a:moveTo>
                <a:lnTo>
                  <a:pt x="0" y="4046360"/>
                </a:lnTo>
              </a:path>
            </a:pathLst>
          </a:custGeom>
          <a:ln w="10160">
            <a:noFill/>
          </a:ln>
        </p:spPr>
        <p:txBody>
          <a:bodyPr lIns="0" bIns="360000" anchor="ctr" anchorCtr="0"/>
          <a:lstStyle>
            <a:lvl1pPr marL="395990" indent="-395990">
              <a:buFont typeface="+mj-lt"/>
              <a:buAutoNum type="arabicPeriod"/>
              <a:defRPr sz="3251"/>
            </a:lvl1pPr>
          </a:lstStyle>
          <a:p>
            <a:r>
              <a:rPr lang="fr-FR" dirty="0"/>
              <a:t>Chapitre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47DAE9E-D63E-4E68-A643-39BEFF1FE7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95700" y="3286125"/>
            <a:ext cx="31623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9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s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269999" y="900000"/>
            <a:ext cx="6318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XX/XX/XXXX</a:t>
            </a:r>
            <a:endParaRPr lang="fr-FR" cap="all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fr-FR" dirty="0"/>
              <a:t>Centre académique de formation continue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484784" y="252000"/>
            <a:ext cx="2294904" cy="360000"/>
          </a:xfrm>
        </p:spPr>
        <p:txBody>
          <a:bodyPr/>
          <a:lstStyle>
            <a:lvl1pPr marL="107997" indent="-107997" algn="r">
              <a:spcAft>
                <a:spcPts val="0"/>
              </a:spcAft>
              <a:buFont typeface="+mj-lt"/>
              <a:buAutoNum type="arabicPeriod"/>
              <a:defRPr sz="751" b="1"/>
            </a:lvl1pPr>
            <a:lvl2pPr marL="107997" indent="-107997" algn="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 sz="751"/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69998" y="1836000"/>
            <a:ext cx="1934865" cy="2574000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00" baseline="0"/>
            </a:lvl3pPr>
            <a:lvl4pPr>
              <a:defRPr sz="1100"/>
            </a:lvl4pPr>
            <a:lvl5pPr>
              <a:defRPr sz="1100" i="1"/>
            </a:lvl5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</a:t>
            </a:r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483999" y="1836000"/>
            <a:ext cx="1934865" cy="2574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</a:t>
            </a:r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698000" y="1836000"/>
            <a:ext cx="1934864" cy="2574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</a:t>
            </a:r>
          </a:p>
        </p:txBody>
      </p:sp>
    </p:spTree>
    <p:extLst>
      <p:ext uri="{BB962C8B-B14F-4D97-AF65-F5344CB8AC3E}">
        <p14:creationId xmlns:p14="http://schemas.microsoft.com/office/powerpoint/2010/main" val="384045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269999" y="900000"/>
            <a:ext cx="6318000" cy="720000"/>
          </a:xfrm>
        </p:spPr>
        <p:txBody>
          <a:bodyPr/>
          <a:lstStyle/>
          <a:p>
            <a:r>
              <a:rPr lang="fr-FR" noProof="0" dirty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XX/XX/XXXX</a:t>
            </a:r>
            <a:endParaRPr lang="fr-FR" cap="all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fr-FR" dirty="0"/>
              <a:t>Centre académique de formation continue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4" hasCustomPrompt="1"/>
          </p:nvPr>
        </p:nvSpPr>
        <p:spPr bwMode="gray">
          <a:xfrm>
            <a:off x="269999" y="1836000"/>
            <a:ext cx="6318000" cy="2574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</a:t>
            </a:r>
          </a:p>
          <a:p>
            <a:pPr lvl="4"/>
            <a:r>
              <a:rPr lang="fr-FR" dirty="0"/>
              <a:t>Texte de niveau 5</a:t>
            </a:r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D163B462-2E97-4B65-B1C6-6972AE9D5C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484784" y="252000"/>
            <a:ext cx="2294904" cy="360000"/>
          </a:xfrm>
        </p:spPr>
        <p:txBody>
          <a:bodyPr/>
          <a:lstStyle>
            <a:lvl1pPr marL="107997" indent="-107997" algn="r">
              <a:spcAft>
                <a:spcPts val="0"/>
              </a:spcAft>
              <a:buFont typeface="+mj-lt"/>
              <a:buAutoNum type="arabicPeriod"/>
              <a:defRPr sz="751" b="1"/>
            </a:lvl1pPr>
            <a:lvl2pPr marL="107997" indent="-107997" algn="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 sz="751"/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963500"/>
            <a:ext cx="135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/>
              <a:t>XX/XX/XXXX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0" y="4963500"/>
            <a:ext cx="135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0" y="0"/>
            <a:ext cx="135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7767448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49">
          <p15:clr>
            <a:srgbClr val="FBAE40"/>
          </p15:clr>
        </p15:guide>
        <p15:guide id="2" pos="233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269999" y="900000"/>
            <a:ext cx="6318000" cy="7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269999" y="1836000"/>
            <a:ext cx="6318000" cy="257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710500" y="4783500"/>
            <a:ext cx="8775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51" b="1">
                <a:solidFill>
                  <a:schemeClr val="tx1"/>
                </a:solidFill>
                <a:latin typeface="Spectral SemiBold" panose="02020702060000000000" pitchFamily="18" charset="0"/>
              </a:defRPr>
            </a:lvl1pPr>
          </a:lstStyle>
          <a:p>
            <a:pPr algn="r"/>
            <a:r>
              <a:rPr lang="fr-FR" cap="all"/>
              <a:t>XX/XX/XXXX</a:t>
            </a:r>
            <a:endParaRPr lang="fr-FR" cap="all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270000" y="4783500"/>
            <a:ext cx="4428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751" b="1">
                <a:solidFill>
                  <a:schemeClr val="tx1"/>
                </a:solidFill>
                <a:latin typeface="Spectral SemiBold" panose="02020702060000000000" pitchFamily="18" charset="0"/>
              </a:defRPr>
            </a:lvl1pPr>
          </a:lstStyle>
          <a:p>
            <a:r>
              <a:rPr lang="fr-FR" dirty="0"/>
              <a:t>Centre académique de formation continue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4698000" y="4783500"/>
            <a:ext cx="10125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751" b="1">
                <a:solidFill>
                  <a:schemeClr val="tx1"/>
                </a:solidFill>
                <a:latin typeface="Spectral SemiBold" panose="02020702060000000000" pitchFamily="18" charset="0"/>
              </a:defRPr>
            </a:lvl1pPr>
          </a:lstStyle>
          <a:p>
            <a:pPr algn="ctr"/>
            <a:r>
              <a:rPr lang="fr-FR"/>
              <a:t> Page </a:t>
            </a:r>
            <a:fld id="{688E0572-3FA7-41DB-9BBC-F592C7923E14}" type="slidenum">
              <a:rPr lang="fr-FR" smtClean="0"/>
              <a:pPr algn="ctr"/>
              <a:t>‹N°›</a:t>
            </a:fld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 bwMode="gray">
          <a:xfrm>
            <a:off x="270000" y="4784400"/>
            <a:ext cx="6318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9A2F354F-B73D-46D4-B2D0-FDB8B43D19CD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88640" y="160140"/>
            <a:ext cx="716563" cy="6552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ECCC7DB-310E-42A3-9B94-EB3EC5C88ECD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694094" y="261826"/>
            <a:ext cx="975266" cy="4540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12" r:id="rId2"/>
    <p:sldLayoutId id="2147483810" r:id="rId3"/>
    <p:sldLayoutId id="2147483811" r:id="rId4"/>
    <p:sldLayoutId id="2147483809" r:id="rId5"/>
    <p:sldLayoutId id="2147483798" r:id="rId6"/>
    <p:sldLayoutId id="2147483813" r:id="rId7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551" b="1" kern="1200">
          <a:solidFill>
            <a:schemeClr val="tx1"/>
          </a:solidFill>
          <a:latin typeface="Marianne" panose="02000000000000000000" pitchFamily="50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500"/>
        </a:spcAft>
        <a:buFont typeface="Arial" pitchFamily="34" charset="0"/>
        <a:buNone/>
        <a:defRPr sz="1800" b="0" kern="1200">
          <a:solidFill>
            <a:schemeClr val="tx1"/>
          </a:solidFill>
          <a:latin typeface="Marianne" panose="02000000000000000000" pitchFamily="50" charset="0"/>
          <a:ea typeface="+mn-ea"/>
          <a:cs typeface="+mn-cs"/>
        </a:defRPr>
      </a:lvl1pPr>
      <a:lvl2pPr marL="251994" indent="-71998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0" kern="1200">
          <a:solidFill>
            <a:schemeClr val="tx1"/>
          </a:solidFill>
          <a:latin typeface="Marianne" panose="02000000000000000000" pitchFamily="50" charset="0"/>
          <a:ea typeface="+mn-ea"/>
          <a:cs typeface="+mn-cs"/>
        </a:defRPr>
      </a:lvl2pPr>
      <a:lvl3pPr marL="431989" indent="-71998" algn="l" defTabSz="914377" rtl="0" eaLnBrk="1" latinLnBrk="0" hangingPunct="1">
        <a:lnSpc>
          <a:spcPct val="100000"/>
        </a:lnSpc>
        <a:spcBef>
          <a:spcPts val="100"/>
        </a:spcBef>
        <a:spcAft>
          <a:spcPts val="100"/>
        </a:spcAft>
        <a:buSzPct val="100000"/>
        <a:buFont typeface="Arial" pitchFamily="34" charset="0"/>
        <a:buChar char="•"/>
        <a:defRPr sz="1200" kern="1200">
          <a:solidFill>
            <a:schemeClr val="tx1"/>
          </a:solidFill>
          <a:latin typeface="Marianne" panose="02000000000000000000" pitchFamily="50" charset="0"/>
          <a:ea typeface="+mn-ea"/>
          <a:cs typeface="+mn-cs"/>
        </a:defRPr>
      </a:lvl3pPr>
      <a:lvl4pPr marL="611985" indent="-71998" algn="l" defTabSz="914377" rtl="0" eaLnBrk="1" latinLnBrk="0" hangingPunct="1">
        <a:lnSpc>
          <a:spcPct val="100000"/>
        </a:lnSpc>
        <a:spcBef>
          <a:spcPts val="100"/>
        </a:spcBef>
        <a:spcAft>
          <a:spcPts val="100"/>
        </a:spcAft>
        <a:buSzPct val="100000"/>
        <a:buFont typeface="Arial" pitchFamily="34" charset="0"/>
        <a:buChar char="•"/>
        <a:defRPr sz="1100" kern="1200">
          <a:solidFill>
            <a:schemeClr val="tx1"/>
          </a:solidFill>
          <a:latin typeface="Marianne" panose="02000000000000000000" pitchFamily="50" charset="0"/>
          <a:ea typeface="+mn-ea"/>
          <a:cs typeface="+mn-cs"/>
        </a:defRPr>
      </a:lvl4pPr>
      <a:lvl5pPr marL="827979" indent="-71998" algn="l" defTabSz="914377" rtl="0" eaLnBrk="1" latinLnBrk="0" hangingPunct="1">
        <a:lnSpc>
          <a:spcPct val="100000"/>
        </a:lnSpc>
        <a:spcBef>
          <a:spcPts val="100"/>
        </a:spcBef>
        <a:spcAft>
          <a:spcPts val="100"/>
        </a:spcAft>
        <a:buSzPct val="100000"/>
        <a:buFont typeface="Arial" pitchFamily="34" charset="0"/>
        <a:buChar char="•"/>
        <a:defRPr sz="1051" i="1" kern="1200">
          <a:solidFill>
            <a:schemeClr val="tx1"/>
          </a:solidFill>
          <a:latin typeface="Marianne" panose="02000000000000000000" pitchFamily="50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5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le-emploi.fr/employeur/vos-recrutements/le-rome-et-les-fiches-metiers.html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fi-metiers.fr/dm_search/formation" TargetMode="External"/><Relationship Id="rId2" Type="http://schemas.openxmlformats.org/officeDocument/2006/relationships/hyperlink" Target="https://www.studyrama.com/formations/fiches-metiers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lci.gouv.fr/L-ANLCI/Les-partenaires-federes-par-l-ANLCI/Un-vaste-reseau" TargetMode="External"/><Relationship Id="rId2" Type="http://schemas.openxmlformats.org/officeDocument/2006/relationships/hyperlink" Target="http://www.ffp.org/page-55-annuaire.html?m=competences&amp;competences=16&amp;regions=11&amp;sc=0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grafie.org/annuaire-des-siae?f%5B0%5D=type_de_structure%3A81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3BF9C24-4A1F-4383-9B81-ECEC15F91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FD8CE-0179-4B82-8FD3-46C99F941591}"/>
              </a:ext>
            </a:extLst>
          </p:cNvPr>
          <p:cNvSpPr/>
          <p:nvPr/>
        </p:nvSpPr>
        <p:spPr>
          <a:xfrm>
            <a:off x="644362" y="2859782"/>
            <a:ext cx="5232910" cy="158417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arianne" panose="02000000000000000000" pitchFamily="50" charset="0"/>
            </a:endParaRPr>
          </a:p>
        </p:txBody>
      </p:sp>
      <p:sp>
        <p:nvSpPr>
          <p:cNvPr id="5" name="Espace réservé du texte 5">
            <a:extLst>
              <a:ext uri="{FF2B5EF4-FFF2-40B4-BE49-F238E27FC236}">
                <a16:creationId xmlns:a16="http://schemas.microsoft.com/office/drawing/2014/main" id="{F5DB95E3-CA37-472B-9C45-EC6DC401A3EB}"/>
              </a:ext>
            </a:extLst>
          </p:cNvPr>
          <p:cNvSpPr txBox="1">
            <a:spLocks/>
          </p:cNvSpPr>
          <p:nvPr/>
        </p:nvSpPr>
        <p:spPr>
          <a:xfrm>
            <a:off x="978792" y="2859782"/>
            <a:ext cx="4809542" cy="1440160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96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989" indent="-71998" algn="l" defTabSz="914377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1985" indent="-71998" algn="l" defTabSz="914377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7979" indent="-71998" algn="l" defTabSz="914377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itchFamily="34" charset="0"/>
              <a:buChar char="•"/>
              <a:defRPr sz="105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r"/>
            <a:r>
              <a:rPr lang="fr-FR" b="1" dirty="0">
                <a:latin typeface="Marianne" panose="02000000000000000000" pitchFamily="50" charset="0"/>
              </a:rPr>
              <a:t>Accompagnement professionnel – Recherche de stage</a:t>
            </a:r>
          </a:p>
          <a:p>
            <a:pPr lvl="1" algn="r"/>
            <a:r>
              <a:rPr lang="fr-FR" sz="1400" dirty="0">
                <a:latin typeface="Marianne" panose="02000000000000000000" pitchFamily="50" charset="0"/>
              </a:rPr>
              <a:t>Marie-Louise Cotté – May Courie </a:t>
            </a:r>
          </a:p>
          <a:p>
            <a:pPr lvl="1" algn="r"/>
            <a:r>
              <a:rPr lang="fr-FR" sz="1400" dirty="0">
                <a:latin typeface="Marianne" panose="02000000000000000000" pitchFamily="50" charset="0"/>
              </a:rPr>
              <a:t>le 17 janvier 2022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151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EF6543-EFEE-446B-84FF-8B639E931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141" y="393829"/>
            <a:ext cx="4032448" cy="290066"/>
          </a:xfrm>
        </p:spPr>
        <p:txBody>
          <a:bodyPr/>
          <a:lstStyle/>
          <a:p>
            <a:r>
              <a:rPr lang="fr-FR" sz="1400" dirty="0">
                <a:solidFill>
                  <a:srgbClr val="002060"/>
                </a:solidFill>
                <a:latin typeface="Marianne Light" panose="02000000000000000000" pitchFamily="50" charset="0"/>
              </a:rPr>
              <a:t>Répertorier mes champs d’expertise</a:t>
            </a:r>
            <a:br>
              <a:rPr lang="fr-FR" sz="1400" dirty="0">
                <a:solidFill>
                  <a:srgbClr val="002060"/>
                </a:solidFill>
                <a:latin typeface="Marianne Light" panose="02000000000000000000" pitchFamily="50" charset="0"/>
              </a:rPr>
            </a:br>
            <a:endParaRPr lang="fr-FR" sz="1400" dirty="0">
              <a:solidFill>
                <a:srgbClr val="002060"/>
              </a:solidFill>
              <a:latin typeface="Marianne Light" panose="02000000000000000000" pitchFamily="50" charset="0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003BBD-9C83-4B48-B115-B7E42CF93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 cap="all"/>
              <a:t>XX/XX/XXXX</a:t>
            </a:r>
            <a:endParaRPr lang="fr-FR" cap="all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051E22-7E10-48CF-B3EC-BB8830B7A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Centre académique de formation continue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9E6A6D3-69C2-42B7-9D06-5417FFD8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62E777A-9C53-4E46-9AFC-497C96B3BA64}"/>
              </a:ext>
            </a:extLst>
          </p:cNvPr>
          <p:cNvSpPr/>
          <p:nvPr/>
        </p:nvSpPr>
        <p:spPr>
          <a:xfrm>
            <a:off x="76762" y="683894"/>
            <a:ext cx="3428603" cy="4310885"/>
          </a:xfrm>
          <a:prstGeom prst="roundRect">
            <a:avLst/>
          </a:prstGeom>
          <a:solidFill>
            <a:srgbClr val="CC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340" algn="ctr">
              <a:lnSpc>
                <a:spcPct val="115000"/>
              </a:lnSpc>
            </a:pPr>
            <a:r>
              <a:rPr lang="fr-FR" sz="1200" b="1" u="sng" dirty="0">
                <a:solidFill>
                  <a:srgbClr val="0D0D0D"/>
                </a:solidFill>
                <a:latin typeface="Marianne Light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Consignes</a:t>
            </a:r>
            <a:r>
              <a:rPr lang="fr-FR" sz="1200" b="1" u="sng" dirty="0">
                <a:solidFill>
                  <a:srgbClr val="0D0D0D"/>
                </a:solidFill>
                <a:latin typeface="Marianne Light" panose="020000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fr-FR" sz="1200" b="1" u="sng" dirty="0">
                <a:solidFill>
                  <a:srgbClr val="0D0D0D"/>
                </a:solidFill>
                <a:latin typeface="Marianne Light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408940" indent="-228600" algn="ctr">
              <a:lnSpc>
                <a:spcPct val="115000"/>
              </a:lnSpc>
              <a:buFont typeface="+mj-lt"/>
              <a:buAutoNum type="arabicPeriod"/>
            </a:pPr>
            <a:r>
              <a:rPr lang="fr-FR" sz="1200" dirty="0">
                <a:solidFill>
                  <a:srgbClr val="0D0D0D"/>
                </a:solidFill>
                <a:latin typeface="Marianne Light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consulter la fiche ROME de votre métier d’origine</a:t>
            </a:r>
            <a:endParaRPr lang="fr-FR" sz="1200" dirty="0">
              <a:solidFill>
                <a:schemeClr val="tx1"/>
              </a:solidFill>
              <a:latin typeface="Marianne Light" panose="02000000000000000000" pitchFamily="50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80340" algn="ctr">
              <a:lnSpc>
                <a:spcPct val="115000"/>
              </a:lnSpc>
            </a:pPr>
            <a:r>
              <a:rPr lang="fr-FR" sz="1000" dirty="0">
                <a:solidFill>
                  <a:srgbClr val="0070C0"/>
                </a:solidFill>
                <a:latin typeface="Marianne Light" panose="02000000000000000000" pitchFamily="50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https://www.pole-emploi.fr/employeur/vos-recrutements/le-rome-et-les-fiches-metiers.html</a:t>
            </a:r>
            <a:endParaRPr lang="fr-FR" sz="1000" dirty="0">
              <a:solidFill>
                <a:srgbClr val="0070C0"/>
              </a:solidFill>
              <a:latin typeface="Marianne Light" panose="02000000000000000000" pitchFamily="50" charset="0"/>
            </a:endParaRPr>
          </a:p>
          <a:p>
            <a:pPr marL="180340" algn="ctr">
              <a:lnSpc>
                <a:spcPct val="115000"/>
              </a:lnSpc>
            </a:pPr>
            <a:endParaRPr lang="fr-FR" sz="1000" dirty="0">
              <a:solidFill>
                <a:srgbClr val="0070C0"/>
              </a:solidFill>
              <a:latin typeface="Marianne Light" panose="02000000000000000000" pitchFamily="50" charset="0"/>
            </a:endParaRPr>
          </a:p>
          <a:p>
            <a:pPr marL="228600" lvl="0" indent="-228600">
              <a:lnSpc>
                <a:spcPct val="115000"/>
              </a:lnSpc>
              <a:spcAft>
                <a:spcPts val="600"/>
              </a:spcAft>
              <a:buFont typeface="+mj-lt"/>
              <a:buAutoNum type="arabicPeriod" startAt="2"/>
            </a:pPr>
            <a:r>
              <a:rPr lang="fr-FR" sz="1200" dirty="0">
                <a:solidFill>
                  <a:srgbClr val="0D0D0D"/>
                </a:solidFill>
                <a:latin typeface="Marianne Light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vous appuyant sur cette définition de travail « prescrit » (volet « description du métier),  </a:t>
            </a:r>
            <a:r>
              <a:rPr lang="fr-FR" sz="1200" b="1" dirty="0">
                <a:solidFill>
                  <a:srgbClr val="0D0D0D"/>
                </a:solidFill>
                <a:latin typeface="Marianne Light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quelle description feriez-vous de votre travail « réel » ?  </a:t>
            </a:r>
            <a:endParaRPr lang="fr-FR" sz="1200" b="1" dirty="0">
              <a:solidFill>
                <a:srgbClr val="0D0D0D"/>
              </a:solidFill>
              <a:latin typeface="Marianne Light" panose="020000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lvl="0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2"/>
            </a:pPr>
            <a:r>
              <a:rPr lang="fr-FR" sz="1200" b="1" dirty="0">
                <a:solidFill>
                  <a:srgbClr val="0D0D0D"/>
                </a:solidFill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En vous appuyant sur le volet « compétences », sur quels champs d’expertise me sentirais-je capable de former d’autres personnes ? </a:t>
            </a:r>
            <a:endParaRPr lang="fr-FR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algn="ctr">
              <a:lnSpc>
                <a:spcPct val="115000"/>
              </a:lnSpc>
            </a:pPr>
            <a:endParaRPr lang="fr-FR" sz="1200" u="sng" dirty="0">
              <a:solidFill>
                <a:srgbClr val="002060"/>
              </a:solidFill>
              <a:effectLst/>
              <a:latin typeface="Marianne Light" panose="02000000000000000000" pitchFamily="50" charset="0"/>
              <a:ea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80340" algn="ctr">
              <a:lnSpc>
                <a:spcPct val="115000"/>
              </a:lnSpc>
            </a:pPr>
            <a:r>
              <a:rPr lang="fr-FR" sz="1100" u="sng" dirty="0">
                <a:solidFill>
                  <a:srgbClr val="002060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</a:t>
            </a:r>
            <a:r>
              <a:rPr lang="fr-FR" sz="1100" u="sng" kern="1200" dirty="0">
                <a:solidFill>
                  <a:srgbClr val="002060"/>
                </a:solidFill>
                <a:effectLst/>
                <a:latin typeface="Marianne Light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15 min de réflexion personnelle</a:t>
            </a:r>
            <a:endParaRPr lang="fr-FR" sz="11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100" kern="1200" dirty="0">
                <a:solidFill>
                  <a:srgbClr val="002060"/>
                </a:solidFill>
                <a:effectLst/>
                <a:latin typeface="Marianne Light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</a:t>
            </a:r>
            <a:r>
              <a:rPr lang="fr-FR" sz="1100" kern="1200" dirty="0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</a:t>
            </a:r>
            <a:r>
              <a:rPr lang="fr-FR" sz="1100" b="1" kern="1200" dirty="0">
                <a:solidFill>
                  <a:srgbClr val="002060"/>
                </a:solidFill>
                <a:effectLst/>
                <a:latin typeface="Marianne Light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Travail individuel</a:t>
            </a:r>
            <a:endParaRPr lang="fr-FR" sz="11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2BF1C93-C116-42F5-8B78-14F33C536BD7}"/>
              </a:ext>
            </a:extLst>
          </p:cNvPr>
          <p:cNvSpPr/>
          <p:nvPr/>
        </p:nvSpPr>
        <p:spPr>
          <a:xfrm>
            <a:off x="3645024" y="683894"/>
            <a:ext cx="3136213" cy="419211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AC8C538-819D-487B-BD16-3104283517BA}"/>
              </a:ext>
            </a:extLst>
          </p:cNvPr>
          <p:cNvSpPr txBox="1"/>
          <p:nvPr/>
        </p:nvSpPr>
        <p:spPr>
          <a:xfrm>
            <a:off x="4427730" y="631267"/>
            <a:ext cx="18002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rgbClr val="002060"/>
                </a:solidFill>
              </a:rPr>
              <a:t>Champs d’expertises à valoriser </a:t>
            </a:r>
          </a:p>
        </p:txBody>
      </p:sp>
    </p:spTree>
    <p:extLst>
      <p:ext uri="{BB962C8B-B14F-4D97-AF65-F5344CB8AC3E}">
        <p14:creationId xmlns:p14="http://schemas.microsoft.com/office/powerpoint/2010/main" val="2654293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0D7A14-76BA-4FC4-9014-312106339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" y="1131590"/>
            <a:ext cx="6318000" cy="380250"/>
          </a:xfrm>
        </p:spPr>
        <p:txBody>
          <a:bodyPr/>
          <a:lstStyle/>
          <a:p>
            <a:pPr algn="ctr"/>
            <a:r>
              <a:rPr lang="fr-FR" sz="1600" dirty="0">
                <a:solidFill>
                  <a:srgbClr val="002060"/>
                </a:solidFill>
                <a:latin typeface="Marianne Light" panose="02000000000000000000" pitchFamily="50" charset="0"/>
              </a:rPr>
              <a:t>Lien métier-formations-OF: </a:t>
            </a:r>
            <a:br>
              <a:rPr lang="fr-FR" sz="1600" dirty="0">
                <a:solidFill>
                  <a:srgbClr val="002060"/>
                </a:solidFill>
                <a:latin typeface="Marianne Light" panose="02000000000000000000" pitchFamily="50" charset="0"/>
              </a:rPr>
            </a:br>
            <a:endParaRPr lang="fr-FR" sz="1600" dirty="0">
              <a:solidFill>
                <a:srgbClr val="002060"/>
              </a:solidFill>
              <a:latin typeface="Marianne Light" panose="02000000000000000000" pitchFamily="50" charset="0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84071C1-A670-4023-99E6-8CC9CD3B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 cap="all"/>
              <a:t>XX/XX/XXXX</a:t>
            </a:r>
            <a:endParaRPr lang="fr-FR" cap="all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1C1BD57-CB5E-45B1-A425-EACA031E0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Centre académique de formation continue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11CFE7-864B-442A-9B13-CB95E93F2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48207DF-4898-43AE-BF61-7AFC05B9E2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56841" y="1851670"/>
            <a:ext cx="4797648" cy="2790000"/>
          </a:xfrm>
        </p:spPr>
        <p:txBody>
          <a:bodyPr/>
          <a:lstStyle/>
          <a:p>
            <a:r>
              <a:rPr lang="fr-FR" sz="1400" b="1" dirty="0">
                <a:hlinkClick r:id="rId2"/>
              </a:rPr>
              <a:t>Studyrama</a:t>
            </a:r>
          </a:p>
          <a:p>
            <a:r>
              <a:rPr lang="fr-FR" sz="1400" dirty="0">
                <a:hlinkClick r:id="rId2"/>
              </a:rPr>
              <a:t>https://www.studyrama.com/formations/fiches-metiers</a:t>
            </a:r>
            <a:endParaRPr lang="fr-FR" sz="1400" dirty="0"/>
          </a:p>
          <a:p>
            <a:endParaRPr lang="fr-FR" sz="1400" dirty="0"/>
          </a:p>
          <a:p>
            <a:r>
              <a:rPr lang="fr-FR" sz="1400" b="1" dirty="0">
                <a:hlinkClick r:id="rId2"/>
              </a:rPr>
              <a:t>Défi Métiers</a:t>
            </a:r>
            <a:endParaRPr lang="fr-FR" sz="1100" b="1" dirty="0">
              <a:hlinkClick r:id="rId2"/>
            </a:endParaRPr>
          </a:p>
          <a:p>
            <a:r>
              <a:rPr lang="fr-FR" sz="1100" dirty="0">
                <a:hlinkClick r:id="rId2"/>
              </a:rPr>
              <a:t> </a:t>
            </a:r>
            <a:r>
              <a:rPr lang="fr-FR" sz="1100" dirty="0">
                <a:hlinkClick r:id="rId3"/>
              </a:rPr>
              <a:t>https://www.defi-metiers.fr/dm_search/formation</a:t>
            </a:r>
            <a:endParaRPr lang="fr-FR" sz="1100" dirty="0"/>
          </a:p>
          <a:p>
            <a:endParaRPr lang="fr-FR" sz="1400" b="1" dirty="0"/>
          </a:p>
          <a:p>
            <a:endParaRPr lang="fr-FR" sz="1400" b="1" dirty="0"/>
          </a:p>
          <a:p>
            <a:endParaRPr lang="fr-FR" sz="140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935217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4694CDB-8BC0-4662-B3AB-F89A89448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 cap="all"/>
              <a:t>XX/XX/XXXX</a:t>
            </a:r>
            <a:endParaRPr lang="fr-FR" cap="all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D08E5A-C4DE-4F90-8E0D-0B7E9FB3E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Centre académique de formation continue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3322B9-088B-4BC5-903F-29362B009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87033EA-D1CB-4241-9D75-A0C4A5968D7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4664" y="612000"/>
            <a:ext cx="6427465" cy="2574000"/>
          </a:xfrm>
        </p:spPr>
        <p:txBody>
          <a:bodyPr/>
          <a:lstStyle/>
          <a:p>
            <a:r>
              <a:rPr lang="fr-FR" sz="1400" b="1" dirty="0"/>
              <a:t>Fédération de la Formation Professionnelle FFP</a:t>
            </a:r>
          </a:p>
          <a:p>
            <a:r>
              <a:rPr lang="fr-FR" sz="1100" dirty="0">
                <a:hlinkClick r:id="rId2"/>
              </a:rPr>
              <a:t>http://www.ffp.org/page-55-annuaire.html?m=competences&amp;competences=16&amp;regions=11&amp;sc=0</a:t>
            </a:r>
            <a:endParaRPr lang="fr-FR" sz="1100" dirty="0"/>
          </a:p>
          <a:p>
            <a:endParaRPr lang="fr-FR" sz="1100" dirty="0"/>
          </a:p>
          <a:p>
            <a:r>
              <a:rPr lang="fr-FR" sz="1400" b="1" dirty="0"/>
              <a:t>Les partenaires de l’ANLCI Association Nationale de lutte contre l‘</a:t>
            </a:r>
            <a:r>
              <a:rPr lang="fr-FR" sz="1400" b="1" dirty="0" err="1"/>
              <a:t>Illétrisme</a:t>
            </a:r>
            <a:r>
              <a:rPr lang="fr-FR" sz="1400" b="1" dirty="0"/>
              <a:t> : </a:t>
            </a:r>
          </a:p>
          <a:p>
            <a:r>
              <a:rPr lang="fr-FR" sz="1100" dirty="0">
                <a:hlinkClick r:id="rId3"/>
              </a:rPr>
              <a:t>http://www.anlci.gouv.fr/L-ANLCI/Les-partenaires-federes-par-l-ANLCI/Un-vaste-reseau</a:t>
            </a:r>
            <a:endParaRPr lang="fr-FR" sz="1100" dirty="0"/>
          </a:p>
          <a:p>
            <a:endParaRPr lang="fr-FR" sz="1100" dirty="0"/>
          </a:p>
          <a:p>
            <a:r>
              <a:rPr lang="fr-FR" sz="1400" b="1" dirty="0"/>
              <a:t>Groupement Régional des Acteurs Franciliens de l’Insertion par l’Economique, est l’inter réseau francilien de l’IAE. </a:t>
            </a:r>
            <a:r>
              <a:rPr lang="fr-FR" sz="1400" dirty="0">
                <a:highlight>
                  <a:srgbClr val="00FFFF"/>
                </a:highlight>
              </a:rPr>
              <a:t>Plutôt pour le stage n°2</a:t>
            </a:r>
          </a:p>
          <a:p>
            <a:r>
              <a:rPr lang="fr-FR" sz="1100" dirty="0">
                <a:hlinkClick r:id="rId4"/>
              </a:rPr>
              <a:t>http://www.grafie.org/annuaire-des-siae?f%5B0%5D=type_de_structure%3A81</a:t>
            </a:r>
            <a:endParaRPr lang="fr-FR" sz="1100" dirty="0"/>
          </a:p>
          <a:p>
            <a:endParaRPr lang="fr-FR" sz="1100" dirty="0"/>
          </a:p>
          <a:p>
            <a:r>
              <a:rPr lang="fr-FR" sz="1400" b="1" dirty="0"/>
              <a:t>Mon Compte Formation :</a:t>
            </a:r>
          </a:p>
          <a:p>
            <a:r>
              <a:rPr lang="fr-FR" sz="1100" dirty="0"/>
              <a:t>https://www.moncompteformation.gouv.fr/espace-prive/html/#/formation/recherche/results</a:t>
            </a:r>
          </a:p>
          <a:p>
            <a:r>
              <a:rPr lang="fr-FR" sz="1400" b="1" dirty="0"/>
              <a:t>Le réseau des entreprises d’entrainement pédagogique EEP: </a:t>
            </a:r>
          </a:p>
          <a:p>
            <a:r>
              <a:rPr lang="fr-FR" sz="1100" dirty="0"/>
              <a:t>https://euroentent.net/a-propos-de-nous/la-force-dun-reseau/carte-de-france-interactive-des-eep/</a:t>
            </a:r>
          </a:p>
          <a:p>
            <a:endParaRPr lang="fr-FR" sz="800" dirty="0"/>
          </a:p>
          <a:p>
            <a:r>
              <a:rPr lang="fr-FR" sz="1100" dirty="0"/>
              <a:t>http://www.iciformation.fr/formations-dif-region-ile-de-france-p-2.html</a:t>
            </a:r>
          </a:p>
          <a:p>
            <a:r>
              <a:rPr lang="fr-FR" sz="1100" dirty="0"/>
              <a:t>https://www.kelformation.com/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AD192D7B-4444-47E2-A028-5221BAE0AD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4784" y="252000"/>
            <a:ext cx="4032448" cy="360000"/>
          </a:xfrm>
        </p:spPr>
        <p:txBody>
          <a:bodyPr/>
          <a:lstStyle/>
          <a:p>
            <a:pPr marL="0" indent="0">
              <a:buNone/>
            </a:pPr>
            <a:r>
              <a:rPr lang="fr-FR" sz="1600" dirty="0">
                <a:solidFill>
                  <a:srgbClr val="002060"/>
                </a:solidFill>
                <a:latin typeface="Marianne Light" panose="02000000000000000000" pitchFamily="50" charset="0"/>
              </a:rPr>
              <a:t>Autres sources pour trouver des OF</a:t>
            </a:r>
          </a:p>
        </p:txBody>
      </p:sp>
    </p:spTree>
    <p:extLst>
      <p:ext uri="{BB962C8B-B14F-4D97-AF65-F5344CB8AC3E}">
        <p14:creationId xmlns:p14="http://schemas.microsoft.com/office/powerpoint/2010/main" val="2120101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47675" indent="-447675">
              <a:buNone/>
            </a:pPr>
            <a:br>
              <a:rPr lang="fr-FR" sz="2400" b="0" dirty="0">
                <a:solidFill>
                  <a:srgbClr val="002060"/>
                </a:solidFill>
                <a:latin typeface="Marianne" panose="02000000000000000000" pitchFamily="50" charset="0"/>
              </a:rPr>
            </a:br>
            <a:br>
              <a:rPr lang="fr-FR" sz="2400" b="0" dirty="0">
                <a:solidFill>
                  <a:srgbClr val="002060"/>
                </a:solidFill>
                <a:latin typeface="Marianne" panose="02000000000000000000" pitchFamily="50" charset="0"/>
              </a:rPr>
            </a:br>
            <a:br>
              <a:rPr lang="fr-FR" sz="2400" b="0" dirty="0">
                <a:solidFill>
                  <a:srgbClr val="002060"/>
                </a:solidFill>
                <a:latin typeface="Marianne" panose="02000000000000000000" pitchFamily="50" charset="0"/>
              </a:rPr>
            </a:br>
            <a:r>
              <a:rPr lang="fr-FR" sz="2000" b="0" dirty="0">
                <a:solidFill>
                  <a:srgbClr val="002060"/>
                </a:solidFill>
                <a:latin typeface="Marianne" panose="02000000000000000000" pitchFamily="50" charset="0"/>
              </a:rPr>
              <a:t>Les outils de communication </a:t>
            </a:r>
            <a:br>
              <a:rPr lang="fr-FR" sz="2400" dirty="0">
                <a:latin typeface="Marianne" panose="02000000000000000000" pitchFamily="50" charset="0"/>
              </a:rPr>
            </a:br>
            <a:br>
              <a:rPr lang="fr-FR" sz="2400" dirty="0">
                <a:latin typeface="Marianne" panose="02000000000000000000" pitchFamily="50" charset="0"/>
              </a:rPr>
            </a:br>
            <a:r>
              <a:rPr lang="fr-FR" sz="1400" b="0" dirty="0">
                <a:latin typeface="Marianne" panose="02000000000000000000" pitchFamily="50" charset="0"/>
              </a:rPr>
              <a:t>CV</a:t>
            </a:r>
            <a:br>
              <a:rPr lang="fr-FR" sz="1400" b="0" dirty="0">
                <a:latin typeface="Marianne" panose="02000000000000000000" pitchFamily="50" charset="0"/>
              </a:rPr>
            </a:br>
            <a:r>
              <a:rPr lang="fr-FR" sz="1400" b="0" dirty="0"/>
              <a:t>Mail</a:t>
            </a:r>
            <a:endParaRPr lang="fr-FR" sz="1400" dirty="0">
              <a:latin typeface="Marianne" panose="02000000000000000000" pitchFamily="50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421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226BF9C-935A-4C67-A14A-01674197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 cap="all"/>
              <a:t>XX/XX/XXXX</a:t>
            </a:r>
            <a:endParaRPr lang="fr-FR" cap="all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CF62DD-EB47-482A-AB15-B8A691AD9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Centre académique de formation continue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CBC7DA-1FFB-419A-8D88-D530FC95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8" name="Zone de texte 31">
            <a:extLst>
              <a:ext uri="{FF2B5EF4-FFF2-40B4-BE49-F238E27FC236}">
                <a16:creationId xmlns:a16="http://schemas.microsoft.com/office/drawing/2014/main" id="{BB5325B6-441B-4D7E-A07C-3AC850527A7B}"/>
              </a:ext>
            </a:extLst>
          </p:cNvPr>
          <p:cNvSpPr txBox="1">
            <a:spLocks noGrp="1"/>
          </p:cNvSpPr>
          <p:nvPr>
            <p:ph sz="quarter" idx="14"/>
          </p:nvPr>
        </p:nvSpPr>
        <p:spPr>
          <a:xfrm>
            <a:off x="32048" y="1017662"/>
            <a:ext cx="2582937" cy="257400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400" b="1" dirty="0">
                <a:solidFill>
                  <a:srgbClr val="365F91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Le CV </a:t>
            </a:r>
            <a:r>
              <a:rPr lang="fr-FR" sz="1400" b="1" dirty="0">
                <a:solidFill>
                  <a:srgbClr val="365F91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est </a:t>
            </a:r>
            <a:r>
              <a:rPr lang="fr-FR" sz="1400" b="1" dirty="0">
                <a:solidFill>
                  <a:srgbClr val="365F91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fr-FR" sz="14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Objectif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fr-FR" sz="14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Global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fr-FR" sz="14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Technique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fr-FR" sz="14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Axé sur les compétences, résultats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fr-FR" sz="14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Retrace le parcours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fr-FR" sz="14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Précise un objectif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fr-FR" sz="14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Apporte des références 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200" b="1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200" b="1" dirty="0">
                <a:solidFill>
                  <a:srgbClr val="365F91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Zone de texte 40">
            <a:extLst>
              <a:ext uri="{FF2B5EF4-FFF2-40B4-BE49-F238E27FC236}">
                <a16:creationId xmlns:a16="http://schemas.microsoft.com/office/drawing/2014/main" id="{E90D3B06-354E-4197-91F3-47D6893DE3A7}"/>
              </a:ext>
            </a:extLst>
          </p:cNvPr>
          <p:cNvSpPr txBox="1"/>
          <p:nvPr/>
        </p:nvSpPr>
        <p:spPr>
          <a:xfrm>
            <a:off x="2580531" y="1021110"/>
            <a:ext cx="2304256" cy="1876425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400" b="1" dirty="0">
                <a:solidFill>
                  <a:srgbClr val="365F91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La lettre </a:t>
            </a:r>
            <a:r>
              <a:rPr lang="fr-FR" sz="1400" b="1" dirty="0">
                <a:solidFill>
                  <a:srgbClr val="365F91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est </a:t>
            </a:r>
            <a:r>
              <a:rPr lang="fr-FR" sz="1400" b="1" dirty="0">
                <a:solidFill>
                  <a:srgbClr val="365F91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fr-FR" sz="14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Subjective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fr-FR" sz="14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Focalisée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fr-FR" sz="14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Narrative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fr-FR" sz="14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Axée sur le vécu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fr-FR" sz="14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Eclaire des aspects du parcours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fr-FR" sz="14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Précise une motivation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fr-FR" sz="14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Invite à la rencontre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400" b="1" dirty="0">
                <a:solidFill>
                  <a:srgbClr val="365F91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400" b="1" dirty="0">
                <a:solidFill>
                  <a:srgbClr val="365F91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Zone de texte 42">
            <a:extLst>
              <a:ext uri="{FF2B5EF4-FFF2-40B4-BE49-F238E27FC236}">
                <a16:creationId xmlns:a16="http://schemas.microsoft.com/office/drawing/2014/main" id="{C6EBFBB2-2033-4491-8381-257E79D5625A}"/>
              </a:ext>
            </a:extLst>
          </p:cNvPr>
          <p:cNvSpPr txBox="1"/>
          <p:nvPr/>
        </p:nvSpPr>
        <p:spPr>
          <a:xfrm>
            <a:off x="4797152" y="1017662"/>
            <a:ext cx="1959843" cy="1533525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400" b="1" dirty="0">
                <a:solidFill>
                  <a:srgbClr val="365F91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Le mail est </a:t>
            </a:r>
            <a:r>
              <a:rPr lang="fr-FR" sz="1400" b="1" dirty="0">
                <a:solidFill>
                  <a:srgbClr val="365F91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fr-FR" sz="14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Court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fr-FR" sz="14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Très focalisé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fr-FR" sz="14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Eclaire brièvement votre projet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fr-FR" sz="14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Précise le cadre de votre démarche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fr-FR" sz="14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Précise une motivation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fr-FR" sz="14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Invite à la rencontre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400" b="1" dirty="0">
                <a:solidFill>
                  <a:srgbClr val="365F91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400" b="1" dirty="0">
                <a:solidFill>
                  <a:srgbClr val="365F91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3- 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400" b="1" dirty="0">
                <a:solidFill>
                  <a:srgbClr val="365F91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987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287213-8B35-49CC-8B4E-35F4F4D5A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" y="193759"/>
            <a:ext cx="6318000" cy="720000"/>
          </a:xfrm>
        </p:spPr>
        <p:txBody>
          <a:bodyPr/>
          <a:lstStyle/>
          <a:p>
            <a:pPr algn="ctr"/>
            <a:r>
              <a:rPr lang="fr-FR" dirty="0"/>
              <a:t> </a:t>
            </a:r>
            <a:r>
              <a:rPr lang="fr-FR" sz="1800" dirty="0">
                <a:solidFill>
                  <a:srgbClr val="002060"/>
                </a:solidFill>
                <a:latin typeface="Marianne Light" panose="02000000000000000000" pitchFamily="50" charset="0"/>
              </a:rPr>
              <a:t>Le CV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353DD0-88B5-4BF0-82AE-2B62425E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 cap="all"/>
              <a:t>XX/XX/XXXX</a:t>
            </a:r>
            <a:endParaRPr lang="fr-FR" cap="all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892A8BA-DEB7-4D55-AA42-836D665F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Centre académique de formation continue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E2E60F-9726-43CD-AE3A-88CF4509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8" name="Zone de texte 41">
            <a:extLst>
              <a:ext uri="{FF2B5EF4-FFF2-40B4-BE49-F238E27FC236}">
                <a16:creationId xmlns:a16="http://schemas.microsoft.com/office/drawing/2014/main" id="{EFB55E58-9135-4CF7-A73B-C60D33CECBB6}"/>
              </a:ext>
            </a:extLst>
          </p:cNvPr>
          <p:cNvSpPr txBox="1">
            <a:spLocks noGrp="1"/>
          </p:cNvSpPr>
          <p:nvPr>
            <p:ph sz="quarter" idx="14"/>
          </p:nvPr>
        </p:nvSpPr>
        <p:spPr>
          <a:xfrm>
            <a:off x="188640" y="934242"/>
            <a:ext cx="2798961" cy="3941764"/>
          </a:xfrm>
          <a:prstGeom prst="rect">
            <a:avLst/>
          </a:prstGeom>
          <a:solidFill>
            <a:srgbClr val="CC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fr-FR" sz="11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Plus il est ciblé, plus il a d’impact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fr-FR" sz="11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Il doit répondre aux attentes des entreprises /OF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Il met en valeur toutes vos compétences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fr-FR" sz="11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: professionnelles, extraprofessionnelles, transversales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2060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Sa forme</a:t>
            </a:r>
            <a:r>
              <a:rPr lang="fr-FR" sz="11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fr-FR" sz="1100" b="1" dirty="0">
                <a:solidFill>
                  <a:srgbClr val="002060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fr-FR" sz="11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Thématique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fr-FR" sz="11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? Antichronologique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fr-FR" sz="11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? Par compétences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fr-FR" sz="11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fr-FR" sz="11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Photo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fr-FR" sz="11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? Ou pas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fr-FR" sz="11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fr-FR" sz="11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Couleur de police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fr-FR" sz="11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fr-FR" sz="11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1 page, plus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fr-FR" sz="11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fr-FR" sz="11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Format du fichier ? 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Autres </a:t>
            </a:r>
            <a:r>
              <a:rPr lang="fr-FR" sz="1100" i="1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r>
              <a:rPr lang="fr-FR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fr-FR" sz="1100" i="1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D92F9EE-B474-4579-8DF1-272750FE0223}"/>
              </a:ext>
            </a:extLst>
          </p:cNvPr>
          <p:cNvSpPr txBox="1"/>
          <p:nvPr/>
        </p:nvSpPr>
        <p:spPr>
          <a:xfrm>
            <a:off x="3068961" y="775742"/>
            <a:ext cx="3933055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2060"/>
                </a:solidFill>
                <a:latin typeface="Marianne Light" panose="02000000000000000000" pitchFamily="50" charset="0"/>
              </a:rPr>
              <a:t>Décrire les compétences : </a:t>
            </a:r>
          </a:p>
          <a:p>
            <a:r>
              <a:rPr lang="fr-FR" sz="1400" dirty="0">
                <a:latin typeface="Marianne Light" panose="02000000000000000000" pitchFamily="50" charset="0"/>
              </a:rPr>
              <a:t>Dates, nom de l’entreprise</a:t>
            </a:r>
          </a:p>
          <a:p>
            <a:r>
              <a:rPr lang="fr-FR" sz="1400" dirty="0">
                <a:latin typeface="Marianne Light" panose="02000000000000000000" pitchFamily="50" charset="0"/>
              </a:rPr>
              <a:t>Interlocuteurs internes, externes</a:t>
            </a:r>
          </a:p>
          <a:p>
            <a:r>
              <a:rPr lang="fr-FR" sz="1400" dirty="0">
                <a:latin typeface="Marianne Light" panose="02000000000000000000" pitchFamily="50" charset="0"/>
              </a:rPr>
              <a:t>Enjeux, missions</a:t>
            </a:r>
          </a:p>
          <a:p>
            <a:r>
              <a:rPr lang="fr-FR" sz="1400" dirty="0">
                <a:latin typeface="Marianne Light" panose="02000000000000000000" pitchFamily="50" charset="0"/>
              </a:rPr>
              <a:t>Résultats obtenus</a:t>
            </a:r>
          </a:p>
          <a:p>
            <a:endParaRPr lang="fr-FR" sz="900" dirty="0">
              <a:latin typeface="Marianne Light" panose="02000000000000000000" pitchFamily="50" charset="0"/>
            </a:endParaRPr>
          </a:p>
          <a:p>
            <a:r>
              <a:rPr lang="fr-FR" sz="1400" dirty="0">
                <a:solidFill>
                  <a:srgbClr val="002060"/>
                </a:solidFill>
                <a:latin typeface="Marianne Light" panose="02000000000000000000" pitchFamily="50" charset="0"/>
              </a:rPr>
              <a:t>Respecter les codes métier :</a:t>
            </a:r>
          </a:p>
          <a:p>
            <a:r>
              <a:rPr lang="fr-FR" sz="1400" dirty="0">
                <a:latin typeface="Marianne Light" panose="02000000000000000000" pitchFamily="50" charset="0"/>
              </a:rPr>
              <a:t>Vocabulaire pro</a:t>
            </a:r>
          </a:p>
          <a:p>
            <a:endParaRPr lang="fr-FR" sz="1400" dirty="0">
              <a:latin typeface="Marianne Light" panose="02000000000000000000" pitchFamily="50" charset="0"/>
            </a:endParaRPr>
          </a:p>
          <a:p>
            <a:r>
              <a:rPr lang="fr-FR" sz="1400" dirty="0">
                <a:solidFill>
                  <a:srgbClr val="002060"/>
                </a:solidFill>
                <a:latin typeface="Marianne Light" panose="02000000000000000000" pitchFamily="50" charset="0"/>
              </a:rPr>
              <a:t>Pensez à vos compétences transversales …</a:t>
            </a:r>
          </a:p>
          <a:p>
            <a:r>
              <a:rPr lang="fr-FR" sz="1400" dirty="0">
                <a:latin typeface="Marianne Light" panose="02000000000000000000" pitchFamily="50" charset="0"/>
              </a:rPr>
              <a:t>Mobilité géographique</a:t>
            </a:r>
          </a:p>
          <a:p>
            <a:r>
              <a:rPr lang="fr-FR" sz="1400" dirty="0">
                <a:latin typeface="Marianne Light" panose="02000000000000000000" pitchFamily="50" charset="0"/>
              </a:rPr>
              <a:t>Langues</a:t>
            </a:r>
          </a:p>
          <a:p>
            <a:r>
              <a:rPr lang="fr-FR" sz="1400" dirty="0">
                <a:latin typeface="Marianne Light" panose="02000000000000000000" pitchFamily="50" charset="0"/>
              </a:rPr>
              <a:t>Numérique</a:t>
            </a:r>
          </a:p>
          <a:p>
            <a:endParaRPr lang="fr-FR" sz="1000" dirty="0">
              <a:latin typeface="Marianne Light" panose="02000000000000000000" pitchFamily="50" charset="0"/>
            </a:endParaRPr>
          </a:p>
          <a:p>
            <a:r>
              <a:rPr lang="fr-FR" sz="1400" dirty="0">
                <a:solidFill>
                  <a:srgbClr val="002060"/>
                </a:solidFill>
                <a:latin typeface="Marianne Light" panose="02000000000000000000" pitchFamily="50" charset="0"/>
              </a:rPr>
              <a:t>… et transférables :</a:t>
            </a:r>
          </a:p>
          <a:p>
            <a:r>
              <a:rPr lang="fr-FR" sz="1400" dirty="0">
                <a:latin typeface="Marianne Light" panose="02000000000000000000" pitchFamily="50" charset="0"/>
              </a:rPr>
              <a:t>Tutorat, monitorat …</a:t>
            </a:r>
          </a:p>
          <a:p>
            <a:endParaRPr lang="fr-FR" sz="1000" dirty="0">
              <a:latin typeface="Marianne Light" panose="02000000000000000000" pitchFamily="50" charset="0"/>
            </a:endParaRPr>
          </a:p>
          <a:p>
            <a:r>
              <a:rPr lang="fr-FR" sz="1400" dirty="0">
                <a:solidFill>
                  <a:srgbClr val="002060"/>
                </a:solidFill>
                <a:latin typeface="Marianne Light" panose="02000000000000000000" pitchFamily="50" charset="0"/>
              </a:rPr>
              <a:t>Et pour en savoir plus :</a:t>
            </a:r>
          </a:p>
          <a:p>
            <a:r>
              <a:rPr lang="fr-FR" sz="1400" dirty="0">
                <a:latin typeface="Marianne Light" panose="02000000000000000000" pitchFamily="50" charset="0"/>
              </a:rPr>
              <a:t>Bénévolat, volontariat, activités sportives, culturelles, artistiques …</a:t>
            </a:r>
          </a:p>
          <a:p>
            <a:endParaRPr lang="fr-FR" sz="1400" dirty="0">
              <a:latin typeface="Marianne Light" panose="02000000000000000000" pitchFamily="50" charset="0"/>
            </a:endParaRPr>
          </a:p>
          <a:p>
            <a:endParaRPr lang="fr-FR" sz="1400" dirty="0">
              <a:latin typeface="Marianne Light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057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DA167-FFA1-4E75-B8B5-9DC74BDA8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416210"/>
            <a:ext cx="6318000" cy="303598"/>
          </a:xfrm>
        </p:spPr>
        <p:txBody>
          <a:bodyPr/>
          <a:lstStyle/>
          <a:p>
            <a:pPr algn="ctr"/>
            <a:r>
              <a:rPr lang="fr-FR" sz="1600" dirty="0">
                <a:solidFill>
                  <a:srgbClr val="002060"/>
                </a:solidFill>
                <a:latin typeface="Marianne Light" panose="02000000000000000000" pitchFamily="50" charset="0"/>
              </a:rPr>
              <a:t>La lettre, 2 organisations possibles 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9C284B6-8071-44BE-92F2-5152BF08E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 cap="all"/>
              <a:t>XX/XX/XXXX</a:t>
            </a:r>
            <a:endParaRPr lang="fr-FR" cap="all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BC86E47-32A6-4391-8574-B36ED169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Centre académique de formation continue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65FA0F-5E15-4138-9DFD-39572909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328CA2A-3D02-4DCE-9DC7-DF6132B0FD8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69999" y="843558"/>
            <a:ext cx="3014985" cy="3883732"/>
          </a:xfrm>
          <a:ln>
            <a:solidFill>
              <a:schemeClr val="accent1">
                <a:lumMod val="75000"/>
                <a:lumOff val="25000"/>
              </a:schemeClr>
            </a:solidFill>
          </a:ln>
        </p:spPr>
        <p:txBody>
          <a:bodyPr/>
          <a:lstStyle/>
          <a:p>
            <a:r>
              <a:rPr lang="fr-FR" sz="1400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Marianne Light" panose="02000000000000000000" pitchFamily="50" charset="0"/>
              </a:rPr>
              <a:t>Vous : </a:t>
            </a:r>
          </a:p>
          <a:p>
            <a:r>
              <a:rPr lang="fr-FR" sz="1400" dirty="0">
                <a:latin typeface="Marianne Light" panose="02000000000000000000" pitchFamily="50" charset="0"/>
              </a:rPr>
              <a:t>Le besoin de la société</a:t>
            </a:r>
          </a:p>
          <a:p>
            <a:endParaRPr lang="fr-FR" sz="1400" dirty="0">
              <a:latin typeface="Marianne Light" panose="02000000000000000000" pitchFamily="50" charset="0"/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Marianne Light" panose="02000000000000000000" pitchFamily="50" charset="0"/>
              </a:rPr>
              <a:t>Moi : </a:t>
            </a:r>
          </a:p>
          <a:p>
            <a:r>
              <a:rPr lang="fr-FR" sz="1400" dirty="0">
                <a:latin typeface="Marianne Light" panose="02000000000000000000" pitchFamily="50" charset="0"/>
              </a:rPr>
              <a:t>- Mon profil correspond aux besoins de la société  : Expérience, responsabilités, résultats, compétences (situées)</a:t>
            </a:r>
          </a:p>
          <a:p>
            <a:r>
              <a:rPr lang="fr-FR" sz="1400" dirty="0">
                <a:latin typeface="Marianne Light" panose="02000000000000000000" pitchFamily="50" charset="0"/>
              </a:rPr>
              <a:t>- </a:t>
            </a:r>
          </a:p>
          <a:p>
            <a:r>
              <a:rPr lang="fr-FR" sz="1400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Marianne Light" panose="02000000000000000000" pitchFamily="50" charset="0"/>
              </a:rPr>
              <a:t>Nous </a:t>
            </a:r>
            <a:r>
              <a:rPr lang="fr-FR" sz="1400" b="1" dirty="0">
                <a:latin typeface="Marianne Light" panose="02000000000000000000" pitchFamily="50" charset="0"/>
              </a:rPr>
              <a:t>: </a:t>
            </a:r>
          </a:p>
          <a:p>
            <a:r>
              <a:rPr lang="fr-FR" sz="1400" dirty="0">
                <a:latin typeface="Marianne Light" panose="02000000000000000000" pitchFamily="50" charset="0"/>
              </a:rPr>
              <a:t>Je veux m’investir sur le long terme et votre projet correspond à mes aspirations  …</a:t>
            </a:r>
          </a:p>
          <a:p>
            <a:endParaRPr lang="fr-FR" sz="1400" dirty="0">
              <a:latin typeface="Marianne Light" panose="02000000000000000000" pitchFamily="50" charset="0"/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Marianne Light" panose="02000000000000000000" pitchFamily="50" charset="0"/>
              </a:rPr>
              <a:t>Prise de RV et formule de politesse</a:t>
            </a:r>
          </a:p>
        </p:txBody>
      </p:sp>
      <p:sp>
        <p:nvSpPr>
          <p:cNvPr id="8" name="Espace réservé du contenu 5">
            <a:extLst>
              <a:ext uri="{FF2B5EF4-FFF2-40B4-BE49-F238E27FC236}">
                <a16:creationId xmlns:a16="http://schemas.microsoft.com/office/drawing/2014/main" id="{44AB2264-B5F6-4B58-A3D4-D5E54EA1A3C2}"/>
              </a:ext>
            </a:extLst>
          </p:cNvPr>
          <p:cNvSpPr txBox="1">
            <a:spLocks/>
          </p:cNvSpPr>
          <p:nvPr/>
        </p:nvSpPr>
        <p:spPr bwMode="gray">
          <a:xfrm>
            <a:off x="3413000" y="843558"/>
            <a:ext cx="3175000" cy="3883732"/>
          </a:xfrm>
          <a:prstGeom prst="rect">
            <a:avLst/>
          </a:prstGeom>
          <a:ln>
            <a:solidFill>
              <a:schemeClr val="accent1">
                <a:lumMod val="75000"/>
                <a:lumOff val="25000"/>
              </a:schemeClr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defRPr sz="1800" b="0" kern="1200">
                <a:solidFill>
                  <a:schemeClr val="tx1"/>
                </a:solidFill>
                <a:latin typeface="Marianne" panose="02000000000000000000" pitchFamily="50" charset="0"/>
                <a:ea typeface="+mn-ea"/>
                <a:cs typeface="+mn-cs"/>
              </a:defRPr>
            </a:lvl1pPr>
            <a:lvl2pPr marL="251994" indent="-71998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Marianne" panose="02000000000000000000" pitchFamily="50" charset="0"/>
                <a:ea typeface="+mn-ea"/>
                <a:cs typeface="+mn-cs"/>
              </a:defRPr>
            </a:lvl2pPr>
            <a:lvl3pPr marL="431989" indent="-71998" algn="l" defTabSz="914377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Marianne" panose="02000000000000000000" pitchFamily="50" charset="0"/>
                <a:ea typeface="+mn-ea"/>
                <a:cs typeface="+mn-cs"/>
              </a:defRPr>
            </a:lvl3pPr>
            <a:lvl4pPr marL="611985" indent="-71998" algn="l" defTabSz="914377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Marianne" panose="02000000000000000000" pitchFamily="50" charset="0"/>
                <a:ea typeface="+mn-ea"/>
                <a:cs typeface="+mn-cs"/>
              </a:defRPr>
            </a:lvl4pPr>
            <a:lvl5pPr marL="827979" indent="-71998" algn="l" defTabSz="914377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itchFamily="34" charset="0"/>
              <a:buChar char="•"/>
              <a:defRPr sz="1051" i="1" kern="1200">
                <a:solidFill>
                  <a:schemeClr val="tx1"/>
                </a:solidFill>
                <a:latin typeface="Marianne" panose="02000000000000000000" pitchFamily="50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Marianne Light" panose="02000000000000000000" pitchFamily="50" charset="0"/>
              </a:rPr>
              <a:t>Introduction</a:t>
            </a:r>
          </a:p>
          <a:p>
            <a:r>
              <a:rPr lang="fr-FR" sz="1400" dirty="0">
                <a:latin typeface="Marianne Light" panose="02000000000000000000" pitchFamily="50" charset="0"/>
              </a:rPr>
              <a:t>Actuellement</a:t>
            </a:r>
          </a:p>
          <a:p>
            <a:r>
              <a:rPr lang="fr-FR" sz="1400" dirty="0">
                <a:latin typeface="Marianne Light" panose="02000000000000000000" pitchFamily="50" charset="0"/>
              </a:rPr>
              <a:t>Pourquoi j’écris</a:t>
            </a:r>
          </a:p>
          <a:p>
            <a:endParaRPr lang="fr-FR" sz="1400" dirty="0">
              <a:latin typeface="Marianne Light" panose="02000000000000000000" pitchFamily="50" charset="0"/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Marianne Light" panose="02000000000000000000" pitchFamily="50" charset="0"/>
              </a:rPr>
              <a:t>Pourquoi j’ai les compétences pour le poste ?</a:t>
            </a:r>
          </a:p>
          <a:p>
            <a:endParaRPr lang="fr-FR" sz="1400" dirty="0">
              <a:latin typeface="Marianne Light" panose="02000000000000000000" pitchFamily="50" charset="0"/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Marianne Light" panose="02000000000000000000" pitchFamily="50" charset="0"/>
              </a:rPr>
              <a:t>Pourquoi j’ai les qualités requises </a:t>
            </a:r>
            <a:r>
              <a:rPr lang="fr-FR" sz="1400" dirty="0">
                <a:latin typeface="Marianne Light" panose="02000000000000000000" pitchFamily="50" charset="0"/>
              </a:rPr>
              <a:t>? </a:t>
            </a:r>
          </a:p>
          <a:p>
            <a:r>
              <a:rPr lang="fr-FR" sz="1400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Marianne Light" panose="02000000000000000000" pitchFamily="50" charset="0"/>
              </a:rPr>
              <a:t>Nous </a:t>
            </a:r>
            <a:r>
              <a:rPr lang="fr-FR" sz="1400" b="1" dirty="0">
                <a:latin typeface="Marianne Light" panose="02000000000000000000" pitchFamily="50" charset="0"/>
              </a:rPr>
              <a:t>: </a:t>
            </a:r>
          </a:p>
          <a:p>
            <a:r>
              <a:rPr lang="fr-FR" sz="1400" dirty="0">
                <a:latin typeface="Marianne Light" panose="02000000000000000000" pitchFamily="50" charset="0"/>
              </a:rPr>
              <a:t>Montrer que </a:t>
            </a:r>
            <a:r>
              <a:rPr lang="fr-FR" sz="1400" dirty="0" err="1">
                <a:latin typeface="Marianne Light" panose="02000000000000000000" pitchFamily="50" charset="0"/>
              </a:rPr>
              <a:t>ovus</a:t>
            </a:r>
            <a:r>
              <a:rPr lang="fr-FR" sz="1400" dirty="0">
                <a:latin typeface="Marianne Light" panose="02000000000000000000" pitchFamily="50" charset="0"/>
              </a:rPr>
              <a:t> connaissez son éthique, ses valeurs</a:t>
            </a:r>
          </a:p>
          <a:p>
            <a:endParaRPr lang="fr-FR" sz="1400" dirty="0">
              <a:latin typeface="Marianne Light" panose="02000000000000000000" pitchFamily="50" charset="0"/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Marianne Light" panose="02000000000000000000" pitchFamily="50" charset="0"/>
              </a:rPr>
              <a:t>Mettre en évidence l’adéquation entre le poste, votre parcours, vos projets</a:t>
            </a:r>
          </a:p>
        </p:txBody>
      </p:sp>
    </p:spTree>
    <p:extLst>
      <p:ext uri="{BB962C8B-B14F-4D97-AF65-F5344CB8AC3E}">
        <p14:creationId xmlns:p14="http://schemas.microsoft.com/office/powerpoint/2010/main" val="1538430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51067F-5D8B-4477-B745-9AB46E86B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031" y="459643"/>
            <a:ext cx="2870969" cy="303598"/>
          </a:xfrm>
        </p:spPr>
        <p:txBody>
          <a:bodyPr/>
          <a:lstStyle/>
          <a:p>
            <a:r>
              <a:rPr lang="fr-FR" sz="1800" dirty="0">
                <a:solidFill>
                  <a:srgbClr val="002060"/>
                </a:solidFill>
                <a:latin typeface="Marianne Light" panose="02000000000000000000" pitchFamily="50" charset="0"/>
              </a:rPr>
              <a:t>Organiser sa recherche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67CCD3B-E79A-4BB4-A7C5-323523E9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 cap="all"/>
              <a:t>XX/XX/XXXX</a:t>
            </a:r>
            <a:endParaRPr lang="fr-FR" cap="all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37DC57-C6D3-4736-B4A8-D713E7397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Centre académique de formation continue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9C053C-4646-4450-BD47-A03FEF43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17</a:t>
            </a:fld>
            <a:endParaRPr lang="fr-FR" dirty="0"/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D69D0833-99AA-407C-98FC-41FA37977BD2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799101678"/>
              </p:ext>
            </p:extLst>
          </p:nvPr>
        </p:nvGraphicFramePr>
        <p:xfrm>
          <a:off x="269874" y="915566"/>
          <a:ext cx="6471494" cy="3456389"/>
        </p:xfrm>
        <a:graphic>
          <a:graphicData uri="http://schemas.openxmlformats.org/drawingml/2006/table">
            <a:tbl>
              <a:tblPr firstRow="1" firstCol="1" bandRow="1"/>
              <a:tblGrid>
                <a:gridCol w="1066946">
                  <a:extLst>
                    <a:ext uri="{9D8B030D-6E8A-4147-A177-3AD203B41FA5}">
                      <a16:colId xmlns:a16="http://schemas.microsoft.com/office/drawing/2014/main" val="126407432"/>
                    </a:ext>
                  </a:extLst>
                </a:gridCol>
                <a:gridCol w="604129">
                  <a:extLst>
                    <a:ext uri="{9D8B030D-6E8A-4147-A177-3AD203B41FA5}">
                      <a16:colId xmlns:a16="http://schemas.microsoft.com/office/drawing/2014/main" val="2755110113"/>
                    </a:ext>
                  </a:extLst>
                </a:gridCol>
                <a:gridCol w="533472">
                  <a:extLst>
                    <a:ext uri="{9D8B030D-6E8A-4147-A177-3AD203B41FA5}">
                      <a16:colId xmlns:a16="http://schemas.microsoft.com/office/drawing/2014/main" val="834168970"/>
                    </a:ext>
                  </a:extLst>
                </a:gridCol>
                <a:gridCol w="1244213">
                  <a:extLst>
                    <a:ext uri="{9D8B030D-6E8A-4147-A177-3AD203B41FA5}">
                      <a16:colId xmlns:a16="http://schemas.microsoft.com/office/drawing/2014/main" val="2225719999"/>
                    </a:ext>
                  </a:extLst>
                </a:gridCol>
                <a:gridCol w="1055239">
                  <a:extLst>
                    <a:ext uri="{9D8B030D-6E8A-4147-A177-3AD203B41FA5}">
                      <a16:colId xmlns:a16="http://schemas.microsoft.com/office/drawing/2014/main" val="3302501207"/>
                    </a:ext>
                  </a:extLst>
                </a:gridCol>
                <a:gridCol w="604129">
                  <a:extLst>
                    <a:ext uri="{9D8B030D-6E8A-4147-A177-3AD203B41FA5}">
                      <a16:colId xmlns:a16="http://schemas.microsoft.com/office/drawing/2014/main" val="2743235317"/>
                    </a:ext>
                  </a:extLst>
                </a:gridCol>
                <a:gridCol w="1363366">
                  <a:extLst>
                    <a:ext uri="{9D8B030D-6E8A-4147-A177-3AD203B41FA5}">
                      <a16:colId xmlns:a16="http://schemas.microsoft.com/office/drawing/2014/main" val="1802605255"/>
                    </a:ext>
                  </a:extLst>
                </a:gridCol>
              </a:tblGrid>
              <a:tr h="5114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Organisme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 de la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candidature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indent="82486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Support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 du contact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Téléphone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Mail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RV le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Actions 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entreprendre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185541"/>
                  </a:ext>
                </a:extLst>
              </a:tr>
              <a:tr h="2103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058033"/>
                  </a:ext>
                </a:extLst>
              </a:tr>
              <a:tr h="2103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925552"/>
                  </a:ext>
                </a:extLst>
              </a:tr>
              <a:tr h="2103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485932"/>
                  </a:ext>
                </a:extLst>
              </a:tr>
              <a:tr h="2103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200584"/>
                  </a:ext>
                </a:extLst>
              </a:tr>
              <a:tr h="2103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544310"/>
                  </a:ext>
                </a:extLst>
              </a:tr>
              <a:tr h="2103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893239"/>
                  </a:ext>
                </a:extLst>
              </a:tr>
              <a:tr h="2103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126491"/>
                  </a:ext>
                </a:extLst>
              </a:tr>
              <a:tr h="2103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459933"/>
                  </a:ext>
                </a:extLst>
              </a:tr>
              <a:tr h="2103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669353"/>
                  </a:ext>
                </a:extLst>
              </a:tr>
              <a:tr h="2103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052079"/>
                  </a:ext>
                </a:extLst>
              </a:tr>
              <a:tr h="2103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816707"/>
                  </a:ext>
                </a:extLst>
              </a:tr>
              <a:tr h="2103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460203"/>
                  </a:ext>
                </a:extLst>
              </a:tr>
              <a:tr h="2103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90260"/>
                  </a:ext>
                </a:extLst>
              </a:tr>
              <a:tr h="2103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b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159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30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D91E4D-8FBF-45EB-93EA-BAA6868DF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736" y="267574"/>
            <a:ext cx="6318000" cy="360000"/>
          </a:xfrm>
        </p:spPr>
        <p:txBody>
          <a:bodyPr/>
          <a:lstStyle/>
          <a:p>
            <a:r>
              <a:rPr lang="fr-FR" sz="1800" b="0" dirty="0">
                <a:solidFill>
                  <a:srgbClr val="002060"/>
                </a:solidFill>
              </a:rPr>
              <a:t>Programme de la journée 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0656D3-D814-41D8-8898-68E48AAD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 cap="all"/>
              <a:t>XX/XX/XXXX</a:t>
            </a:r>
            <a:endParaRPr lang="fr-FR" cap="all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7A8D9E7-2745-41E1-8CA7-0C90AB379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Centre académique de formation continue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A2E1FE-19B0-4C61-8EDD-3C65CD85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BD6D940-A4E1-411E-BED6-8C7BA559D34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62697" y="600165"/>
            <a:ext cx="5895303" cy="3795926"/>
          </a:xfrm>
        </p:spPr>
        <p:txBody>
          <a:bodyPr/>
          <a:lstStyle/>
          <a:p>
            <a:r>
              <a:rPr lang="fr-FR" sz="1400" dirty="0"/>
              <a:t>La journée sera consacrée aux ateliers recherche de stage, à partir de vos problématiques :</a:t>
            </a:r>
          </a:p>
          <a:p>
            <a:endParaRPr lang="fr-FR" sz="1400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fr-FR" sz="1400" dirty="0"/>
              <a:t>Quels champs d’application  pour mon futur métier de formateur  ? Quelle formalisation de mon projet ? </a:t>
            </a:r>
          </a:p>
          <a:p>
            <a:pPr marL="628650" indent="-266700">
              <a:spcAft>
                <a:spcPts val="0"/>
              </a:spcAft>
            </a:pPr>
            <a:r>
              <a:rPr lang="fr-FR" sz="1400" i="1" dirty="0">
                <a:solidFill>
                  <a:srgbClr val="002060"/>
                </a:solidFill>
              </a:rPr>
              <a:t>-&gt; En grand groupe</a:t>
            </a:r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fr-FR" sz="1400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fr-FR" sz="1400" dirty="0"/>
              <a:t>Comment valoriser mon CV  et mes écrits de communication  ? </a:t>
            </a:r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fr-FR" sz="1400" i="1" dirty="0">
                <a:solidFill>
                  <a:srgbClr val="002060"/>
                </a:solidFill>
              </a:rPr>
              <a:t>-&gt; En entretien</a:t>
            </a:r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fr-FR" sz="1400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fr-FR" sz="1400" dirty="0"/>
              <a:t>Je souhaite activer ma recherche ? </a:t>
            </a:r>
          </a:p>
          <a:p>
            <a:pPr>
              <a:spcAft>
                <a:spcPts val="0"/>
              </a:spcAft>
            </a:pPr>
            <a:r>
              <a:rPr lang="fr-FR" sz="1400" dirty="0"/>
              <a:t>      </a:t>
            </a:r>
            <a:r>
              <a:rPr lang="fr-FR" sz="1400" i="1" dirty="0">
                <a:solidFill>
                  <a:srgbClr val="002060"/>
                </a:solidFill>
              </a:rPr>
              <a:t>-&gt; En autonomie guidée</a:t>
            </a:r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fr-FR" sz="1400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fr-FR" sz="1400" dirty="0"/>
              <a:t>J’ai trouvé mon stage : organiser mon intégration -  analyser,  collecter et organiser les informations dont j’aurai besoin pour démarrer le stage </a:t>
            </a:r>
            <a:r>
              <a:rPr lang="fr-FR" sz="1400" i="1" dirty="0">
                <a:solidFill>
                  <a:srgbClr val="002060"/>
                </a:solidFill>
              </a:rPr>
              <a:t>-&gt; En autonomie guidée</a:t>
            </a:r>
          </a:p>
          <a:p>
            <a:pPr marL="285750" indent="-285750">
              <a:buFontTx/>
              <a:buChar char="-"/>
            </a:pPr>
            <a:endParaRPr lang="fr-FR" sz="1000" dirty="0"/>
          </a:p>
          <a:p>
            <a:r>
              <a:rPr lang="fr-FR" sz="1400" dirty="0"/>
              <a:t>Clôture</a:t>
            </a:r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96666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br>
              <a:rPr lang="fr-FR" sz="2400" b="0" dirty="0">
                <a:solidFill>
                  <a:srgbClr val="002060"/>
                </a:solidFill>
                <a:latin typeface="Marianne" panose="02000000000000000000" pitchFamily="50" charset="0"/>
              </a:rPr>
            </a:br>
            <a:br>
              <a:rPr lang="fr-FR" sz="2400" b="0" dirty="0">
                <a:solidFill>
                  <a:srgbClr val="002060"/>
                </a:solidFill>
                <a:latin typeface="Marianne" panose="02000000000000000000" pitchFamily="50" charset="0"/>
              </a:rPr>
            </a:br>
            <a:br>
              <a:rPr lang="fr-FR" sz="2400" b="0" dirty="0">
                <a:solidFill>
                  <a:srgbClr val="002060"/>
                </a:solidFill>
                <a:latin typeface="Marianne" panose="02000000000000000000" pitchFamily="50" charset="0"/>
              </a:rPr>
            </a:br>
            <a:r>
              <a:rPr lang="fr-FR" sz="2000" b="0" dirty="0">
                <a:solidFill>
                  <a:srgbClr val="002060"/>
                </a:solidFill>
                <a:latin typeface="Marianne" panose="02000000000000000000" pitchFamily="50" charset="0"/>
              </a:rPr>
              <a:t>Mon parcours</a:t>
            </a:r>
            <a:br>
              <a:rPr lang="fr-FR" sz="2400" dirty="0">
                <a:latin typeface="Marianne" panose="02000000000000000000" pitchFamily="50" charset="0"/>
              </a:rPr>
            </a:br>
            <a:br>
              <a:rPr lang="fr-FR" sz="2400" dirty="0">
                <a:latin typeface="Marianne" panose="02000000000000000000" pitchFamily="50" charset="0"/>
              </a:rPr>
            </a:br>
            <a:r>
              <a:rPr lang="fr-FR" sz="1400" b="0" dirty="0"/>
              <a:t>Objectifs : </a:t>
            </a:r>
            <a:br>
              <a:rPr lang="fr-FR" sz="1400" b="0" dirty="0"/>
            </a:br>
            <a:br>
              <a:rPr lang="fr-FR" sz="1400" b="0" dirty="0"/>
            </a:br>
            <a:r>
              <a:rPr lang="fr-FR" sz="1400" b="0" dirty="0"/>
              <a:t>- Décrire succinctement mon parcours, me présenter à un employeur </a:t>
            </a:r>
            <a:br>
              <a:rPr lang="fr-FR" sz="1400" b="0" dirty="0"/>
            </a:br>
            <a:r>
              <a:rPr lang="fr-FR" sz="1400" b="0" dirty="0"/>
              <a:t>- Valoriser la/les expérience/s qui se rapportent à la formation d’adultes </a:t>
            </a:r>
            <a:br>
              <a:rPr lang="fr-FR" sz="1400" b="0" dirty="0"/>
            </a:br>
            <a:br>
              <a:rPr lang="fr-FR" sz="1400" b="0" dirty="0"/>
            </a:br>
            <a:endParaRPr lang="fr-FR" sz="1400" dirty="0">
              <a:latin typeface="Marianne" panose="02000000000000000000" pitchFamily="50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755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57E81EB-4028-4A88-B8AD-384B4C6AE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 cap="all"/>
              <a:t>XX/XX/XXXX</a:t>
            </a:r>
            <a:endParaRPr lang="fr-FR" cap="all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AF1DA0-1B54-46DF-884A-6DD7B529F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Centre académique de formation continue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18F7DEC-D491-4DE4-9216-449A869C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9090EF2-5234-4250-A3CC-7657F8BECD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6525" y="900000"/>
            <a:ext cx="3663181" cy="3991500"/>
          </a:xfrm>
          <a:prstGeom prst="roundRect">
            <a:avLst/>
          </a:prstGeom>
          <a:solidFill>
            <a:srgbClr val="CC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Quel sens, quelle signification, ont eu pour vous les différentes étapes de votre parcours professionnel</a:t>
            </a:r>
            <a:r>
              <a:rPr lang="fr-FR" sz="11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fr-FR" sz="1100" b="1" dirty="0">
                <a:solidFill>
                  <a:srgbClr val="000000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Qu’avez-vous appris, retenu </a:t>
            </a:r>
            <a:r>
              <a:rPr lang="fr-FR" sz="11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fr-FR" sz="1100" b="1" dirty="0">
                <a:solidFill>
                  <a:srgbClr val="000000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Comment résumer cela de façon synthétique, en 3 ou 4 items maximum</a:t>
            </a:r>
            <a:r>
              <a:rPr lang="fr-FR" sz="11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fr-FR" sz="1100" b="1" dirty="0">
                <a:solidFill>
                  <a:srgbClr val="000000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sz="1400" b="1" u="sng" dirty="0">
                <a:solidFill>
                  <a:srgbClr val="002060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</a:t>
            </a:r>
            <a:r>
              <a:rPr lang="fr-FR" sz="1400" b="1" u="sng" kern="1200" dirty="0">
                <a:solidFill>
                  <a:srgbClr val="002060"/>
                </a:solidFill>
                <a:effectLst/>
                <a:latin typeface="Marianne Light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b="1" i="1" u="sng" kern="1200" dirty="0">
                <a:solidFill>
                  <a:srgbClr val="002060"/>
                </a:solidFill>
                <a:effectLst/>
                <a:latin typeface="Marianne Light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min de réflexion personnelle</a:t>
            </a:r>
            <a:endParaRPr lang="fr-FR" sz="1100" b="1" i="1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100" kern="1200" dirty="0">
                <a:solidFill>
                  <a:srgbClr val="000000"/>
                </a:solidFill>
                <a:effectLst/>
                <a:latin typeface="Marianne Light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9705" indent="-269875">
              <a:lnSpc>
                <a:spcPct val="115000"/>
              </a:lnSpc>
              <a:spcAft>
                <a:spcPts val="0"/>
              </a:spcAft>
            </a:pPr>
            <a:r>
              <a:rPr lang="fr-FR" sz="1100" b="1" i="1" u="sng" kern="1200" dirty="0">
                <a:solidFill>
                  <a:srgbClr val="0D0D0D"/>
                </a:solidFill>
                <a:effectLst/>
                <a:latin typeface="Marianne Light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Consignes</a:t>
            </a:r>
            <a:r>
              <a:rPr lang="fr-FR" sz="1100" b="1" i="1" u="sng" kern="1200" dirty="0">
                <a:solidFill>
                  <a:srgbClr val="0D0D0D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fr-FR" sz="1100" b="1" i="1" u="sng" kern="1200" dirty="0">
                <a:solidFill>
                  <a:srgbClr val="0D0D0D"/>
                </a:solidFill>
                <a:effectLst/>
                <a:latin typeface="Marianne Light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79705" indent="-269875">
              <a:lnSpc>
                <a:spcPct val="115000"/>
              </a:lnSpc>
              <a:spcAft>
                <a:spcPts val="0"/>
              </a:spcAft>
            </a:pPr>
            <a:r>
              <a:rPr lang="fr-FR" sz="2300" dirty="0">
                <a:solidFill>
                  <a:srgbClr val="002060"/>
                </a:solidFill>
                <a:ea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 </a:t>
            </a:r>
            <a:r>
              <a:rPr lang="fr-FR" sz="1100" b="1" dirty="0">
                <a:solidFill>
                  <a:srgbClr val="002060"/>
                </a:solidFill>
                <a:latin typeface="Marianne Light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Constituer des</a:t>
            </a:r>
            <a:r>
              <a:rPr lang="fr-FR" sz="1100" dirty="0">
                <a:solidFill>
                  <a:srgbClr val="002060"/>
                </a:solidFill>
                <a:latin typeface="Marianne Light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groupes de 3 personnes</a:t>
            </a:r>
            <a:r>
              <a:rPr lang="fr-FR" sz="1100" dirty="0">
                <a:solidFill>
                  <a:srgbClr val="0D0D0D"/>
                </a:solidFill>
                <a:latin typeface="Marianne Light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fr-FR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9705" indent="-269875">
              <a:lnSpc>
                <a:spcPct val="115000"/>
              </a:lnSpc>
              <a:spcAft>
                <a:spcPts val="0"/>
              </a:spcAft>
            </a:pPr>
            <a:r>
              <a:rPr lang="fr-FR" sz="1400" b="1" dirty="0">
                <a:solidFill>
                  <a:srgbClr val="002060"/>
                </a:solidFill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</a:t>
            </a:r>
            <a:r>
              <a:rPr lang="fr-FR" sz="1100" b="1" i="1" u="sng" dirty="0">
                <a:solidFill>
                  <a:srgbClr val="002060"/>
                </a:solidFill>
                <a:latin typeface="Marianne Light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 minutes maximum par présentation</a:t>
            </a:r>
            <a:endParaRPr lang="fr-FR" sz="1100" i="1" dirty="0">
              <a:solidFill>
                <a:srgbClr val="00206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9705" indent="-269875">
              <a:lnSpc>
                <a:spcPct val="115000"/>
              </a:lnSpc>
              <a:spcAft>
                <a:spcPts val="0"/>
              </a:spcAft>
            </a:pP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9388" lvl="0" indent="-179388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fr-FR" sz="1100" b="1" kern="1200" dirty="0">
                <a:solidFill>
                  <a:srgbClr val="0D0D0D"/>
                </a:solidFill>
                <a:effectLst/>
                <a:latin typeface="Marianne Light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Vous présentez votre parcours synthétique aux autres participants à tour de rôle, en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9388" indent="-179388" algn="ctr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fr-FR" sz="1100" b="1" kern="1200" dirty="0">
                <a:solidFill>
                  <a:srgbClr val="0D0D0D"/>
                </a:solidFill>
                <a:effectLst/>
                <a:latin typeface="Marianne Light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1100" kern="1200" dirty="0">
                <a:solidFill>
                  <a:srgbClr val="0D0D0D"/>
                </a:solidFill>
                <a:effectLst/>
                <a:latin typeface="Marianne Light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Chacun votre tour, pour chaque présentation, vous serez </a:t>
            </a:r>
            <a:r>
              <a:rPr lang="fr-FR" sz="1100" b="1" kern="1200" dirty="0">
                <a:solidFill>
                  <a:srgbClr val="0D0D0D"/>
                </a:solidFill>
                <a:effectLst/>
                <a:latin typeface="Marianne Light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gardien du temps</a:t>
            </a:r>
            <a:r>
              <a:rPr lang="fr-FR" sz="1100" kern="1200" dirty="0">
                <a:solidFill>
                  <a:srgbClr val="0D0D0D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fr-FR" sz="1100" kern="1200" dirty="0">
                <a:solidFill>
                  <a:srgbClr val="0D0D0D"/>
                </a:solidFill>
                <a:effectLst/>
                <a:latin typeface="Marianne Light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fr-FR" sz="1100" b="1" kern="1200" dirty="0">
                <a:solidFill>
                  <a:srgbClr val="0D0D0D"/>
                </a:solidFill>
                <a:effectLst/>
                <a:latin typeface="Marianne Light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A8A934-3DA8-465D-A565-2B0D4C352979}"/>
              </a:ext>
            </a:extLst>
          </p:cNvPr>
          <p:cNvSpPr/>
          <p:nvPr/>
        </p:nvSpPr>
        <p:spPr>
          <a:xfrm>
            <a:off x="836712" y="190062"/>
            <a:ext cx="5026868" cy="641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b="1" dirty="0">
                <a:solidFill>
                  <a:srgbClr val="002060"/>
                </a:solidFill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Décrire succinctement mon parcours, me présenter 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DCCC112-DA0E-49FD-9788-560868689342}"/>
              </a:ext>
            </a:extLst>
          </p:cNvPr>
          <p:cNvSpPr/>
          <p:nvPr/>
        </p:nvSpPr>
        <p:spPr>
          <a:xfrm>
            <a:off x="3933181" y="1007577"/>
            <a:ext cx="2818294" cy="391978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1" name="Zone de texte 16">
            <a:extLst>
              <a:ext uri="{FF2B5EF4-FFF2-40B4-BE49-F238E27FC236}">
                <a16:creationId xmlns:a16="http://schemas.microsoft.com/office/drawing/2014/main" id="{D3E6330D-76F8-4F1E-B139-AB5DA2D194E5}"/>
              </a:ext>
            </a:extLst>
          </p:cNvPr>
          <p:cNvSpPr txBox="1"/>
          <p:nvPr/>
        </p:nvSpPr>
        <p:spPr>
          <a:xfrm>
            <a:off x="4036850" y="802733"/>
            <a:ext cx="2714625" cy="27622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Les points clé de ma présentation</a:t>
            </a:r>
            <a:r>
              <a:rPr lang="fr-F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fr-FR" sz="1100" b="1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6401915-0705-405A-8312-1E9D6F06A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230" y="2324977"/>
            <a:ext cx="1322196" cy="103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60EFAC6-39E0-4917-B8EF-037EC1721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 cap="all"/>
              <a:t>XX/XX/XXXX</a:t>
            </a:r>
            <a:endParaRPr lang="fr-FR" cap="all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BB8752-9C38-4F1D-B13E-AC38A2C9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Centre académique de formation continue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E011BA-1CBF-441A-ADEC-FADEAA067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9522D17-CA9E-4D24-BCFC-E7E47A4D09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4784" y="252000"/>
            <a:ext cx="3600400" cy="360000"/>
          </a:xfrm>
        </p:spPr>
        <p:txBody>
          <a:bodyPr/>
          <a:lstStyle/>
          <a:p>
            <a:pPr marL="0" indent="0">
              <a:buNone/>
            </a:pPr>
            <a:r>
              <a:rPr lang="fr-FR" sz="1600" dirty="0">
                <a:solidFill>
                  <a:srgbClr val="002060"/>
                </a:solidFill>
                <a:latin typeface="Marianne Light" panose="02000000000000000000" pitchFamily="50" charset="0"/>
              </a:rPr>
              <a:t>2- Ma plus belle réalisation 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269E40-8519-453F-BE33-F211DDE8129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6632" y="915566"/>
            <a:ext cx="3096343" cy="3867934"/>
          </a:xfrm>
          <a:prstGeom prst="roundRect">
            <a:avLst/>
          </a:prstGeom>
          <a:solidFill>
            <a:srgbClr val="CCFF66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Centrez-vous maintenant sur l’une des réalisations dont vous êtes le/la plus </a:t>
            </a:r>
            <a:r>
              <a:rPr lang="fr-FR" sz="1100" b="1" dirty="0" err="1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fièr</a:t>
            </a:r>
            <a:r>
              <a:rPr lang="fr-FR" sz="1100" b="1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/e …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100" i="1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Cela peut être n’importe quelle activité de de votre parcours professionnel, extra- professionnel, bénévole  …</a:t>
            </a:r>
            <a:endParaRPr lang="fr-FR" sz="11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Donnez-lui un titre, une manchette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D0D0D"/>
                </a:solidFill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Complétez les points clé en suivant les questions pas à pas …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algn="ctr">
              <a:lnSpc>
                <a:spcPct val="115000"/>
              </a:lnSpc>
              <a:spcAft>
                <a:spcPts val="0"/>
              </a:spcAft>
            </a:pPr>
            <a:r>
              <a:rPr lang="fr-FR" sz="1400" b="1" dirty="0">
                <a:solidFill>
                  <a:srgbClr val="002060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</a:t>
            </a:r>
            <a:r>
              <a:rPr lang="fr-FR" sz="1100" b="1" kern="1200" dirty="0">
                <a:solidFill>
                  <a:srgbClr val="002060"/>
                </a:solidFill>
                <a:effectLst/>
                <a:latin typeface="Marianne Light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 min de réflexion personnelle sur les points ci-contre</a:t>
            </a:r>
            <a:endParaRPr lang="fr-FR" sz="1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100" kern="1200" dirty="0">
                <a:solidFill>
                  <a:srgbClr val="002060"/>
                </a:solidFill>
                <a:effectLst/>
                <a:latin typeface="Marianne Light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             </a:t>
            </a:r>
            <a:r>
              <a:rPr lang="fr-FR" sz="2300" kern="12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</a:t>
            </a:r>
            <a:r>
              <a:rPr lang="fr-FR" sz="1100" kern="1200" dirty="0">
                <a:solidFill>
                  <a:srgbClr val="002060"/>
                </a:solidFill>
                <a:effectLst/>
                <a:latin typeface="Marianne Light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Exercice individuel</a:t>
            </a:r>
            <a:endParaRPr lang="fr-FR" sz="1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600"/>
              </a:spcAft>
            </a:pPr>
            <a:r>
              <a:rPr lang="fr-FR" sz="1100" kern="1200" dirty="0">
                <a:solidFill>
                  <a:srgbClr val="0D0D0D"/>
                </a:solidFill>
                <a:effectLst/>
                <a:latin typeface="Marianne Light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Zone de texte 26">
            <a:extLst>
              <a:ext uri="{FF2B5EF4-FFF2-40B4-BE49-F238E27FC236}">
                <a16:creationId xmlns:a16="http://schemas.microsoft.com/office/drawing/2014/main" id="{9CA8FF32-3FAB-4B30-9BC4-875DD4614F4D}"/>
              </a:ext>
            </a:extLst>
          </p:cNvPr>
          <p:cNvSpPr txBox="1"/>
          <p:nvPr/>
        </p:nvSpPr>
        <p:spPr>
          <a:xfrm>
            <a:off x="3257616" y="899421"/>
            <a:ext cx="3330384" cy="386793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fr-FR" sz="1200" b="1" dirty="0">
                <a:solidFill>
                  <a:srgbClr val="002060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Un titre ? Une manchette ? </a:t>
            </a:r>
          </a:p>
          <a:p>
            <a:pPr lvl="0">
              <a:lnSpc>
                <a:spcPct val="115000"/>
              </a:lnSpc>
            </a:pPr>
            <a:endParaRPr lang="fr-FR" sz="1200" dirty="0">
              <a:effectLst/>
              <a:latin typeface="Marianne Light" panose="020000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</a:pPr>
            <a:r>
              <a:rPr lang="fr-FR" sz="12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-       A quel moment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fr-FR" sz="12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est-elle intervenue </a:t>
            </a:r>
            <a:r>
              <a:rPr lang="fr-FR" sz="12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3390">
              <a:lnSpc>
                <a:spcPct val="115000"/>
              </a:lnSpc>
            </a:pPr>
            <a:r>
              <a:rPr lang="fr-FR" sz="12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fr-FR" sz="12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Dans quel contexte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fr-FR" sz="12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? Seul ou en équipe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fr-FR" sz="12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? Ma contribution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fr-FR" sz="12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? 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3390">
              <a:lnSpc>
                <a:spcPct val="115000"/>
              </a:lnSpc>
            </a:pPr>
            <a:r>
              <a:rPr lang="fr-FR" sz="12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fr-FR" sz="12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Quel enjeu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fr-FR" sz="12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pour moi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fr-FR" sz="12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? Pour l’équipe </a:t>
            </a:r>
            <a:r>
              <a:rPr lang="fr-FR" sz="12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? Pour mon entourage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fr-FR" sz="12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3390">
              <a:lnSpc>
                <a:spcPct val="115000"/>
              </a:lnSpc>
            </a:pPr>
            <a:r>
              <a:rPr lang="fr-FR" sz="12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fr-FR" sz="12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Quel résultat avez-vous obtenu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fr-FR" sz="12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fr-FR" sz="12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fr-FR" sz="12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Pourquoi cela a été difficile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fr-FR" sz="12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3390">
              <a:lnSpc>
                <a:spcPct val="115000"/>
              </a:lnSpc>
            </a:pPr>
            <a:r>
              <a:rPr lang="fr-FR" sz="12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fr-FR" sz="12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En quoi cette réalisation est pour vous la plus belle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fr-FR" sz="12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3390">
              <a:lnSpc>
                <a:spcPct val="115000"/>
              </a:lnSpc>
            </a:pPr>
            <a:r>
              <a:rPr lang="fr-FR" sz="12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fr-FR" sz="12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Qu’avez-vous appris sur vous-même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fr-FR" sz="12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84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BA6B4A-EB56-47D7-98F1-C1496F3DE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752" y="305964"/>
            <a:ext cx="4167113" cy="519622"/>
          </a:xfrm>
        </p:spPr>
        <p:txBody>
          <a:bodyPr/>
          <a:lstStyle/>
          <a:p>
            <a:r>
              <a:rPr lang="fr-FR" sz="1600" dirty="0">
                <a:solidFill>
                  <a:srgbClr val="002060"/>
                </a:solidFill>
                <a:latin typeface="Marianne Light" panose="02000000000000000000" pitchFamily="50" charset="0"/>
              </a:rPr>
              <a:t>Valoriser la/les expérience/s qui se rapportent à la formation d’adultes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4C51B5-CB8F-4C42-ACB7-AC8839561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 cap="all"/>
              <a:t>XX/XX/XXXX</a:t>
            </a:r>
            <a:endParaRPr lang="fr-FR" cap="all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E859356-F41E-4997-BF28-4290D21DC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Centre académique de formation continue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5E697B-5177-4F46-90D8-46A6B585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81C7758-E54B-4F4D-A0FF-9A3BB859677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497574" y="898470"/>
            <a:ext cx="4167112" cy="2501992"/>
          </a:xfrm>
        </p:spPr>
        <p:txBody>
          <a:bodyPr/>
          <a:lstStyle/>
          <a:p>
            <a:pPr marL="448310"/>
            <a:r>
              <a:rPr lang="fr-FR" sz="1200" dirty="0">
                <a:latin typeface="Marianne Light" panose="02000000000000000000" pitchFamily="50" charset="0"/>
                <a:ea typeface="Times New Roman" panose="02020603050405020304" pitchFamily="18" charset="0"/>
              </a:rPr>
              <a:t> </a:t>
            </a:r>
            <a:endParaRPr lang="fr-F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fr-FR" sz="1200" i="1" dirty="0">
                <a:solidFill>
                  <a:srgbClr val="002060"/>
                </a:solidFill>
                <a:latin typeface="Marianne Light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Pour quelles finalités, enjeux ? Pourquoi était-ce important</a:t>
            </a:r>
            <a:r>
              <a:rPr lang="fr-FR" sz="1200" i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r>
              <a:rPr lang="fr-FR" sz="1200" i="1" dirty="0">
                <a:solidFill>
                  <a:srgbClr val="002060"/>
                </a:solidFill>
                <a:latin typeface="Marianne Light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fr-F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fr-FR" sz="1200" i="1" dirty="0">
                <a:solidFill>
                  <a:srgbClr val="002060"/>
                </a:solidFill>
                <a:latin typeface="Marianne Light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Qui me formulait cette demande</a:t>
            </a:r>
            <a:r>
              <a:rPr lang="fr-FR" sz="1200" i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r>
              <a:rPr lang="fr-FR" sz="1200" i="1" dirty="0">
                <a:solidFill>
                  <a:srgbClr val="002060"/>
                </a:solidFill>
                <a:latin typeface="Marianne Light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D’où venait-elle</a:t>
            </a:r>
            <a:r>
              <a:rPr lang="fr-FR" sz="1200" i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r>
              <a:rPr lang="fr-FR" sz="1200" i="1" dirty="0">
                <a:solidFill>
                  <a:srgbClr val="002060"/>
                </a:solidFill>
                <a:latin typeface="Marianne Light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fr-F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fr-FR" sz="1200" i="1" dirty="0">
                <a:solidFill>
                  <a:srgbClr val="002060"/>
                </a:solidFill>
                <a:latin typeface="Marianne Light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Quel public devais-je former</a:t>
            </a:r>
            <a:r>
              <a:rPr lang="fr-FR" sz="1200" i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r>
              <a:rPr lang="fr-FR" sz="1200" i="1" dirty="0">
                <a:solidFill>
                  <a:srgbClr val="002060"/>
                </a:solidFill>
                <a:latin typeface="Marianne Light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Où cela se passait-il</a:t>
            </a:r>
            <a:r>
              <a:rPr lang="fr-FR" sz="1200" i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r>
              <a:rPr lang="fr-FR" sz="1200" i="1" dirty="0">
                <a:solidFill>
                  <a:srgbClr val="002060"/>
                </a:solidFill>
                <a:latin typeface="Marianne Light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fr-F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fr-FR" sz="1200" i="1" dirty="0">
                <a:solidFill>
                  <a:srgbClr val="002060"/>
                </a:solidFill>
                <a:latin typeface="Marianne Light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quel moment ai-je réalisé cette activité ? Combien de temps cela a-t-il pris ? </a:t>
            </a:r>
            <a:endParaRPr lang="fr-F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fr-FR" sz="1200" i="1" dirty="0">
                <a:solidFill>
                  <a:srgbClr val="002060"/>
                </a:solidFill>
                <a:latin typeface="Marianne Light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Pour réaliser cette activité, par quoi ai-je commencé</a:t>
            </a:r>
            <a:r>
              <a:rPr lang="fr-FR" sz="1200" i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r>
              <a:rPr lang="fr-FR" sz="1200" i="1" dirty="0">
                <a:solidFill>
                  <a:srgbClr val="002060"/>
                </a:solidFill>
                <a:latin typeface="Marianne Light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Qu’ai-je fait concrètement</a:t>
            </a:r>
            <a:r>
              <a:rPr lang="fr-FR" sz="1200" i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r>
              <a:rPr lang="fr-FR" sz="1200" i="1" dirty="0">
                <a:solidFill>
                  <a:srgbClr val="002060"/>
                </a:solidFill>
                <a:latin typeface="Marianne Light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fr-F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fr-FR" sz="1200" i="1" dirty="0">
                <a:solidFill>
                  <a:srgbClr val="002060"/>
                </a:solidFill>
                <a:latin typeface="Marianne Light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Qu’est-ce qui était important</a:t>
            </a:r>
            <a:r>
              <a:rPr lang="fr-FR" sz="1200" i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r>
              <a:rPr lang="fr-FR" sz="1200" i="1" dirty="0">
                <a:solidFill>
                  <a:srgbClr val="002060"/>
                </a:solidFill>
                <a:latin typeface="Marianne Light" panose="02000000000000000000" pitchFamily="50" charset="0"/>
                <a:ea typeface="Times New Roman" panose="02020603050405020304" pitchFamily="18" charset="0"/>
                <a:cs typeface="Calibri" panose="020F0502020204030204" pitchFamily="34" charset="0"/>
              </a:rPr>
              <a:t>de savoir</a:t>
            </a:r>
            <a:r>
              <a:rPr lang="fr-FR" sz="1200" i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r>
              <a:rPr lang="fr-FR" sz="1200" i="1" dirty="0">
                <a:solidFill>
                  <a:srgbClr val="002060"/>
                </a:solidFill>
                <a:latin typeface="Marianne Light" panose="02000000000000000000" pitchFamily="50" charset="0"/>
                <a:ea typeface="Times New Roman" panose="02020603050405020304" pitchFamily="18" charset="0"/>
              </a:rPr>
              <a:t>pour réussir ?</a:t>
            </a:r>
            <a:endParaRPr lang="fr-FR" sz="1200" dirty="0">
              <a:latin typeface="Marianne Light" panose="02000000000000000000" pitchFamily="50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fr-FR" sz="1200" i="1" dirty="0">
                <a:solidFill>
                  <a:srgbClr val="002060"/>
                </a:solidFill>
                <a:latin typeface="Marianne Light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quels outils, ressources je disposais</a:t>
            </a:r>
            <a:r>
              <a:rPr lang="fr-FR" sz="1200" i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r>
              <a:rPr lang="fr-FR" sz="1200" i="1" dirty="0">
                <a:solidFill>
                  <a:srgbClr val="002060"/>
                </a:solidFill>
                <a:latin typeface="Marianne Light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fr-F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fr-FR" sz="1200" i="1" dirty="0">
                <a:solidFill>
                  <a:srgbClr val="002060"/>
                </a:solidFill>
                <a:latin typeface="Marianne Light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D’autres personnes étaient-elles impliquées, qui je devais aussi  mobiliser</a:t>
            </a:r>
            <a:r>
              <a:rPr lang="fr-FR" sz="1200" i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r>
              <a:rPr lang="fr-FR" sz="1200" i="1" dirty="0">
                <a:solidFill>
                  <a:srgbClr val="002060"/>
                </a:solidFill>
                <a:latin typeface="Marianne Light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fr-F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fr-FR" sz="1200" i="1" dirty="0">
                <a:solidFill>
                  <a:srgbClr val="002060"/>
                </a:solidFill>
                <a:latin typeface="Marianne Light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quoi ai-je dû faire vraiment très attention</a:t>
            </a:r>
            <a:r>
              <a:rPr lang="fr-FR" sz="1200" i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r>
              <a:rPr lang="fr-FR" sz="1200" i="1" dirty="0">
                <a:solidFill>
                  <a:srgbClr val="002060"/>
                </a:solidFill>
                <a:latin typeface="Marianne Light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Où étaient  les difficultés</a:t>
            </a:r>
            <a:r>
              <a:rPr lang="fr-FR" sz="1200" i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r>
              <a:rPr lang="fr-FR" sz="1200" i="1" dirty="0">
                <a:solidFill>
                  <a:srgbClr val="002060"/>
                </a:solidFill>
                <a:latin typeface="Marianne Light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fr-F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fr-FR" sz="1200" i="1" dirty="0">
                <a:solidFill>
                  <a:srgbClr val="002060"/>
                </a:solidFill>
                <a:latin typeface="Marianne Light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quoi ai-je vu que j’avais réussi</a:t>
            </a:r>
            <a:r>
              <a:rPr lang="fr-FR" sz="1200" i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r>
              <a:rPr lang="fr-FR" sz="1200" i="1" dirty="0">
                <a:solidFill>
                  <a:srgbClr val="002060"/>
                </a:solidFill>
                <a:latin typeface="Marianne Light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fr-F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fr-FR" sz="1200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D3B9187-8443-4588-AE53-D04141E43C51}"/>
              </a:ext>
            </a:extLst>
          </p:cNvPr>
          <p:cNvSpPr/>
          <p:nvPr/>
        </p:nvSpPr>
        <p:spPr>
          <a:xfrm>
            <a:off x="188640" y="915566"/>
            <a:ext cx="2088232" cy="3744416"/>
          </a:xfrm>
          <a:prstGeom prst="roundRect">
            <a:avLst/>
          </a:prstGeom>
          <a:solidFill>
            <a:srgbClr val="CCFF66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Centrez-vous sur une activité où vous avez accompagné la montée en compétences d’autres personnes …</a:t>
            </a:r>
            <a:endParaRPr lang="fr-FR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Cela peut être une activité de formateur occasionnel, de tuteur, de maître d’apprentissage, de manager …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Notez vos réponses aux questions ci-contre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algn="ctr">
              <a:lnSpc>
                <a:spcPct val="115000"/>
              </a:lnSpc>
              <a:spcAft>
                <a:spcPts val="0"/>
              </a:spcAft>
            </a:pPr>
            <a:r>
              <a:rPr lang="fr-FR" sz="1400" b="1" dirty="0">
                <a:solidFill>
                  <a:srgbClr val="0D0D0D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</a:t>
            </a:r>
            <a:r>
              <a:rPr lang="fr-FR" sz="1100" b="1" kern="1200" dirty="0">
                <a:solidFill>
                  <a:srgbClr val="0D0D0D"/>
                </a:solidFill>
                <a:effectLst/>
                <a:latin typeface="Marianne Light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 min de réflexion personnelle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100" kern="1200" dirty="0">
                <a:solidFill>
                  <a:srgbClr val="000000"/>
                </a:solidFill>
                <a:effectLst/>
                <a:latin typeface="Marianne Light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2300" kern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</a:t>
            </a:r>
            <a:r>
              <a:rPr lang="fr-FR" sz="1100" kern="1200" dirty="0">
                <a:solidFill>
                  <a:srgbClr val="0D0D0D"/>
                </a:solidFill>
                <a:effectLst/>
                <a:latin typeface="Marianne Light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Travail individuel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836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buNone/>
            </a:pPr>
            <a:br>
              <a:rPr lang="fr-FR" sz="2400" b="0" dirty="0">
                <a:solidFill>
                  <a:srgbClr val="002060"/>
                </a:solidFill>
                <a:latin typeface="Marianne" panose="02000000000000000000" pitchFamily="50" charset="0"/>
              </a:rPr>
            </a:br>
            <a:br>
              <a:rPr lang="fr-FR" sz="2400" b="0" dirty="0">
                <a:solidFill>
                  <a:srgbClr val="002060"/>
                </a:solidFill>
                <a:latin typeface="Marianne" panose="02000000000000000000" pitchFamily="50" charset="0"/>
              </a:rPr>
            </a:br>
            <a:br>
              <a:rPr lang="fr-FR" sz="2400" b="0" dirty="0">
                <a:solidFill>
                  <a:srgbClr val="002060"/>
                </a:solidFill>
                <a:latin typeface="Marianne" panose="02000000000000000000" pitchFamily="50" charset="0"/>
              </a:rPr>
            </a:br>
            <a:r>
              <a:rPr lang="fr-FR" sz="2000" b="0" dirty="0">
                <a:solidFill>
                  <a:srgbClr val="002060"/>
                </a:solidFill>
                <a:latin typeface="Marianne" panose="02000000000000000000" pitchFamily="50" charset="0"/>
              </a:rPr>
              <a:t>Mon projet</a:t>
            </a:r>
            <a:br>
              <a:rPr lang="fr-FR" sz="2400" dirty="0">
                <a:latin typeface="Marianne" panose="02000000000000000000" pitchFamily="50" charset="0"/>
              </a:rPr>
            </a:br>
            <a:br>
              <a:rPr lang="fr-FR" sz="2400" dirty="0">
                <a:latin typeface="Marianne" panose="02000000000000000000" pitchFamily="50" charset="0"/>
              </a:rPr>
            </a:br>
            <a:r>
              <a:rPr lang="fr-FR" sz="1400" b="0" dirty="0"/>
              <a:t>Objectifs : </a:t>
            </a:r>
            <a:br>
              <a:rPr lang="fr-FR" sz="1400" b="0" dirty="0"/>
            </a:br>
            <a:r>
              <a:rPr lang="fr-FR" sz="1400" b="0" dirty="0"/>
              <a:t>-	Décrire votre projet  </a:t>
            </a:r>
            <a:br>
              <a:rPr lang="fr-FR" sz="1400" b="0" dirty="0"/>
            </a:br>
            <a:r>
              <a:rPr lang="fr-FR" sz="1400" b="0" dirty="0"/>
              <a:t>-	Clarifier vos motivations personnelles</a:t>
            </a:r>
            <a:br>
              <a:rPr lang="fr-FR" sz="1400" b="0" dirty="0"/>
            </a:br>
            <a:br>
              <a:rPr lang="fr-FR" sz="1400" b="0" dirty="0"/>
            </a:br>
            <a:br>
              <a:rPr lang="fr-FR" sz="1400" b="0" dirty="0"/>
            </a:br>
            <a:endParaRPr lang="fr-FR" sz="1400" dirty="0">
              <a:latin typeface="Marianne" panose="02000000000000000000" pitchFamily="50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096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0B9F54-A4C4-4F30-B91B-88332AF7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824" y="225398"/>
            <a:ext cx="3816424" cy="720000"/>
          </a:xfrm>
        </p:spPr>
        <p:txBody>
          <a:bodyPr/>
          <a:lstStyle/>
          <a:p>
            <a:r>
              <a:rPr lang="fr-FR" sz="1600" dirty="0">
                <a:solidFill>
                  <a:srgbClr val="002060"/>
                </a:solidFill>
                <a:latin typeface="Marianne Light" panose="02000000000000000000" pitchFamily="50" charset="0"/>
              </a:rPr>
              <a:t>Formalisation de mon projet 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AB52C7C-0287-4B2A-AE45-C1756AC5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 cap="all"/>
              <a:t>XX/XX/XXXX</a:t>
            </a:r>
            <a:endParaRPr lang="fr-FR" cap="all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0F9FF9-CEB3-4D21-B0B3-98D9C8FD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Centre académique de formation continue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3A6B9D-B1FB-4C6C-B31A-CEA14F92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8</a:t>
            </a:fld>
            <a:endParaRPr lang="fr-FR" dirty="0"/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1BFF2E8A-A20D-4CE9-A8A7-60440EF06DB8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647863868"/>
              </p:ext>
            </p:extLst>
          </p:nvPr>
        </p:nvGraphicFramePr>
        <p:xfrm>
          <a:off x="265124" y="1265025"/>
          <a:ext cx="6318250" cy="2679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Zone de texte 29">
            <a:extLst>
              <a:ext uri="{FF2B5EF4-FFF2-40B4-BE49-F238E27FC236}">
                <a16:creationId xmlns:a16="http://schemas.microsoft.com/office/drawing/2014/main" id="{737094AC-1612-44D3-A710-7AB5CDF302D8}"/>
              </a:ext>
            </a:extLst>
          </p:cNvPr>
          <p:cNvSpPr txBox="1"/>
          <p:nvPr/>
        </p:nvSpPr>
        <p:spPr>
          <a:xfrm>
            <a:off x="0" y="1491630"/>
            <a:ext cx="1398494" cy="3181350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215868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Champs, activités pour lesquels je me sens capable de former 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100" dirty="0">
                <a:solidFill>
                  <a:srgbClr val="215868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fr-FR" sz="1100" b="1" dirty="0">
                <a:solidFill>
                  <a:srgbClr val="215868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1-</a:t>
            </a:r>
            <a:endParaRPr lang="fr-FR" sz="1100" dirty="0">
              <a:effectLst/>
              <a:latin typeface="Marianne Light" panose="020000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fr-FR" sz="1100" b="1" dirty="0">
                <a:solidFill>
                  <a:srgbClr val="215868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2-</a:t>
            </a:r>
            <a:endParaRPr lang="fr-FR" sz="1100" dirty="0">
              <a:effectLst/>
              <a:latin typeface="Marianne Light" panose="020000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fr-FR" sz="1100" b="1" dirty="0">
                <a:solidFill>
                  <a:srgbClr val="215868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3-</a:t>
            </a:r>
            <a:endParaRPr lang="fr-FR" sz="1100" dirty="0">
              <a:effectLst/>
              <a:latin typeface="Marianne Light" panose="020000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fr-FR" sz="1100" b="1" dirty="0">
                <a:solidFill>
                  <a:srgbClr val="215868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4-</a:t>
            </a:r>
            <a:endParaRPr lang="fr-FR" sz="1100" dirty="0">
              <a:effectLst/>
              <a:latin typeface="Marianne Light" panose="020000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Zone de texte 32">
            <a:extLst>
              <a:ext uri="{FF2B5EF4-FFF2-40B4-BE49-F238E27FC236}">
                <a16:creationId xmlns:a16="http://schemas.microsoft.com/office/drawing/2014/main" id="{ED65C26D-96DF-4EC4-8630-BD8A9C32E7B3}"/>
              </a:ext>
            </a:extLst>
          </p:cNvPr>
          <p:cNvSpPr txBox="1"/>
          <p:nvPr/>
        </p:nvSpPr>
        <p:spPr>
          <a:xfrm>
            <a:off x="5450003" y="1563638"/>
            <a:ext cx="1398494" cy="24003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2060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Organisme de formation de type …</a:t>
            </a:r>
            <a:endParaRPr lang="fr-FR" sz="1100" dirty="0">
              <a:effectLst/>
              <a:latin typeface="Marianne Light" panose="020000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002060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Association ? </a:t>
            </a:r>
            <a:endParaRPr lang="fr-FR" sz="1100" dirty="0">
              <a:effectLst/>
              <a:latin typeface="Marianne Light" panose="020000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002060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Entreprise ?</a:t>
            </a:r>
            <a:endParaRPr lang="fr-FR" sz="1100" dirty="0">
              <a:effectLst/>
              <a:latin typeface="Marianne Light" panose="020000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002060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Autres</a:t>
            </a:r>
            <a:r>
              <a:rPr lang="fr-FR" sz="1100" dirty="0">
                <a:solidFill>
                  <a:srgbClr val="002060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fr-FR" sz="1100" dirty="0">
                <a:solidFill>
                  <a:srgbClr val="002060"/>
                </a:solidFill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  <a:endParaRPr lang="fr-FR" sz="1100" dirty="0">
              <a:effectLst/>
              <a:latin typeface="Marianne Light" panose="020000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2060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100" dirty="0">
              <a:effectLst/>
              <a:latin typeface="Marianne Light" panose="020000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2060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Lesquels connaissez-vous déjà</a:t>
            </a:r>
            <a:r>
              <a:rPr lang="fr-FR" sz="1100" dirty="0">
                <a:solidFill>
                  <a:srgbClr val="002060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fr-FR" sz="1100" dirty="0">
                <a:solidFill>
                  <a:srgbClr val="002060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endParaRPr lang="fr-FR" sz="1100" dirty="0">
              <a:effectLst/>
              <a:latin typeface="Marianne Light" panose="020000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Zone de texte 39">
            <a:extLst>
              <a:ext uri="{FF2B5EF4-FFF2-40B4-BE49-F238E27FC236}">
                <a16:creationId xmlns:a16="http://schemas.microsoft.com/office/drawing/2014/main" id="{EDD68879-B779-4727-B72E-DAAD035552C0}"/>
              </a:ext>
            </a:extLst>
          </p:cNvPr>
          <p:cNvSpPr txBox="1"/>
          <p:nvPr/>
        </p:nvSpPr>
        <p:spPr>
          <a:xfrm>
            <a:off x="1267161" y="3849817"/>
            <a:ext cx="3937684" cy="9810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sz="1200" b="1" dirty="0">
                <a:solidFill>
                  <a:srgbClr val="365F91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Les secteurs, le type d’entreprises que je connais bien</a:t>
            </a:r>
            <a:r>
              <a:rPr lang="fr-FR" sz="1200" b="1" dirty="0">
                <a:solidFill>
                  <a:srgbClr val="365F91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fr-FR" sz="1200" b="1" dirty="0">
                <a:solidFill>
                  <a:srgbClr val="365F91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fr-FR" sz="1100" dirty="0">
              <a:effectLst/>
              <a:latin typeface="Marianne Light" panose="020000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200" b="1" dirty="0">
                <a:solidFill>
                  <a:srgbClr val="365F91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1-</a:t>
            </a:r>
            <a:endParaRPr lang="fr-FR" sz="1100" dirty="0">
              <a:effectLst/>
              <a:latin typeface="Marianne Light" panose="020000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200" b="1" dirty="0">
                <a:solidFill>
                  <a:srgbClr val="365F91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2-</a:t>
            </a:r>
            <a:endParaRPr lang="fr-FR" sz="1100" dirty="0">
              <a:effectLst/>
              <a:latin typeface="Marianne Light" panose="020000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200" b="1" dirty="0">
                <a:solidFill>
                  <a:srgbClr val="365F91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3- </a:t>
            </a:r>
            <a:endParaRPr lang="fr-FR" sz="1100" dirty="0">
              <a:effectLst/>
              <a:latin typeface="Marianne Light" panose="020000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200" b="1" dirty="0">
                <a:solidFill>
                  <a:srgbClr val="365F91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100" dirty="0">
              <a:effectLst/>
              <a:latin typeface="Marianne Light" panose="020000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30">
            <a:extLst>
              <a:ext uri="{FF2B5EF4-FFF2-40B4-BE49-F238E27FC236}">
                <a16:creationId xmlns:a16="http://schemas.microsoft.com/office/drawing/2014/main" id="{847B05FC-3D76-4DE3-8D1A-400EA71DD0F1}"/>
              </a:ext>
            </a:extLst>
          </p:cNvPr>
          <p:cNvSpPr txBox="1"/>
          <p:nvPr/>
        </p:nvSpPr>
        <p:spPr>
          <a:xfrm>
            <a:off x="265123" y="493063"/>
            <a:ext cx="6583373" cy="13811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7030A0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Les spécificités des publics avec lesquels j’ai déjà collaboré</a:t>
            </a:r>
            <a:r>
              <a:rPr lang="fr-FR" sz="11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fr-FR" sz="1100" b="1" dirty="0">
                <a:solidFill>
                  <a:srgbClr val="7030A0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/ et avec lesquels je souhaite collaborer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fr-FR" sz="900" dirty="0">
                <a:solidFill>
                  <a:srgbClr val="7030A0"/>
                </a:solidFill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fr-FR" sz="900" dirty="0">
                <a:solidFill>
                  <a:srgbClr val="7030A0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xemple</a:t>
            </a:r>
            <a:r>
              <a:rPr lang="fr-FR" sz="9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fr-FR" sz="900" dirty="0">
                <a:solidFill>
                  <a:srgbClr val="7030A0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: jeunes, personnes en situation de handicap, ….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900" dirty="0">
                <a:solidFill>
                  <a:srgbClr val="7030A0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Ils peuvent être liés aussi à vos activités professionnelles (commerciaux, chercheurs, …) ou extra-professionnelles)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7030A0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1-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7030A0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2-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7030A0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3- 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7030A0"/>
                </a:solidFill>
                <a:effectLst/>
                <a:latin typeface="Marianne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538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A16DB-C4F6-46F6-A0AF-4393EE122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38" y="743433"/>
            <a:ext cx="4608512" cy="562500"/>
          </a:xfrm>
        </p:spPr>
        <p:txBody>
          <a:bodyPr/>
          <a:lstStyle/>
          <a:p>
            <a:r>
              <a:rPr lang="fr-FR" sz="1600" dirty="0">
                <a:solidFill>
                  <a:srgbClr val="002060"/>
                </a:solidFill>
                <a:latin typeface="Marianne Light" panose="02000000000000000000" pitchFamily="50" charset="0"/>
                <a:ea typeface="Malgun Gothic" panose="020B0503020000020004" pitchFamily="34" charset="-127"/>
              </a:rPr>
              <a:t>.</a:t>
            </a:r>
            <a:br>
              <a:rPr lang="fr-FR" sz="1600" dirty="0">
                <a:solidFill>
                  <a:srgbClr val="002060"/>
                </a:solidFill>
                <a:latin typeface="Marianne Light" panose="02000000000000000000" pitchFamily="50" charset="0"/>
                <a:ea typeface="Malgun Gothic" panose="020B0503020000020004" pitchFamily="34" charset="-127"/>
              </a:rPr>
            </a:br>
            <a:r>
              <a:rPr lang="fr-FR" sz="1600" dirty="0">
                <a:solidFill>
                  <a:srgbClr val="002060"/>
                </a:solidFill>
                <a:latin typeface="Marianne Light" panose="02000000000000000000" pitchFamily="50" charset="0"/>
              </a:rPr>
              <a:t>Le ROME, pour quoi faire ?</a:t>
            </a:r>
            <a:br>
              <a:rPr lang="fr-FR" sz="1600" dirty="0">
                <a:latin typeface="Marianne Light" panose="02000000000000000000" pitchFamily="50" charset="0"/>
              </a:rPr>
            </a:br>
            <a:endParaRPr lang="fr-FR" sz="1600" dirty="0">
              <a:solidFill>
                <a:srgbClr val="002060"/>
              </a:solidFill>
              <a:latin typeface="Marianne Light" panose="02000000000000000000" pitchFamily="50" charset="0"/>
              <a:ea typeface="Malgun Gothic" panose="020B0503020000020004" pitchFamily="34" charset="-127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D5D468F-B030-478F-85DE-5ADC44A5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 cap="all"/>
              <a:t>XX/XX/XXXX</a:t>
            </a:r>
            <a:endParaRPr lang="fr-FR" cap="all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AEBB33-63B7-4E8E-A7B5-71347BA69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Centre académique de formation continue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DF51FD-3EF6-4FF7-94B9-5CFF7E43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CF33D6F-526B-4540-8859-03AA44912A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48680" y="1419622"/>
            <a:ext cx="6039320" cy="2574000"/>
          </a:xfrm>
        </p:spPr>
        <p:txBody>
          <a:bodyPr/>
          <a:lstStyle/>
          <a:p>
            <a:pPr algn="just">
              <a:spcAft>
                <a:spcPts val="0"/>
              </a:spcAft>
            </a:pPr>
            <a:r>
              <a:rPr lang="fr-FR" sz="1400" dirty="0">
                <a:latin typeface="Marianne Light" panose="02000000000000000000" pitchFamily="50" charset="0"/>
              </a:rPr>
              <a:t>Le ROME (Répertoire Opérationnel des Métiers et des Emplois) est un outil au service de la mobilité professionnelle et du rapprochement entre offres et candidats. </a:t>
            </a:r>
          </a:p>
          <a:p>
            <a:pPr algn="just">
              <a:spcAft>
                <a:spcPts val="0"/>
              </a:spcAft>
            </a:pPr>
            <a:endParaRPr lang="fr-FR" sz="1400" dirty="0">
              <a:latin typeface="Marianne Light" panose="02000000000000000000" pitchFamily="50" charset="0"/>
            </a:endParaRPr>
          </a:p>
          <a:p>
            <a:pPr algn="just"/>
            <a:r>
              <a:rPr lang="fr-FR" sz="1400" dirty="0">
                <a:latin typeface="Marianne Light" panose="02000000000000000000" pitchFamily="50" charset="0"/>
              </a:rPr>
              <a:t>Il a été construit par Pôle emploi avec la contribution d’un large réseau de partenaires (entreprises, branches et syndicats professionnels, AFPA…).</a:t>
            </a:r>
          </a:p>
          <a:p>
            <a:pPr algn="just"/>
            <a:endParaRPr lang="fr-FR" sz="1400" dirty="0">
              <a:latin typeface="Marianne Light" panose="02000000000000000000" pitchFamily="50" charset="0"/>
            </a:endParaRPr>
          </a:p>
          <a:p>
            <a:pPr algn="just"/>
            <a:r>
              <a:rPr lang="fr-FR" sz="1400" dirty="0">
                <a:latin typeface="Marianne Light" panose="02000000000000000000" pitchFamily="50" charset="0"/>
              </a:rPr>
              <a:t>Il s’appuie sur une démarche pragmatique : </a:t>
            </a:r>
          </a:p>
          <a:p>
            <a:pPr marL="285750" indent="-285750" algn="just">
              <a:buFontTx/>
              <a:buChar char="-"/>
            </a:pPr>
            <a:r>
              <a:rPr lang="fr-FR" sz="1400" dirty="0">
                <a:latin typeface="Marianne Light" panose="02000000000000000000" pitchFamily="50" charset="0"/>
              </a:rPr>
              <a:t>inventaire des dénominations d’emplois/métiers les plus courantes,</a:t>
            </a:r>
          </a:p>
          <a:p>
            <a:pPr marL="285750" indent="-285750" algn="just">
              <a:buFontTx/>
              <a:buChar char="-"/>
            </a:pPr>
            <a:r>
              <a:rPr lang="fr-FR" sz="1400" dirty="0">
                <a:latin typeface="Marianne Light" panose="02000000000000000000" pitchFamily="50" charset="0"/>
              </a:rPr>
              <a:t> analyse des activités et compétences, </a:t>
            </a:r>
          </a:p>
          <a:p>
            <a:pPr marL="285750" indent="-285750" algn="just">
              <a:buFontTx/>
              <a:buChar char="-"/>
            </a:pPr>
            <a:r>
              <a:rPr lang="fr-FR" sz="1400" dirty="0">
                <a:latin typeface="Marianne Light" panose="02000000000000000000" pitchFamily="50" charset="0"/>
              </a:rPr>
              <a:t>regroupement des emplois selon un principe d’équivalence ou de proximité</a:t>
            </a:r>
          </a:p>
          <a:p>
            <a:pPr algn="just"/>
            <a:endParaRPr lang="fr-FR" sz="1400" dirty="0">
              <a:latin typeface="Marianne Light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8753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MINISTÈRIEL">
  <a:themeElements>
    <a:clrScheme name="GOUVERNEMENT PPT">
      <a:dk1>
        <a:srgbClr val="000000"/>
      </a:dk1>
      <a:lt1>
        <a:srgbClr val="FFFFFF"/>
      </a:lt1>
      <a:dk2>
        <a:srgbClr val="000091"/>
      </a:dk2>
      <a:lt2>
        <a:srgbClr val="E1000F"/>
      </a:lt2>
      <a:accent1>
        <a:srgbClr val="005841"/>
      </a:accent1>
      <a:accent2>
        <a:srgbClr val="21215A"/>
      </a:accent2>
      <a:accent3>
        <a:srgbClr val="FFD500"/>
      </a:accent3>
      <a:accent4>
        <a:srgbClr val="EA5433"/>
      </a:accent4>
      <a:accent5>
        <a:srgbClr val="8C2237"/>
      </a:accent5>
      <a:accent6>
        <a:srgbClr val="49311F"/>
      </a:accent6>
      <a:hlink>
        <a:srgbClr val="000000"/>
      </a:hlink>
      <a:folHlink>
        <a:srgbClr val="000000"/>
      </a:folHlink>
    </a:clrScheme>
    <a:fontScheme name="Personnalisé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 powerpoint réseau greta versailles.potx" id="{D5507AFF-59EB-4E92-8024-7A650C713A6C}" vid="{B0489A46-2DE2-4E72-91A3-94EEF795FBE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2c7ddd52-0a06-43b1-a35c-dcb15ea2e3f4">Gabarit powerpoint MENJ</Description0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3AB55E0CC5DA459F57F5A42893F46A005A087D358B12CA4E82A8A8BA9B8A8CF200D3544DBFAD4F664AA25DF68E6D1F0A9E00689F2856DFEDCE40890FDCED81A7DFC9005D57C802836FCB44B44B7372FB2B7972" ma:contentTypeVersion="2" ma:contentTypeDescription="Crée un document." ma:contentTypeScope="" ma:versionID="5a60f89c127121cb1fddd53ae7c254b1">
  <xsd:schema xmlns:xsd="http://www.w3.org/2001/XMLSchema" xmlns:xs="http://www.w3.org/2001/XMLSchema" xmlns:p="http://schemas.microsoft.com/office/2006/metadata/properties" xmlns:ns2="2c7ddd52-0a06-43b1-a35c-dcb15ea2e3f4" targetNamespace="http://schemas.microsoft.com/office/2006/metadata/properties" ma:root="true" ma:fieldsID="d5f738a9b3eb3c0a5db9868b5f12e787" ns2:_="">
    <xsd:import namespace="2c7ddd52-0a06-43b1-a35c-dcb15ea2e3f4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7ddd52-0a06-43b1-a35c-dcb15ea2e3f4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description="Description du document" ma:internalName="Description0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416C5A-7AEB-4464-B116-D5E8F5627C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B279A5-87A2-445D-95C3-916EB9C5F0E3}">
  <ds:schemaRefs>
    <ds:schemaRef ds:uri="http://purl.org/dc/elements/1.1/"/>
    <ds:schemaRef ds:uri="http://schemas.microsoft.com/office/2006/documentManagement/types"/>
    <ds:schemaRef ds:uri="2c7ddd52-0a06-43b1-a35c-dcb15ea2e3f4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372BEA4-A762-4CC8-ADD6-932E44D609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7ddd52-0a06-43b1-a35c-dcb15ea2e3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2020 powerpoint réseau greta versailles</Template>
  <TotalTime>4079</TotalTime>
  <Words>1737</Words>
  <Application>Microsoft Office PowerPoint</Application>
  <PresentationFormat>Personnalisé</PresentationFormat>
  <Paragraphs>382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7" baseType="lpstr">
      <vt:lpstr>Malgun Gothic</vt:lpstr>
      <vt:lpstr>Arial</vt:lpstr>
      <vt:lpstr>Calibri</vt:lpstr>
      <vt:lpstr>Marianne</vt:lpstr>
      <vt:lpstr>Marianne Light</vt:lpstr>
      <vt:lpstr>Spectral SemiBold</vt:lpstr>
      <vt:lpstr>Times New Roman</vt:lpstr>
      <vt:lpstr>Webdings</vt:lpstr>
      <vt:lpstr>Wingdings</vt:lpstr>
      <vt:lpstr>MINISTÈRIEL</vt:lpstr>
      <vt:lpstr>Présentation PowerPoint</vt:lpstr>
      <vt:lpstr>Programme de la journée </vt:lpstr>
      <vt:lpstr>   Mon parcours  Objectifs :   - Décrire succinctement mon parcours, me présenter à un employeur  - Valoriser la/les expérience/s qui se rapportent à la formation d’adultes   </vt:lpstr>
      <vt:lpstr>Présentation PowerPoint</vt:lpstr>
      <vt:lpstr>Présentation PowerPoint</vt:lpstr>
      <vt:lpstr>Valoriser la/les expérience/s qui se rapportent à la formation d’adultes</vt:lpstr>
      <vt:lpstr>   Mon projet  Objectifs :  - Décrire votre projet   - Clarifier vos motivations personnelles   </vt:lpstr>
      <vt:lpstr>Formalisation de mon projet </vt:lpstr>
      <vt:lpstr>. Le ROME, pour quoi faire ? </vt:lpstr>
      <vt:lpstr>Répertorier mes champs d’expertise </vt:lpstr>
      <vt:lpstr>Lien métier-formations-OF:  </vt:lpstr>
      <vt:lpstr>Présentation PowerPoint</vt:lpstr>
      <vt:lpstr>   Les outils de communication   CV Mail</vt:lpstr>
      <vt:lpstr>Présentation PowerPoint</vt:lpstr>
      <vt:lpstr> Le CV</vt:lpstr>
      <vt:lpstr>La lettre, 2 organisations possibles </vt:lpstr>
      <vt:lpstr>Organiser sa recherche</vt:lpstr>
    </vt:vector>
  </TitlesOfParts>
  <Manager>Client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>Client</dc:subject>
  <dc:creator>Francois Hisquin</dc:creator>
  <cp:lastModifiedBy>Marie-Louise Cotte</cp:lastModifiedBy>
  <cp:revision>122</cp:revision>
  <dcterms:created xsi:type="dcterms:W3CDTF">2020-10-22T06:40:35Z</dcterms:created>
  <dcterms:modified xsi:type="dcterms:W3CDTF">2022-01-17T14:33:09Z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0x010100873AB55E0CC5DA459F57F5A42893F46A005A087D358B12CA4E82A8A8BA9B8A8CF200D3544DBFAD4F664AA25DF68E6D1F0A9E00689F2856DFEDCE40890FDCED81A7DFC9005D57C802836FCB44B44B7372FB2B7972</vt:lpwstr>
  </property>
  <property fmtid="{D5CDD505-2E9C-101B-9397-08002B2CF9AE}" pid="3" name="ArticulateGUID">
    <vt:lpwstr>F6E635CD-9BE3-4DB7-9B30-1B7758D2D5FC</vt:lpwstr>
  </property>
  <property fmtid="{D5CDD505-2E9C-101B-9397-08002B2CF9AE}" pid="4" name="ArticulatePath">
    <vt:lpwstr>Bilan FC 2020</vt:lpwstr>
  </property>
</Properties>
</file>