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71" r:id="rId10"/>
    <p:sldId id="265" r:id="rId11"/>
    <p:sldId id="274" r:id="rId12"/>
    <p:sldId id="266" r:id="rId13"/>
    <p:sldId id="267" r:id="rId14"/>
    <p:sldId id="268" r:id="rId15"/>
    <p:sldId id="276" r:id="rId16"/>
    <p:sldId id="269" r:id="rId17"/>
    <p:sldId id="280" r:id="rId18"/>
    <p:sldId id="273" r:id="rId19"/>
    <p:sldId id="277" r:id="rId20"/>
    <p:sldId id="270" r:id="rId21"/>
    <p:sldId id="272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B77A5-A2C0-44FB-B305-04A9FE70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56C7FC-8307-4174-9EE2-BEC13BDF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5F7CE-1E4D-4B88-9319-E0074CBE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11279-17BA-4490-B9E1-C7F1A9A5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2146C-0D88-4301-8DCA-A0534915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1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8A44D-E61A-4840-B023-D06A7247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070808-F7E9-424D-9ABD-96BDB59BA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F3A3BB-4F64-45F5-8E67-A0E5DC7D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23EE69-8D8A-457D-893B-E8F90797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9083B-2654-4FD3-B281-0A4AA158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A70676-CEDB-4FF7-A573-8D2071E7A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C73BD7-D6C1-4AB8-B58F-5C2620E73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28B77-E944-4BE3-86F9-BAD6ECCB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BA34D-AE0E-4A10-8591-4CF7472A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97AF3-4CBD-48D7-9A52-15414184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5EBA0-5340-4645-8DE6-BF7E5B9B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9222D-D221-42C4-B89B-FFE283B5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D2A6-4A1E-4615-8F73-71F734F7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5A05D-2A8B-4C86-85D4-1099DF3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3A625-4C67-4F89-B9A6-C2D911D1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4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4BDA0-B95F-48EF-BC31-BD87DF2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B28D82-64B1-45D2-8D43-3EFED45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94522-BB34-4D90-A000-8BC29B46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A48E14-99CF-4108-9515-597F0843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37670-4677-4A4E-957E-87CEDD38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D820-4A2E-4BBF-A489-F83812DC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9062F-C37C-47D7-86C5-2B340C73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4B0433-2850-4E21-A84A-25CD8899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E0C25C-577D-4249-88C2-89BA105C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66C42-D56E-4C45-87F3-9A9E3900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25510B-3608-4AA0-941B-696E50DC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09C8C-C6F1-424A-8E7C-F09836A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309C5-9A84-42E0-9E0B-5337EEED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6FDF0-A277-437D-8664-238C10007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241887-375B-4ECF-8213-334D8083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7EB9E3-EB2E-45A3-8F94-BC4699299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79BD6B-DD2F-4C64-B62B-69D295AD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B1EB01-4F45-4735-AF84-0A74EBDA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8A407F-F397-49F1-9439-431C16A0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1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3445-A9A2-4A73-AF2F-F8B1FA3F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205568-928E-4A70-9AA0-1AB66EF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91044A-944B-41F4-AEB2-D6FE3DCA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C992B7-4176-484A-8165-D68690B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60332A-0030-464B-8C3D-7D432768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380708-C30C-44E2-8D6F-51B6D39E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830D9-44D1-41AD-AB33-88826329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9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C2C2-08BE-46E1-B963-BA2B423A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F6D58-104A-4165-B791-654F1291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6B7CBA-82D6-4382-97CF-B42F1DF4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8DD6AA-7DAE-4EC5-B3B0-54C5F76B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0B6DA3-A9B9-4E9E-ABEE-2FAD018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61D96-9A82-43CC-A45E-4E48BD96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4EB25-D341-4013-9A2D-1BA42EEE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AF7AED-88AC-4B4B-812C-1F6FF65F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B024FB-EBCB-4404-BAEF-A147532C6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7F358C-EBFC-4A9C-9E26-FE2018C8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598DED-F734-4ABD-84CD-72A38F13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538674-19E5-41D8-A472-01E0FE0D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88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CD42DF-A460-4E71-89FA-8F890B00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46870-67E2-4D31-A419-096B91B97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8D9AF-1EC1-4F2E-8D10-75B035BEF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CB4C-3530-4BE0-B6AF-0A8BA4E6D2DE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2C71E9-76BA-4494-AC78-17B33FCB6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2E840-AFFB-4D56-BC6E-AFEE1BD64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D7FC-4C19-4CB6-8276-685BE2951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8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EE82A-4AD3-4484-8BC2-2F6294C0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6240"/>
            <a:ext cx="9144000" cy="376936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fr-FR" sz="5000" b="1" i="1" u="sng" dirty="0"/>
              <a:t>Compétence 1: </a:t>
            </a:r>
            <a:br>
              <a:rPr lang="fr-FR" sz="5000" b="1" i="1" dirty="0"/>
            </a:br>
            <a:br>
              <a:rPr lang="fr-FR" sz="5000" b="1" i="1" dirty="0"/>
            </a:br>
            <a:r>
              <a:rPr lang="fr-FR" sz="5000" b="1" i="1" dirty="0"/>
              <a:t>Elaborer la progression pédagogique d’une action de formation à partir d’une demande</a:t>
            </a:r>
          </a:p>
        </p:txBody>
      </p:sp>
    </p:spTree>
    <p:extLst>
      <p:ext uri="{BB962C8B-B14F-4D97-AF65-F5344CB8AC3E}">
        <p14:creationId xmlns:p14="http://schemas.microsoft.com/office/powerpoint/2010/main" val="24969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D9CE-1643-40F4-8E8B-85C9C5A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fr-FR" b="1" dirty="0"/>
              <a:t>Elaborer un projet de formation à partir d’une demande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B7B9E-B735-4254-9CB5-5CD59E49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10H00 – Travail Guidé et Individuel</a:t>
            </a:r>
          </a:p>
          <a:p>
            <a:pPr lvl="1">
              <a:lnSpc>
                <a:spcPct val="150000"/>
              </a:lnSpc>
            </a:pPr>
            <a:r>
              <a:rPr lang="fr-FR" b="1" dirty="0"/>
              <a:t>Analyser une demande de formation</a:t>
            </a:r>
          </a:p>
          <a:p>
            <a:pPr lvl="1">
              <a:lnSpc>
                <a:spcPct val="150000"/>
              </a:lnSpc>
            </a:pPr>
            <a:r>
              <a:rPr lang="fr-FR" b="1" dirty="0"/>
              <a:t>Identifier les acteurs et leurs relations</a:t>
            </a:r>
          </a:p>
          <a:p>
            <a:pPr lvl="1">
              <a:lnSpc>
                <a:spcPct val="150000"/>
              </a:lnSpc>
            </a:pPr>
            <a:r>
              <a:rPr lang="fr-FR" sz="2500" b="1" dirty="0">
                <a:solidFill>
                  <a:srgbClr val="FF0000"/>
                </a:solidFill>
              </a:rPr>
              <a:t>Structurer une offre de formation</a:t>
            </a:r>
          </a:p>
          <a:p>
            <a:pPr marL="0" indent="0">
              <a:buNone/>
            </a:pPr>
            <a:endParaRPr lang="fr-FR" b="1" dirty="0"/>
          </a:p>
          <a:p>
            <a:pPr>
              <a:lnSpc>
                <a:spcPct val="100000"/>
              </a:lnSpc>
            </a:pPr>
            <a:r>
              <a:rPr lang="fr-FR" b="1" u="sng" dirty="0"/>
              <a:t>14h00 – Travail en Binôme</a:t>
            </a:r>
            <a:endParaRPr lang="fr-FR" sz="1500" b="1" u="sng" dirty="0"/>
          </a:p>
          <a:p>
            <a:pPr lvl="1">
              <a:lnSpc>
                <a:spcPct val="100000"/>
              </a:lnSpc>
            </a:pPr>
            <a:r>
              <a:rPr lang="fr-FR" b="1" dirty="0"/>
              <a:t>Elaborer une offre de formation (Etude de cas)</a:t>
            </a:r>
          </a:p>
        </p:txBody>
      </p:sp>
    </p:spTree>
    <p:extLst>
      <p:ext uri="{BB962C8B-B14F-4D97-AF65-F5344CB8AC3E}">
        <p14:creationId xmlns:p14="http://schemas.microsoft.com/office/powerpoint/2010/main" val="21441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82BFC-2932-49A0-A820-B6EC3C56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fr-FR" b="1" dirty="0"/>
              <a:t>ANALYSER UNE DEMANDE DE FORMATION</a:t>
            </a:r>
          </a:p>
        </p:txBody>
      </p:sp>
    </p:spTree>
    <p:extLst>
      <p:ext uri="{BB962C8B-B14F-4D97-AF65-F5344CB8AC3E}">
        <p14:creationId xmlns:p14="http://schemas.microsoft.com/office/powerpoint/2010/main" val="29735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C9DC4-FBC1-4776-9418-F0E2B0F4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fr-FR" sz="3400" b="1" dirty="0"/>
              <a:t>LE CAHIER DES CHARGES DE LA DEMANDE : OBJECTIF ET CONTENU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11D86-1E17-4163-BA30-431AFA04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85000" lnSpcReduction="20000"/>
          </a:bodyPr>
          <a:lstStyle/>
          <a:p>
            <a:r>
              <a:rPr lang="fr-FR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Distinguer… </a:t>
            </a:r>
            <a:endParaRPr lang="fr-FR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Le cahier des charges de la demande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: « Document exprimant la demande de formation et les exigences d’un demandeur. </a:t>
            </a:r>
          </a:p>
          <a:p>
            <a:r>
              <a:rPr lang="fr-FR" i="1" dirty="0">
                <a:solidFill>
                  <a:srgbClr val="000000"/>
                </a:solidFill>
                <a:latin typeface="Calibri" panose="020F0502020204030204" pitchFamily="34" charset="0"/>
              </a:rPr>
              <a:t>Note : Ce document contient les éléments administratifs, pédagogiques, financiers et organisationnels pour permettre aux prestataires de formuler une proposition en vue d’atteindre les objectifs présentés par le demandeur. » 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Le cahier des charges de la formation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: « Document permettant la contractualisation, issu de la négociation des éléments du cahier des charges de la demande et de l’accord entre les contractants en vue d’atteindre des objectifs déterminés. </a:t>
            </a:r>
          </a:p>
          <a:p>
            <a:r>
              <a:rPr lang="fr-FR" i="1" dirty="0">
                <a:solidFill>
                  <a:srgbClr val="000000"/>
                </a:solidFill>
                <a:latin typeface="Calibri" panose="020F0502020204030204" pitchFamily="34" charset="0"/>
              </a:rPr>
              <a:t>Note : Le cahier des charges de la formation peut prendre la forme d’une convention, d’un contrat, d’une commande, etc. » 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Source : Norme AFNOR – NF X50-750, Août 2015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51A6A-4B61-4A71-ABF3-B3A9FDDE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045"/>
            <a:ext cx="10515600" cy="68135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fr-FR" b="1" dirty="0"/>
              <a:t>Clarifier une demande de formation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93A0E7-97F9-489A-832E-1390150A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6133" t="41868" r="31087" b="29413"/>
          <a:stretch/>
        </p:blipFill>
        <p:spPr>
          <a:xfrm>
            <a:off x="650239" y="2254884"/>
            <a:ext cx="11371265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DF52F-FB15-4449-B101-5EF3E3CA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solidFill>
            <a:srgbClr val="FFFF00"/>
          </a:solidFill>
        </p:spPr>
        <p:txBody>
          <a:bodyPr/>
          <a:lstStyle/>
          <a:p>
            <a:r>
              <a:rPr lang="fr-FR" b="1" dirty="0"/>
              <a:t>Observer une situation de travail - LMNOP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891A23-F7EC-4CB5-B50D-7F099C680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92" t="24588" r="30099" b="38762"/>
          <a:stretch/>
        </p:blipFill>
        <p:spPr>
          <a:xfrm>
            <a:off x="640079" y="1560826"/>
            <a:ext cx="11165841" cy="37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5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82BFC-2932-49A0-A820-B6EC3C56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fr-FR" b="1" dirty="0"/>
              <a:t>ACTEURS ET LEUR RELATION</a:t>
            </a:r>
          </a:p>
        </p:txBody>
      </p:sp>
    </p:spTree>
    <p:extLst>
      <p:ext uri="{BB962C8B-B14F-4D97-AF65-F5344CB8AC3E}">
        <p14:creationId xmlns:p14="http://schemas.microsoft.com/office/powerpoint/2010/main" val="343106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DF52F-FB15-4449-B101-5EF3E3CA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93115"/>
          </a:xfrm>
          <a:solidFill>
            <a:srgbClr val="FFFF00"/>
          </a:solidFill>
        </p:spPr>
        <p:txBody>
          <a:bodyPr/>
          <a:lstStyle/>
          <a:p>
            <a:r>
              <a:rPr lang="fr-FR" b="1" dirty="0"/>
              <a:t>Acteurs et Leur Relation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F38CB4A-D721-44D1-8D8E-48496893B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8117" t="22055" r="33418" b="9163"/>
          <a:stretch/>
        </p:blipFill>
        <p:spPr>
          <a:xfrm>
            <a:off x="1976120" y="1158240"/>
            <a:ext cx="7904481" cy="52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AAEE8B1-B095-4D54-9802-C0DE8E285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500" b="1" i="1" dirty="0"/>
              <a:t>Poursuite du voyage en Autonomie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CB0888-6A3D-4BEC-B162-E00C5413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FFFF00"/>
          </a:solidFill>
        </p:spPr>
        <p:txBody>
          <a:bodyPr/>
          <a:lstStyle/>
          <a:p>
            <a:r>
              <a:rPr lang="fr-FR" b="1" dirty="0"/>
              <a:t>STRUCTURER UNE OFFRE DE FORMATION</a:t>
            </a:r>
          </a:p>
        </p:txBody>
      </p:sp>
    </p:spTree>
    <p:extLst>
      <p:ext uri="{BB962C8B-B14F-4D97-AF65-F5344CB8AC3E}">
        <p14:creationId xmlns:p14="http://schemas.microsoft.com/office/powerpoint/2010/main" val="235049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3B786C1-6BF9-40A2-8AE1-705C42350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47" t="26458" r="22944" b="25677"/>
          <a:stretch/>
        </p:blipFill>
        <p:spPr>
          <a:xfrm>
            <a:off x="838200" y="386081"/>
            <a:ext cx="9911080" cy="61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82BFC-2932-49A0-A820-B6EC3C56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fr-FR" b="1" dirty="0"/>
              <a:t>ELABORER UNE OFFRE DE FORMATION</a:t>
            </a:r>
          </a:p>
        </p:txBody>
      </p:sp>
    </p:spTree>
    <p:extLst>
      <p:ext uri="{BB962C8B-B14F-4D97-AF65-F5344CB8AC3E}">
        <p14:creationId xmlns:p14="http://schemas.microsoft.com/office/powerpoint/2010/main" val="33020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C6A54C7B-A052-48FC-9934-7FAC88183D0D}"/>
              </a:ext>
            </a:extLst>
          </p:cNvPr>
          <p:cNvSpPr txBox="1">
            <a:spLocks/>
          </p:cNvSpPr>
          <p:nvPr/>
        </p:nvSpPr>
        <p:spPr>
          <a:xfrm>
            <a:off x="1524000" y="2301558"/>
            <a:ext cx="9144000" cy="165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500" b="1" i="1" dirty="0"/>
              <a:t>Voyage CAPFORM</a:t>
            </a:r>
          </a:p>
          <a:p>
            <a:pPr algn="ctr"/>
            <a:r>
              <a:rPr lang="fr-FR" sz="3500" b="1" i="1" dirty="0"/>
              <a:t>« Fondamentaux de l’adulte Apprenant »</a:t>
            </a:r>
          </a:p>
        </p:txBody>
      </p:sp>
    </p:spTree>
    <p:extLst>
      <p:ext uri="{BB962C8B-B14F-4D97-AF65-F5344CB8AC3E}">
        <p14:creationId xmlns:p14="http://schemas.microsoft.com/office/powerpoint/2010/main" val="4179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88517-3276-45EB-9BCE-3D7B6C5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solidFill>
            <a:srgbClr val="FFFF00"/>
          </a:solidFill>
        </p:spPr>
        <p:txBody>
          <a:bodyPr/>
          <a:lstStyle/>
          <a:p>
            <a:r>
              <a:rPr lang="fr-FR" b="1" dirty="0"/>
              <a:t>Elaborer une offre de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D0EBE-2DD1-4243-A127-37C4888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313680"/>
          </a:xfrm>
        </p:spPr>
        <p:txBody>
          <a:bodyPr>
            <a:normAutofit/>
          </a:bodyPr>
          <a:lstStyle/>
          <a:p>
            <a:r>
              <a:rPr lang="fr-FR" sz="3500" b="1" dirty="0"/>
              <a:t>Indicateur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600" b="1" dirty="0"/>
              <a:t>Présentation de l’organisme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600" b="1" dirty="0"/>
              <a:t>Proposition technique </a:t>
            </a:r>
            <a:r>
              <a:rPr lang="fr-FR" sz="2200" b="1" i="1" dirty="0"/>
              <a:t>(dispositif de formation détaillé)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600" b="1" dirty="0"/>
              <a:t>Proposition Financière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600" b="1" dirty="0"/>
              <a:t>Forme visuelle attractive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600" b="1" dirty="0"/>
              <a:t>Rubriques a valeur ajoutée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69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0AF64-CD77-4A42-89D0-3FD2A2F6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7000" cy="253301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4500" b="1" i="1" dirty="0"/>
          </a:p>
          <a:p>
            <a:pPr marL="0" indent="0" algn="ctr">
              <a:buNone/>
            </a:pPr>
            <a:r>
              <a:rPr lang="fr-FR" sz="4500" b="1" i="1" dirty="0"/>
              <a:t>- A VOS PLUMES – </a:t>
            </a:r>
          </a:p>
          <a:p>
            <a:pPr marL="0" indent="0" algn="ctr">
              <a:buNone/>
            </a:pPr>
            <a:r>
              <a:rPr lang="fr-FR" sz="4500" b="1" i="1" dirty="0"/>
              <a:t>  Etude de cas IT LEARNING</a:t>
            </a:r>
          </a:p>
        </p:txBody>
      </p:sp>
    </p:spTree>
    <p:extLst>
      <p:ext uri="{BB962C8B-B14F-4D97-AF65-F5344CB8AC3E}">
        <p14:creationId xmlns:p14="http://schemas.microsoft.com/office/powerpoint/2010/main" val="178725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56E8346-8824-4994-AF96-827BB6370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04162" y="69556"/>
            <a:ext cx="5442558" cy="67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AB034-78AE-4995-8E21-BF765439B5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fr-FR" b="1" dirty="0"/>
              <a:t>Intention pédagogique du voyage - finalité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12068-DCAF-448D-80DF-0F19254D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500" b="1" dirty="0"/>
              <a:t>Tenir compte des besoins de l’adulte apprenant pour déterminer les objectifs de formation et créer des environnements facilitateurs.</a:t>
            </a:r>
          </a:p>
        </p:txBody>
      </p:sp>
    </p:spTree>
    <p:extLst>
      <p:ext uri="{BB962C8B-B14F-4D97-AF65-F5344CB8AC3E}">
        <p14:creationId xmlns:p14="http://schemas.microsoft.com/office/powerpoint/2010/main" val="132259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AB034-78AE-4995-8E21-BF765439B5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fr-FR" b="1" dirty="0"/>
              <a:t>Objectifs pédagogiques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12068-DCAF-448D-80DF-0F19254D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3500" dirty="0"/>
          </a:p>
          <a:p>
            <a:r>
              <a:rPr lang="fr-FR" sz="3500" dirty="0"/>
              <a:t>Repérer les </a:t>
            </a:r>
            <a:r>
              <a:rPr lang="fr-FR" sz="3500" b="1" dirty="0"/>
              <a:t>besoins DE formation </a:t>
            </a:r>
            <a:r>
              <a:rPr lang="fr-FR" sz="3500" dirty="0"/>
              <a:t>de l'apprenant pour formuler des objectifs</a:t>
            </a:r>
          </a:p>
          <a:p>
            <a:endParaRPr lang="fr-FR" sz="3500" dirty="0"/>
          </a:p>
          <a:p>
            <a:r>
              <a:rPr lang="fr-FR" sz="3500" dirty="0"/>
              <a:t>Repérer les </a:t>
            </a:r>
            <a:r>
              <a:rPr lang="fr-FR" sz="3500" b="1" dirty="0"/>
              <a:t>besoins EN formation </a:t>
            </a:r>
            <a:r>
              <a:rPr lang="fr-FR" sz="3500" dirty="0"/>
              <a:t>pour proposer des environnements facilitateurs de l'apprentissage</a:t>
            </a:r>
          </a:p>
        </p:txBody>
      </p:sp>
    </p:spTree>
    <p:extLst>
      <p:ext uri="{BB962C8B-B14F-4D97-AF65-F5344CB8AC3E}">
        <p14:creationId xmlns:p14="http://schemas.microsoft.com/office/powerpoint/2010/main" val="4907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03F71-7262-433A-86BB-729D4018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  <a:solidFill>
            <a:srgbClr val="FFFF00"/>
          </a:solidFill>
        </p:spPr>
        <p:txBody>
          <a:bodyPr/>
          <a:lstStyle/>
          <a:p>
            <a:r>
              <a:rPr lang="fr-FR" b="1" dirty="0"/>
              <a:t>les besoins DE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5DAC2-5CEB-4815-9158-774F0286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fr-FR" b="1" dirty="0"/>
              <a:t>Repérer les besoins DE formation </a:t>
            </a:r>
          </a:p>
          <a:p>
            <a:pPr marL="0" indent="0">
              <a:buNone/>
            </a:pPr>
            <a:r>
              <a:rPr lang="fr-FR" dirty="0"/>
              <a:t>de l'apprenant pour formuler des objectifs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3000" b="1" dirty="0"/>
              <a:t>Le besoin de sens </a:t>
            </a:r>
            <a:r>
              <a:rPr lang="fr-FR" sz="3000" dirty="0"/>
              <a:t>: « pour quoi » et « pourquoi » apprendre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3000" b="1" dirty="0"/>
              <a:t>Le lien avec les objectifs de formation</a:t>
            </a:r>
          </a:p>
        </p:txBody>
      </p:sp>
    </p:spTree>
    <p:extLst>
      <p:ext uri="{BB962C8B-B14F-4D97-AF65-F5344CB8AC3E}">
        <p14:creationId xmlns:p14="http://schemas.microsoft.com/office/powerpoint/2010/main" val="382126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03F71-7262-433A-86BB-729D4018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  <a:solidFill>
            <a:srgbClr val="FFFF00"/>
          </a:solidFill>
        </p:spPr>
        <p:txBody>
          <a:bodyPr/>
          <a:lstStyle/>
          <a:p>
            <a:r>
              <a:rPr lang="fr-FR" b="1" dirty="0"/>
              <a:t>les besoins EN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5DAC2-5CEB-4815-9158-774F0286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fr-FR" b="1" dirty="0"/>
              <a:t>Repérer les besoins EN formation </a:t>
            </a:r>
          </a:p>
          <a:p>
            <a:pPr marL="0" indent="0">
              <a:buNone/>
            </a:pPr>
            <a:r>
              <a:rPr lang="fr-FR" dirty="0"/>
              <a:t>pour proposer des environnements facilitateurs de l'apprentissage</a:t>
            </a:r>
          </a:p>
          <a:p>
            <a:pPr marL="0" indent="0">
              <a:buNone/>
            </a:pPr>
            <a:endParaRPr lang="fr-FR" sz="1500" b="1" dirty="0"/>
          </a:p>
          <a:p>
            <a:pPr marL="0" indent="0">
              <a:buNone/>
            </a:pPr>
            <a:r>
              <a:rPr lang="fr-FR" b="1" dirty="0"/>
              <a:t>En repérant trois types de besoins :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Physiologiques </a:t>
            </a:r>
            <a:r>
              <a:rPr lang="fr-FR" sz="2200" i="1" dirty="0"/>
              <a:t>(confort physique)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Psychologiques </a:t>
            </a:r>
            <a:r>
              <a:rPr lang="fr-FR" sz="2200" i="1" dirty="0"/>
              <a:t>(confort émotionnel, ex: sécurité, reconnaissance…)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fr-FR" sz="1600" b="1" dirty="0"/>
              <a:t>3 auteurs de référence pour besoins physiologiques et psychologiques: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fr-FR" sz="1600" b="1" dirty="0"/>
              <a:t>Colette </a:t>
            </a:r>
            <a:r>
              <a:rPr lang="fr-FR" sz="1600" b="1" dirty="0" err="1"/>
              <a:t>Portelance</a:t>
            </a:r>
            <a:r>
              <a:rPr lang="fr-FR" sz="1600" b="1" dirty="0"/>
              <a:t>, Abraham Maslow et Virginia Henderson (voir document)</a:t>
            </a:r>
            <a:endParaRPr lang="fr-FR" sz="2200" i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Cognitifs </a:t>
            </a:r>
            <a:r>
              <a:rPr lang="fr-FR" sz="2200" i="1" dirty="0"/>
              <a:t>(confort intellectuel, ex: explication…)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fr-FR" sz="2200" i="1" dirty="0"/>
              <a:t>Howard GARDNER—Théorie des intelligences multiples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fr-FR" sz="2200" i="1" dirty="0"/>
          </a:p>
          <a:p>
            <a:pPr marL="914400" lvl="2" indent="0">
              <a:lnSpc>
                <a:spcPct val="110000"/>
              </a:lnSpc>
              <a:buNone/>
            </a:pPr>
            <a:endParaRPr lang="fr-FR" sz="2200" b="1" i="1" dirty="0"/>
          </a:p>
          <a:p>
            <a:pPr marL="914400" lvl="2" indent="0">
              <a:lnSpc>
                <a:spcPct val="110000"/>
              </a:lnSpc>
              <a:buNone/>
            </a:pPr>
            <a:endParaRPr lang="fr-FR" sz="2200" b="1" i="1" dirty="0"/>
          </a:p>
        </p:txBody>
      </p:sp>
    </p:spTree>
    <p:extLst>
      <p:ext uri="{BB962C8B-B14F-4D97-AF65-F5344CB8AC3E}">
        <p14:creationId xmlns:p14="http://schemas.microsoft.com/office/powerpoint/2010/main" val="11180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A926D-C6B1-48B8-8081-D7D2B50C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fr-FR" b="1" dirty="0"/>
              <a:t>Récapitulatif Mission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E4D62D2-DEC0-415A-B86F-16E5AEECF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6796"/>
              </p:ext>
            </p:extLst>
          </p:nvPr>
        </p:nvGraphicFramePr>
        <p:xfrm>
          <a:off x="838200" y="1177924"/>
          <a:ext cx="10515600" cy="534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576215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617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49488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08653166"/>
                    </a:ext>
                  </a:extLst>
                </a:gridCol>
              </a:tblGrid>
              <a:tr h="1676718">
                <a:tc>
                  <a:txBody>
                    <a:bodyPr/>
                    <a:lstStyle/>
                    <a:p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dirty="0"/>
                        <a:t>Témoignage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dirty="0"/>
                        <a:t>Témoignage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94246"/>
                  </a:ext>
                </a:extLst>
              </a:tr>
              <a:tr h="1676718">
                <a:tc>
                  <a:txBody>
                    <a:bodyPr/>
                    <a:lstStyle/>
                    <a:p>
                      <a:r>
                        <a:rPr lang="fr-FR" sz="2500" b="1" dirty="0"/>
                        <a:t>Missions Rendues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b="1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61824"/>
                  </a:ext>
                </a:extLst>
              </a:tr>
              <a:tr h="1676718">
                <a:tc>
                  <a:txBody>
                    <a:bodyPr/>
                    <a:lstStyle/>
                    <a:p>
                      <a:r>
                        <a:rPr lang="fr-FR" sz="2500" b="1" dirty="0"/>
                        <a:t>Remplacement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b="1" i="1" dirty="0"/>
                        <a:t>Définition Acte d’apprendre en référence aux mots clés du voyage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500" b="1" dirty="0"/>
                        <a:t>Analyse du témoignage d’un collègue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5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4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6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48F6E-F636-43D5-ABB8-DF31BA31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fr-FR" b="1" dirty="0"/>
              <a:t>Témoignage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9B3BA-B3B5-4D7E-9241-6C649C68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314315"/>
          </a:xfrm>
        </p:spPr>
        <p:txBody>
          <a:bodyPr>
            <a:normAutofit/>
          </a:bodyPr>
          <a:lstStyle/>
          <a:p>
            <a:r>
              <a:rPr lang="fr-FR" b="1" u="sng" dirty="0"/>
              <a:t>Phase 1 : recueil de témoignage</a:t>
            </a:r>
            <a:br>
              <a:rPr lang="fr-FR" dirty="0"/>
            </a:br>
            <a:r>
              <a:rPr lang="fr-FR" dirty="0"/>
              <a:t>Racontez en quelques mots ou quelques lignes une situation au cours de laquelle vous avez réussi à</a:t>
            </a:r>
            <a:br>
              <a:rPr lang="fr-FR" dirty="0"/>
            </a:br>
            <a:r>
              <a:rPr lang="fr-FR" dirty="0"/>
              <a:t>apprendre quelque chose ; un apprentissage dont vous gardez un bon souvenir. L’apprentissage peut</a:t>
            </a:r>
            <a:br>
              <a:rPr lang="fr-FR" dirty="0"/>
            </a:br>
            <a:r>
              <a:rPr lang="fr-FR" dirty="0"/>
              <a:t>avoir été réalisé dans un contexte familial, scolaire, social ou professionnel.</a:t>
            </a:r>
            <a:br>
              <a:rPr lang="fr-FR" dirty="0"/>
            </a:br>
            <a:r>
              <a:rPr lang="fr-FR" dirty="0"/>
              <a:t>Qu’est ce qui vous fait dire que cet apprentissage a été réussi ?</a:t>
            </a:r>
            <a:br>
              <a:rPr lang="fr-FR" dirty="0"/>
            </a:br>
            <a:r>
              <a:rPr lang="fr-FR" dirty="0"/>
              <a:t>Vous pouvez racontez ce que vous avez appris et ce qui vous a conduit à mener cet apprentissage.</a:t>
            </a:r>
            <a:br>
              <a:rPr lang="fr-FR" dirty="0"/>
            </a:br>
            <a:r>
              <a:rPr lang="fr-FR" dirty="0"/>
              <a:t>Vous pouvez aussi préciser le déroulement de cet apprentissage.</a:t>
            </a:r>
          </a:p>
        </p:txBody>
      </p:sp>
    </p:spTree>
    <p:extLst>
      <p:ext uri="{BB962C8B-B14F-4D97-AF65-F5344CB8AC3E}">
        <p14:creationId xmlns:p14="http://schemas.microsoft.com/office/powerpoint/2010/main" val="70704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60CA4-8783-45E4-AD67-6238F425A697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Elaborer un projet de formation à partir d’une demande initiale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44183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595</Words>
  <Application>Microsoft Office PowerPoint</Application>
  <PresentationFormat>Grand écran</PresentationFormat>
  <Paragraphs>74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Thème Office</vt:lpstr>
      <vt:lpstr>Compétence 1:   Elaborer la progression pédagogique d’une action de formation à partir d’une demande</vt:lpstr>
      <vt:lpstr>Présentation PowerPoint</vt:lpstr>
      <vt:lpstr>Intention pédagogique du voyage - finalité</vt:lpstr>
      <vt:lpstr>Objectifs pédagogiques </vt:lpstr>
      <vt:lpstr>les besoins DE formation</vt:lpstr>
      <vt:lpstr>les besoins EN formation</vt:lpstr>
      <vt:lpstr>Récapitulatif Mission</vt:lpstr>
      <vt:lpstr>Témoignage</vt:lpstr>
      <vt:lpstr>Présentation PowerPoint</vt:lpstr>
      <vt:lpstr>Elaborer un projet de formation à partir d’une demande initiale</vt:lpstr>
      <vt:lpstr>ANALYSER UNE DEMANDE DE FORMATION</vt:lpstr>
      <vt:lpstr>LE CAHIER DES CHARGES DE LA DEMANDE : OBJECTIF ET CONTENU </vt:lpstr>
      <vt:lpstr>Clarifier une demande de formation</vt:lpstr>
      <vt:lpstr>Observer une situation de travail - LMNOP</vt:lpstr>
      <vt:lpstr>ACTEURS ET LEUR RELATION</vt:lpstr>
      <vt:lpstr>Acteurs et Leur Relation</vt:lpstr>
      <vt:lpstr>STRUCTURER UNE OFFRE DE FORMATION</vt:lpstr>
      <vt:lpstr>Présentation PowerPoint</vt:lpstr>
      <vt:lpstr>ELABORER UNE OFFRE DE FORMATION</vt:lpstr>
      <vt:lpstr>Elaborer une offre de Formation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Compétence 1:  Elaborer la progression pédagogique d’une action de formation à partir d’une demande</dc:title>
  <dc:creator>May Courie</dc:creator>
  <cp:lastModifiedBy>May Courie</cp:lastModifiedBy>
  <cp:revision>31</cp:revision>
  <dcterms:created xsi:type="dcterms:W3CDTF">2022-01-07T07:37:30Z</dcterms:created>
  <dcterms:modified xsi:type="dcterms:W3CDTF">2022-01-09T22:04:30Z</dcterms:modified>
</cp:coreProperties>
</file>