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91" r:id="rId12"/>
    <p:sldId id="273" r:id="rId13"/>
    <p:sldId id="289" r:id="rId14"/>
    <p:sldId id="268" r:id="rId15"/>
    <p:sldId id="269" r:id="rId16"/>
    <p:sldId id="277" r:id="rId17"/>
    <p:sldId id="287" r:id="rId18"/>
    <p:sldId id="288" r:id="rId19"/>
  </p:sldIdLst>
  <p:sldSz cx="9144000" cy="6858000" type="screen4x3"/>
  <p:notesSz cx="6858000" cy="98742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3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3713"/>
          </a:xfrm>
          <a:prstGeom prst="rect">
            <a:avLst/>
          </a:prstGeom>
        </p:spPr>
        <p:txBody>
          <a:bodyPr vert="horz" lIns="91440" tIns="45720" rIns="91440" bIns="45720" rtlCol="0"/>
          <a:lstStyle>
            <a:lvl1pPr algn="r">
              <a:defRPr sz="1200"/>
            </a:lvl1pPr>
          </a:lstStyle>
          <a:p>
            <a:fld id="{05C76936-5FC4-4D78-9DBC-A5853EA59F5A}" type="datetimeFigureOut">
              <a:rPr lang="fr-FR" smtClean="0"/>
              <a:t>07/04/2022</a:t>
            </a:fld>
            <a:endParaRPr lang="fr-FR"/>
          </a:p>
        </p:txBody>
      </p:sp>
      <p:sp>
        <p:nvSpPr>
          <p:cNvPr id="4" name="Espace réservé de l'image des diapositives 3"/>
          <p:cNvSpPr>
            <a:spLocks noGrp="1" noRot="1" noChangeAspect="1"/>
          </p:cNvSpPr>
          <p:nvPr>
            <p:ph type="sldImg" idx="2"/>
          </p:nvPr>
        </p:nvSpPr>
        <p:spPr>
          <a:xfrm>
            <a:off x="962025" y="741363"/>
            <a:ext cx="4933950" cy="37020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690269"/>
            <a:ext cx="5486400" cy="4443413"/>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378824"/>
            <a:ext cx="2971800" cy="49371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378824"/>
            <a:ext cx="2971800" cy="493713"/>
          </a:xfrm>
          <a:prstGeom prst="rect">
            <a:avLst/>
          </a:prstGeom>
        </p:spPr>
        <p:txBody>
          <a:bodyPr vert="horz" lIns="91440" tIns="45720" rIns="91440" bIns="45720" rtlCol="0" anchor="b"/>
          <a:lstStyle>
            <a:lvl1pPr algn="r">
              <a:defRPr sz="1200"/>
            </a:lvl1pPr>
          </a:lstStyle>
          <a:p>
            <a:fld id="{840FF902-056B-4ED2-90DD-F768266326DB}" type="slidenum">
              <a:rPr lang="fr-FR" smtClean="0"/>
              <a:t>‹N°›</a:t>
            </a:fld>
            <a:endParaRPr lang="fr-FR"/>
          </a:p>
        </p:txBody>
      </p:sp>
    </p:spTree>
    <p:extLst>
      <p:ext uri="{BB962C8B-B14F-4D97-AF65-F5344CB8AC3E}">
        <p14:creationId xmlns:p14="http://schemas.microsoft.com/office/powerpoint/2010/main" val="313414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0B03E9F-ACA5-4422-A682-C55F4304F8AA}" type="datetime1">
              <a:rPr lang="fr-FR" smtClean="0"/>
              <a:t>07/04/2022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r>
              <a:rPr lang="fr-FR" smtClean="0"/>
              <a:t>M-Cath PADIOLLEAU - FPA - </a:t>
            </a:r>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B342256F-5F9C-4D1F-BB15-B874195AE45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5F0B271-39F8-4E27-B846-B3C1BFB56629}"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CDE74BC-F41F-4ADE-9E4E-1A9191FADF30}"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9FFCB14-A064-40C1-A788-5C7B28A8BF2A}"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‹N°›</a:t>
            </a:fld>
            <a:endParaRPr lang="fr-FR"/>
          </a:p>
        </p:txBody>
      </p:sp>
      <p:sp>
        <p:nvSpPr>
          <p:cNvPr id="7" name="Titre 6"/>
          <p:cNvSpPr>
            <a:spLocks noGrp="1"/>
          </p:cNvSpPr>
          <p:nvPr>
            <p:ph type="title"/>
          </p:nvPr>
        </p:nvSpPr>
        <p:spPr/>
        <p:txBody>
          <a:bodyPr rtlCol="0"/>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4F329CBD-7941-47F5-BD4F-A02FCF9965CA}"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C241648-0EC4-4517-9E04-4DD859BC16D7}" type="datetime1">
              <a:rPr lang="fr-FR" smtClean="0"/>
              <a:t>07/04/2022</a:t>
            </a:fld>
            <a:endParaRPr lang="fr-FR"/>
          </a:p>
        </p:txBody>
      </p:sp>
      <p:sp>
        <p:nvSpPr>
          <p:cNvPr id="6" name="Espace réservé du pied de page 5"/>
          <p:cNvSpPr>
            <a:spLocks noGrp="1"/>
          </p:cNvSpPr>
          <p:nvPr>
            <p:ph type="ftr" sz="quarter" idx="11"/>
          </p:nvPr>
        </p:nvSpPr>
        <p:spPr/>
        <p:txBody>
          <a:bodyPr/>
          <a:lstStyle/>
          <a:p>
            <a:r>
              <a:rPr lang="fr-FR" smtClean="0"/>
              <a:t>M-Cath PADIOLLEAU - FPA - </a:t>
            </a:r>
            <a:endParaRPr lang="fr-FR"/>
          </a:p>
        </p:txBody>
      </p:sp>
      <p:sp>
        <p:nvSpPr>
          <p:cNvPr id="7" name="Espace réservé du numéro de diapositive 6"/>
          <p:cNvSpPr>
            <a:spLocks noGrp="1"/>
          </p:cNvSpPr>
          <p:nvPr>
            <p:ph type="sldNum" sz="quarter" idx="12"/>
          </p:nvPr>
        </p:nvSpPr>
        <p:spPr/>
        <p:txBody>
          <a:bodyPr/>
          <a:lstStyle/>
          <a:p>
            <a:fld id="{B342256F-5F9C-4D1F-BB15-B874195AE451}" type="slidenum">
              <a:rPr lang="fr-FR" smtClean="0"/>
              <a:t>‹N°›</a:t>
            </a:fld>
            <a:endParaRPr lang="fr-FR"/>
          </a:p>
        </p:txBody>
      </p:sp>
      <p:sp>
        <p:nvSpPr>
          <p:cNvPr id="8" name="Titre 7"/>
          <p:cNvSpPr>
            <a:spLocks noGrp="1"/>
          </p:cNvSpPr>
          <p:nvPr>
            <p:ph type="title"/>
          </p:nvPr>
        </p:nvSpPr>
        <p:spPr/>
        <p:txBody>
          <a:bodyPr rtlCol="0"/>
          <a:lstStyle/>
          <a:p>
            <a:r>
              <a:rPr kumimoji="0" lang="fr-FR" smtClean="0"/>
              <a:t>Modifiez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71A031C-26CB-4BD2-9B2C-A57DE100B2D8}" type="datetime1">
              <a:rPr lang="fr-FR" smtClean="0"/>
              <a:t>07/04/2022</a:t>
            </a:fld>
            <a:endParaRPr lang="fr-FR"/>
          </a:p>
        </p:txBody>
      </p:sp>
      <p:sp>
        <p:nvSpPr>
          <p:cNvPr id="8" name="Espace réservé du pied de page 7"/>
          <p:cNvSpPr>
            <a:spLocks noGrp="1"/>
          </p:cNvSpPr>
          <p:nvPr>
            <p:ph type="ftr" sz="quarter" idx="11"/>
          </p:nvPr>
        </p:nvSpPr>
        <p:spPr/>
        <p:txBody>
          <a:bodyPr/>
          <a:lstStyle/>
          <a:p>
            <a:r>
              <a:rPr lang="fr-FR" smtClean="0"/>
              <a:t>M-Cath PADIOLLEAU - FPA - </a:t>
            </a:r>
            <a:endParaRPr lang="fr-FR"/>
          </a:p>
        </p:txBody>
      </p:sp>
      <p:sp>
        <p:nvSpPr>
          <p:cNvPr id="9" name="Espace réservé du numéro de diapositive 8"/>
          <p:cNvSpPr>
            <a:spLocks noGrp="1"/>
          </p:cNvSpPr>
          <p:nvPr>
            <p:ph type="sldNum" sz="quarter" idx="12"/>
          </p:nvPr>
        </p:nvSpPr>
        <p:spPr/>
        <p:txBody>
          <a:bodyPr/>
          <a:lstStyle/>
          <a:p>
            <a:fld id="{B342256F-5F9C-4D1F-BB15-B874195AE45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9273A18-DE4C-4A71-9601-76CC7192E13A}" type="datetime1">
              <a:rPr lang="fr-FR" smtClean="0"/>
              <a:t>07/04/2022</a:t>
            </a:fld>
            <a:endParaRPr lang="fr-FR"/>
          </a:p>
        </p:txBody>
      </p:sp>
      <p:sp>
        <p:nvSpPr>
          <p:cNvPr id="4" name="Espace réservé du pied de page 3"/>
          <p:cNvSpPr>
            <a:spLocks noGrp="1"/>
          </p:cNvSpPr>
          <p:nvPr>
            <p:ph type="ftr" sz="quarter" idx="11"/>
          </p:nvPr>
        </p:nvSpPr>
        <p:spPr/>
        <p:txBody>
          <a:bodyPr/>
          <a:lstStyle/>
          <a:p>
            <a:r>
              <a:rPr lang="fr-FR" smtClean="0"/>
              <a:t>M-Cath PADIOLLEAU - FPA - </a:t>
            </a:r>
            <a:endParaRPr lang="fr-FR"/>
          </a:p>
        </p:txBody>
      </p:sp>
      <p:sp>
        <p:nvSpPr>
          <p:cNvPr id="5" name="Espace réservé du numéro de diapositive 4"/>
          <p:cNvSpPr>
            <a:spLocks noGrp="1"/>
          </p:cNvSpPr>
          <p:nvPr>
            <p:ph type="sldNum" sz="quarter" idx="12"/>
          </p:nvPr>
        </p:nvSpPr>
        <p:spPr/>
        <p:txBody>
          <a:bodyPr/>
          <a:lstStyle/>
          <a:p>
            <a:fld id="{B342256F-5F9C-4D1F-BB15-B874195AE451}" type="slidenum">
              <a:rPr lang="fr-FR" smtClean="0"/>
              <a:t>‹N°›</a:t>
            </a:fld>
            <a:endParaRPr lang="fr-FR"/>
          </a:p>
        </p:txBody>
      </p:sp>
      <p:sp>
        <p:nvSpPr>
          <p:cNvPr id="6" name="Titre 5"/>
          <p:cNvSpPr>
            <a:spLocks noGrp="1"/>
          </p:cNvSpPr>
          <p:nvPr>
            <p:ph type="title"/>
          </p:nvPr>
        </p:nvSpPr>
        <p:spPr/>
        <p:txBody>
          <a:bodyPr rtlCol="0"/>
          <a:lstStyle/>
          <a:p>
            <a:r>
              <a:rPr kumimoji="0" lang="fr-FR" smtClean="0"/>
              <a:t>Modifiez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714648A-CAAB-4BAB-AB4A-592006634091}" type="datetime1">
              <a:rPr lang="fr-FR" smtClean="0"/>
              <a:t>07/04/2022</a:t>
            </a:fld>
            <a:endParaRPr lang="fr-FR"/>
          </a:p>
        </p:txBody>
      </p:sp>
      <p:sp>
        <p:nvSpPr>
          <p:cNvPr id="3" name="Espace réservé du pied de page 2"/>
          <p:cNvSpPr>
            <a:spLocks noGrp="1"/>
          </p:cNvSpPr>
          <p:nvPr>
            <p:ph type="ftr" sz="quarter" idx="11"/>
          </p:nvPr>
        </p:nvSpPr>
        <p:spPr/>
        <p:txBody>
          <a:bodyPr/>
          <a:lstStyle/>
          <a:p>
            <a:r>
              <a:rPr lang="fr-FR" smtClean="0"/>
              <a:t>M-Cath PADIOLLEAU - FPA - </a:t>
            </a:r>
            <a:endParaRPr lang="fr-FR"/>
          </a:p>
        </p:txBody>
      </p:sp>
      <p:sp>
        <p:nvSpPr>
          <p:cNvPr id="4" name="Espace réservé du numéro de diapositive 3"/>
          <p:cNvSpPr>
            <a:spLocks noGrp="1"/>
          </p:cNvSpPr>
          <p:nvPr>
            <p:ph type="sldNum" sz="quarter" idx="12"/>
          </p:nvPr>
        </p:nvSpPr>
        <p:spPr/>
        <p:txBody>
          <a:bodyPr/>
          <a:lstStyle/>
          <a:p>
            <a:fld id="{B342256F-5F9C-4D1F-BB15-B874195AE45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p>
            <a:fld id="{77B0AAA4-8A1E-4723-BC60-10C8BC1807D2}" type="datetime1">
              <a:rPr lang="fr-FR" smtClean="0"/>
              <a:t>07/04/2022</a:t>
            </a:fld>
            <a:endParaRPr lang="fr-FR"/>
          </a:p>
        </p:txBody>
      </p:sp>
      <p:sp>
        <p:nvSpPr>
          <p:cNvPr id="6" name="Espace réservé du pied de page 5"/>
          <p:cNvSpPr>
            <a:spLocks noGrp="1"/>
          </p:cNvSpPr>
          <p:nvPr>
            <p:ph type="ftr" sz="quarter" idx="11"/>
          </p:nvPr>
        </p:nvSpPr>
        <p:spPr/>
        <p:txBody>
          <a:bodyPr/>
          <a:lstStyle/>
          <a:p>
            <a:r>
              <a:rPr lang="fr-FR" smtClean="0"/>
              <a:t>M-Cath PADIOLLEAU - FPA - </a:t>
            </a:r>
            <a:endParaRPr lang="fr-FR"/>
          </a:p>
        </p:txBody>
      </p:sp>
      <p:sp>
        <p:nvSpPr>
          <p:cNvPr id="7" name="Espace réservé du numéro de diapositive 6"/>
          <p:cNvSpPr>
            <a:spLocks noGrp="1"/>
          </p:cNvSpPr>
          <p:nvPr>
            <p:ph type="sldNum" sz="quarter" idx="12"/>
          </p:nvPr>
        </p:nvSpPr>
        <p:spPr/>
        <p:txBody>
          <a:bodyPr/>
          <a:lstStyle/>
          <a:p>
            <a:fld id="{B342256F-5F9C-4D1F-BB15-B874195AE45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615D51E6-7E97-474A-BEF3-55B81561A879}" type="datetime1">
              <a:rPr lang="fr-FR" smtClean="0"/>
              <a:t>07/04/2022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fr-FR" smtClean="0"/>
              <a:t>M-Cath PADIOLLEAU - FPA - </a:t>
            </a:r>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B342256F-5F9C-4D1F-BB15-B874195AE451}"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6BEE0E3-5981-4C32-91E4-9DE8C2AA9D69}" type="datetime1">
              <a:rPr lang="fr-FR" smtClean="0"/>
              <a:t>07/04/2022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fr-FR" smtClean="0"/>
              <a:t>M-Cath PADIOLLEAU - FPA - </a:t>
            </a:r>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42256F-5F9C-4D1F-BB15-B874195AE45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egifrance.gouv.fr/loda/id/LEGIARTI000045389546/2022-03-2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egifrance.gouv.fr/affichCodeArticle.do?cidTexte=LEGITEXT000006070719&amp;idArticle=LEGIARTI000026268210" TargetMode="External"/><Relationship Id="rId2" Type="http://schemas.openxmlformats.org/officeDocument/2006/relationships/hyperlink" Target="https://www.legifrance.gouv.fr/affichCodeArticle.do?idArticle=LEGIARTI000028650462&amp;cidTexte=LEGITEXT000006072050" TargetMode="External"/><Relationship Id="rId1" Type="http://schemas.openxmlformats.org/officeDocument/2006/relationships/slideLayout" Target="../slideLayouts/slideLayout2.xml"/><Relationship Id="rId4" Type="http://schemas.openxmlformats.org/officeDocument/2006/relationships/hyperlink" Target="https://www.legifrance.gouv.fr/affichTexte.do?cidTexte=JORFTEXT000026263463&amp;categorieLien=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67544" y="2852936"/>
            <a:ext cx="8064896" cy="3528392"/>
          </a:xfrm>
        </p:spPr>
        <p:txBody>
          <a:bodyPr>
            <a:normAutofit/>
          </a:bodyPr>
          <a:lstStyle/>
          <a:p>
            <a:r>
              <a:rPr lang="fr-FR" sz="4000" b="1" dirty="0" smtClean="0"/>
              <a:t>LA </a:t>
            </a:r>
            <a:r>
              <a:rPr lang="fr-FR" sz="4000" b="1" dirty="0" smtClean="0"/>
              <a:t>DISCRIMINATION /</a:t>
            </a:r>
          </a:p>
          <a:p>
            <a:r>
              <a:rPr lang="fr-FR" sz="4000" b="1" dirty="0" smtClean="0"/>
              <a:t>NON</a:t>
            </a:r>
            <a:r>
              <a:rPr lang="fr-FR" sz="4000" b="1" dirty="0" smtClean="0"/>
              <a:t>– DISCRIMINATION EN FORMATION</a:t>
            </a:r>
            <a:endParaRPr lang="fr-FR" sz="4000" dirty="0"/>
          </a:p>
        </p:txBody>
      </p:sp>
      <p:pic>
        <p:nvPicPr>
          <p:cNvPr id="1028" name="Picture 4"/>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755576" y="908720"/>
            <a:ext cx="2679811" cy="17016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79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608512"/>
          </a:xfrm>
        </p:spPr>
        <p:txBody>
          <a:bodyPr>
            <a:normAutofit fontScale="25000" lnSpcReduction="20000"/>
          </a:bodyPr>
          <a:lstStyle/>
          <a:p>
            <a:pPr marL="342900" lvl="1"/>
            <a:r>
              <a:rPr lang="fr-FR" sz="8000" b="1" dirty="0">
                <a:latin typeface="Comic Sans MS" pitchFamily="66" charset="0"/>
              </a:rPr>
              <a:t>Le cadre légal : textes et jurisprudences</a:t>
            </a:r>
          </a:p>
          <a:p>
            <a:pPr marL="342900" lvl="1"/>
            <a:endParaRPr lang="fr-FR" b="1" dirty="0"/>
          </a:p>
          <a:p>
            <a:pPr marL="361950" lvl="1" indent="0" algn="just">
              <a:buSzPct val="68000"/>
              <a:buNone/>
            </a:pPr>
            <a:r>
              <a:rPr lang="fr-FR" sz="5600" i="1" dirty="0">
                <a:latin typeface="Comic Sans MS" pitchFamily="66" charset="0"/>
              </a:rPr>
              <a:t>La loi portant diverses dispositions d’adaptation au droit communautaire </a:t>
            </a:r>
            <a:r>
              <a:rPr lang="fr-FR" sz="5600" i="1" dirty="0" smtClean="0">
                <a:latin typeface="Comic Sans MS" pitchFamily="66" charset="0"/>
              </a:rPr>
              <a:t>dans le domaine </a:t>
            </a:r>
            <a:r>
              <a:rPr lang="fr-FR" sz="5600" i="1" dirty="0">
                <a:latin typeface="Comic Sans MS" pitchFamily="66" charset="0"/>
              </a:rPr>
              <a:t>de la lutte contre les discriminations, est entrée en </a:t>
            </a:r>
            <a:r>
              <a:rPr lang="fr-FR" sz="5600" i="1" dirty="0" smtClean="0">
                <a:latin typeface="Comic Sans MS" pitchFamily="66" charset="0"/>
              </a:rPr>
              <a:t>vigueur </a:t>
            </a:r>
            <a:r>
              <a:rPr lang="fr-FR" sz="5600" i="1" dirty="0">
                <a:latin typeface="Comic Sans MS" pitchFamily="66" charset="0"/>
              </a:rPr>
              <a:t>le 29 </a:t>
            </a:r>
            <a:r>
              <a:rPr lang="fr-FR" sz="5600" i="1" dirty="0" smtClean="0">
                <a:latin typeface="Comic Sans MS" pitchFamily="66" charset="0"/>
              </a:rPr>
              <a:t>mai 2008</a:t>
            </a:r>
            <a:r>
              <a:rPr lang="fr-FR" sz="5600" i="1" dirty="0">
                <a:latin typeface="Comic Sans MS" pitchFamily="66" charset="0"/>
              </a:rPr>
              <a:t>. Elle précise entre autre les dispositions </a:t>
            </a:r>
            <a:r>
              <a:rPr lang="fr-FR" sz="5600" i="1" dirty="0" smtClean="0">
                <a:latin typeface="Comic Sans MS" pitchFamily="66" charset="0"/>
              </a:rPr>
              <a:t>suivantes :</a:t>
            </a:r>
            <a:endParaRPr lang="fr-FR" sz="5600" i="1" dirty="0" smtClean="0"/>
          </a:p>
          <a:p>
            <a:pPr marL="714375" lvl="1" indent="-352425" algn="just">
              <a:lnSpc>
                <a:spcPct val="180000"/>
              </a:lnSpc>
              <a:spcBef>
                <a:spcPts val="400"/>
              </a:spcBef>
              <a:buSzPct val="68000"/>
              <a:buFont typeface="Wingdings" pitchFamily="2" charset="2"/>
              <a:buChar char="v"/>
              <a:tabLst>
                <a:tab pos="714375" algn="l"/>
              </a:tabLst>
            </a:pPr>
            <a:r>
              <a:rPr lang="fr-FR" sz="5600" dirty="0">
                <a:latin typeface="Comic Sans MS" pitchFamily="66" charset="0"/>
              </a:rPr>
              <a:t>Mise en place des règles françaises en adéquation avec le droit communautaire.</a:t>
            </a:r>
          </a:p>
          <a:p>
            <a:pPr marL="714375" lvl="1" indent="-352425" algn="just">
              <a:lnSpc>
                <a:spcPct val="180000"/>
              </a:lnSpc>
              <a:spcBef>
                <a:spcPts val="400"/>
              </a:spcBef>
              <a:buSzPct val="68000"/>
              <a:buFont typeface="Wingdings" pitchFamily="2" charset="2"/>
              <a:buChar char="v"/>
              <a:tabLst>
                <a:tab pos="714375" algn="l"/>
              </a:tabLst>
            </a:pPr>
            <a:r>
              <a:rPr lang="fr-FR" sz="5600" dirty="0">
                <a:latin typeface="Comic Sans MS" pitchFamily="66" charset="0"/>
              </a:rPr>
              <a:t>Introduction dans le code du travail une nouvelle définition de la discrimination,  laquelle recouvre la discrimination directe, la discrimination indirecte mais aussi le harcèlement (moral et sexuel) et l’injonction à discriminer. </a:t>
            </a:r>
          </a:p>
          <a:p>
            <a:pPr marL="714375" lvl="1" indent="-352425" algn="just">
              <a:lnSpc>
                <a:spcPct val="180000"/>
              </a:lnSpc>
              <a:spcBef>
                <a:spcPts val="400"/>
              </a:spcBef>
              <a:buSzPct val="68000"/>
              <a:buFont typeface="Wingdings" pitchFamily="2" charset="2"/>
              <a:buChar char="v"/>
              <a:tabLst>
                <a:tab pos="714375" algn="l"/>
              </a:tabLst>
            </a:pPr>
            <a:r>
              <a:rPr lang="fr-FR" sz="5600" dirty="0">
                <a:latin typeface="Comic Sans MS" pitchFamily="66" charset="0"/>
              </a:rPr>
              <a:t>Elargissement du  champ d’application sur le principe de non discrimination : « sont désormais visées toutes les personnes publiques et privées, y compris celles exerçant une activité professionnelle indépendante ». </a:t>
            </a:r>
          </a:p>
          <a:p>
            <a:pPr marL="714375" lvl="1" indent="-352425" algn="just">
              <a:lnSpc>
                <a:spcPct val="180000"/>
              </a:lnSpc>
              <a:spcBef>
                <a:spcPts val="400"/>
              </a:spcBef>
              <a:buSzPct val="68000"/>
              <a:buFont typeface="Wingdings" pitchFamily="2" charset="2"/>
              <a:buChar char="v"/>
              <a:tabLst>
                <a:tab pos="990600" algn="l"/>
              </a:tabLst>
            </a:pPr>
            <a:r>
              <a:rPr lang="fr-FR" sz="5600" dirty="0">
                <a:latin typeface="Comic Sans MS" pitchFamily="66" charset="0"/>
              </a:rPr>
              <a:t>Elle a également précisé et accru les dérogations autorisées en matière de </a:t>
            </a:r>
            <a:r>
              <a:rPr lang="fr-FR" sz="5600" dirty="0" smtClean="0">
                <a:latin typeface="Comic Sans MS" pitchFamily="66" charset="0"/>
              </a:rPr>
              <a:t>    discrimination</a:t>
            </a:r>
            <a:r>
              <a:rPr lang="fr-FR" sz="5600" dirty="0">
                <a:latin typeface="Comic Sans MS" pitchFamily="66" charset="0"/>
              </a:rPr>
              <a:t>. </a:t>
            </a:r>
          </a:p>
          <a:p>
            <a:pPr marL="542925" indent="-180975" algn="just">
              <a:lnSpc>
                <a:spcPct val="170000"/>
              </a:lnSpc>
              <a:buNone/>
            </a:pPr>
            <a:endParaRPr lang="fr-FR" sz="5600" dirty="0" smtClean="0">
              <a:latin typeface="Comic Sans MS" pitchFamily="66" charset="0"/>
            </a:endParaRPr>
          </a:p>
          <a:p>
            <a:pPr marL="68580" lvl="1" indent="0">
              <a:buNone/>
            </a:pPr>
            <a:endParaRPr lang="fr-FR" dirty="0" smtClean="0"/>
          </a:p>
          <a:p>
            <a:endParaRPr lang="fr-FR" dirty="0"/>
          </a:p>
        </p:txBody>
      </p:sp>
      <p:sp>
        <p:nvSpPr>
          <p:cNvPr id="4" name="Espace réservé de la date 3"/>
          <p:cNvSpPr>
            <a:spLocks noGrp="1"/>
          </p:cNvSpPr>
          <p:nvPr>
            <p:ph type="dt" sz="half" idx="10"/>
          </p:nvPr>
        </p:nvSpPr>
        <p:spPr/>
        <p:txBody>
          <a:bodyPr/>
          <a:lstStyle/>
          <a:p>
            <a:fld id="{71B7FF2A-DAA6-45D9-B249-29544087C470}"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10</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2425032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980728"/>
            <a:ext cx="8208912" cy="5544616"/>
          </a:xfrm>
        </p:spPr>
        <p:txBody>
          <a:bodyPr>
            <a:normAutofit fontScale="92500" lnSpcReduction="10000"/>
          </a:bodyPr>
          <a:lstStyle/>
          <a:p>
            <a:pPr marL="342900" lvl="1"/>
            <a:r>
              <a:rPr lang="fr-FR" sz="2900" b="1" dirty="0">
                <a:latin typeface="Comic Sans MS" pitchFamily="66" charset="0"/>
              </a:rPr>
              <a:t>Le cadre légal : textes et </a:t>
            </a:r>
            <a:r>
              <a:rPr lang="fr-FR" sz="2900" b="1" dirty="0" smtClean="0">
                <a:latin typeface="Comic Sans MS" pitchFamily="66" charset="0"/>
              </a:rPr>
              <a:t>jurisprudences</a:t>
            </a:r>
            <a:endParaRPr lang="fr-FR" b="1" dirty="0"/>
          </a:p>
          <a:p>
            <a:r>
              <a:rPr lang="fr-FR" sz="1500" i="1" dirty="0" smtClean="0">
                <a:latin typeface="Comic Sans MS" pitchFamily="66" charset="0"/>
              </a:rPr>
              <a:t>Version </a:t>
            </a:r>
            <a:r>
              <a:rPr lang="fr-FR" sz="1500" i="1" dirty="0">
                <a:latin typeface="Comic Sans MS" pitchFamily="66" charset="0"/>
              </a:rPr>
              <a:t>en vigueur à partir du 01 septembre </a:t>
            </a:r>
            <a:r>
              <a:rPr lang="fr-FR" sz="1500" i="1" dirty="0" smtClean="0">
                <a:latin typeface="Comic Sans MS" pitchFamily="66" charset="0"/>
              </a:rPr>
              <a:t>2022 /</a:t>
            </a:r>
            <a:r>
              <a:rPr lang="fr-FR" sz="1500" i="1" dirty="0" smtClean="0">
                <a:latin typeface="Comic Sans MS" pitchFamily="66" charset="0"/>
                <a:hlinkClick r:id="rId2"/>
              </a:rPr>
              <a:t>Modifié </a:t>
            </a:r>
            <a:r>
              <a:rPr lang="fr-FR" sz="1500" i="1" dirty="0">
                <a:latin typeface="Comic Sans MS" pitchFamily="66" charset="0"/>
                <a:hlinkClick r:id="rId2"/>
              </a:rPr>
              <a:t>par LOI n°2022-401 du 21 mars 2022 - art. </a:t>
            </a:r>
            <a:r>
              <a:rPr lang="fr-FR" sz="1500" i="1" dirty="0" smtClean="0">
                <a:latin typeface="Comic Sans MS" pitchFamily="66" charset="0"/>
                <a:hlinkClick r:id="rId2"/>
              </a:rPr>
              <a:t>9</a:t>
            </a:r>
            <a:r>
              <a:rPr lang="fr-FR" sz="1500" i="1" dirty="0" smtClean="0">
                <a:latin typeface="Comic Sans MS" pitchFamily="66" charset="0"/>
              </a:rPr>
              <a:t> : </a:t>
            </a:r>
          </a:p>
          <a:p>
            <a:pPr marL="109728" indent="0" algn="just">
              <a:buNone/>
            </a:pPr>
            <a:r>
              <a:rPr lang="fr-FR" sz="1600" dirty="0" smtClean="0"/>
              <a:t>	</a:t>
            </a:r>
            <a:endParaRPr lang="fr-FR" sz="1400" dirty="0">
              <a:latin typeface="Comic Sans MS" pitchFamily="66" charset="0"/>
            </a:endParaRPr>
          </a:p>
          <a:p>
            <a:pPr marL="714375" lvl="1" indent="-352425" algn="just">
              <a:lnSpc>
                <a:spcPct val="170000"/>
              </a:lnSpc>
              <a:spcBef>
                <a:spcPts val="400"/>
              </a:spcBef>
              <a:buSzPct val="68000"/>
              <a:buFont typeface="Wingdings" pitchFamily="2" charset="2"/>
              <a:buChar char="v"/>
              <a:tabLst>
                <a:tab pos="990600" algn="l"/>
              </a:tabLst>
            </a:pPr>
            <a:r>
              <a:rPr lang="fr-FR" sz="1400" dirty="0">
                <a:latin typeface="Comic Sans MS" pitchFamily="66" charset="0"/>
              </a:rPr>
              <a:t>	</a:t>
            </a:r>
            <a:r>
              <a:rPr lang="fr-FR" sz="1400" dirty="0">
                <a:latin typeface="Comic Sans MS" pitchFamily="66" charset="0"/>
              </a:rPr>
              <a:t>Constitue </a:t>
            </a:r>
            <a:r>
              <a:rPr lang="fr-FR" sz="1400" dirty="0">
                <a:latin typeface="Comic Sans MS" pitchFamily="66" charset="0"/>
              </a:rPr>
              <a:t>une discrimination toute distinction opérée entre les personnes physiques sur le fondement de leur origine, de leur sexe, de leur situation de famille, de leur grossesse, de leur apparence physique, de la particulière vulnérabilité résultant de leur situation économique, apparente ou connue de son auteur, de leur patronyme, de leur lieu de résidence, de leur état de santé, de leur perte d'autonomie, de leur handicap, de leurs caractéristiques génétiques, de leurs mœurs, de leur orientation sexuelle, de leur identité de genre, de leur âge, de leurs opinions politiques, de leurs activités syndicales, de leur qualité de lanceur d'alerte, de facilitateur ou de personne en lien avec un lanceur d'alerte au sens, respectivement, du I de l'article 6 et des 1° et 2° de l'article 6-1 de la loi n° 2016-1691 du 9 décembre 2016 relative à la transparence, à la lutte contre la corruption et à la modernisation de la vie économique, de leur capacité à s'exprimer dans une langue autre que le français, de leur appartenance ou de leur non-appartenance, vraie ou supposée, à une ethnie, une Nation, une prétendue race ou une religion déterminée.</a:t>
            </a:r>
          </a:p>
          <a:p>
            <a:pPr marL="361950" lvl="1" indent="0" algn="just">
              <a:buSzPct val="68000"/>
              <a:buNone/>
            </a:pPr>
            <a:endParaRPr lang="fr-FR" sz="1500" i="1" dirty="0">
              <a:latin typeface="Comic Sans MS" pitchFamily="66" charset="0"/>
            </a:endParaRPr>
          </a:p>
          <a:p>
            <a:pPr marL="68580" lvl="1" indent="0">
              <a:buNone/>
            </a:pPr>
            <a:endParaRPr lang="fr-FR" dirty="0" smtClean="0"/>
          </a:p>
          <a:p>
            <a:endParaRPr lang="fr-FR" dirty="0"/>
          </a:p>
        </p:txBody>
      </p:sp>
      <p:sp>
        <p:nvSpPr>
          <p:cNvPr id="4" name="Espace réservé de la date 3"/>
          <p:cNvSpPr>
            <a:spLocks noGrp="1"/>
          </p:cNvSpPr>
          <p:nvPr>
            <p:ph type="dt" sz="half" idx="10"/>
          </p:nvPr>
        </p:nvSpPr>
        <p:spPr/>
        <p:txBody>
          <a:bodyPr/>
          <a:lstStyle/>
          <a:p>
            <a:fld id="{71B7FF2A-DAA6-45D9-B249-29544087C470}" type="datetime1">
              <a:rPr lang="fr-FR" smtClean="0"/>
              <a:t>08/04/2022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11</a:t>
            </a:fld>
            <a:endParaRPr lang="fr-FR"/>
          </a:p>
        </p:txBody>
      </p:sp>
      <p:sp>
        <p:nvSpPr>
          <p:cNvPr id="2" name="Titre 1"/>
          <p:cNvSpPr>
            <a:spLocks noGrp="1"/>
          </p:cNvSpPr>
          <p:nvPr>
            <p:ph type="title"/>
          </p:nvPr>
        </p:nvSpPr>
        <p:spPr>
          <a:xfrm>
            <a:off x="1043490" y="404664"/>
            <a:ext cx="7024744" cy="720080"/>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807762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196752"/>
            <a:ext cx="4906888" cy="5400600"/>
          </a:xfrm>
        </p:spPr>
        <p:txBody>
          <a:bodyPr>
            <a:normAutofit/>
          </a:bodyPr>
          <a:lstStyle/>
          <a:p>
            <a:pPr marL="342900" lvl="1">
              <a:lnSpc>
                <a:spcPct val="80000"/>
              </a:lnSpc>
            </a:pPr>
            <a:r>
              <a:rPr lang="fr-FR" sz="2000" b="1" dirty="0" smtClean="0">
                <a:latin typeface="Comic Sans MS" pitchFamily="66" charset="0"/>
              </a:rPr>
              <a:t>Les 24 facteurs de discriminations</a:t>
            </a:r>
            <a:endParaRPr lang="fr-FR" sz="1300" dirty="0" smtClean="0">
              <a:latin typeface="Comic Sans MS" pitchFamily="66" charset="0"/>
            </a:endParaRPr>
          </a:p>
          <a:p>
            <a:pPr marL="285750" indent="-285750" algn="just">
              <a:lnSpc>
                <a:spcPct val="170000"/>
              </a:lnSpc>
              <a:buFont typeface="Wingdings" pitchFamily="2" charset="2"/>
              <a:buChar char="q"/>
            </a:pPr>
            <a:r>
              <a:rPr lang="fr-FR" sz="1400" dirty="0">
                <a:latin typeface="Comic Sans MS" pitchFamily="66" charset="0"/>
              </a:rPr>
              <a:t>La Discrimination est </a:t>
            </a:r>
            <a:r>
              <a:rPr lang="fr-FR" sz="1400" dirty="0" smtClean="0">
                <a:latin typeface="Comic Sans MS" pitchFamily="66" charset="0"/>
              </a:rPr>
              <a:t>PROHIBEE dans les cas suivant :</a:t>
            </a:r>
          </a:p>
          <a:p>
            <a:pPr marL="447675" indent="-180975" algn="just">
              <a:buFont typeface="Wingdings" panose="05000000000000000000" pitchFamily="2" charset="2"/>
              <a:buChar char="Ø"/>
            </a:pPr>
            <a:r>
              <a:rPr lang="fr-FR" sz="1400" dirty="0">
                <a:latin typeface="arial"/>
              </a:rPr>
              <a:t>Le sexe</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Le </a:t>
            </a:r>
            <a:r>
              <a:rPr lang="fr-FR" sz="1400" dirty="0">
                <a:latin typeface="arial"/>
              </a:rPr>
              <a:t>nom de famille </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L’origine</a:t>
            </a:r>
            <a:r>
              <a:rPr lang="fr-FR" sz="1400" dirty="0" smtClean="0"/>
              <a:t> </a:t>
            </a:r>
          </a:p>
          <a:p>
            <a:pPr marL="447675" indent="-180975" algn="just">
              <a:buFont typeface="Wingdings" panose="05000000000000000000" pitchFamily="2" charset="2"/>
              <a:buChar char="Ø"/>
            </a:pPr>
            <a:r>
              <a:rPr lang="fr-FR" sz="1400" dirty="0" smtClean="0">
                <a:latin typeface="arial"/>
              </a:rPr>
              <a:t>La </a:t>
            </a:r>
            <a:r>
              <a:rPr lang="fr-FR" sz="1400" dirty="0">
                <a:latin typeface="arial"/>
              </a:rPr>
              <a:t>grossesse</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La </a:t>
            </a:r>
            <a:r>
              <a:rPr lang="fr-FR" sz="1400" dirty="0">
                <a:latin typeface="arial"/>
              </a:rPr>
              <a:t>situation de famille</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L’apparence </a:t>
            </a:r>
            <a:r>
              <a:rPr lang="fr-FR" sz="1400" dirty="0">
                <a:latin typeface="arial"/>
              </a:rPr>
              <a:t>physique</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Le </a:t>
            </a:r>
            <a:r>
              <a:rPr lang="fr-FR" sz="1400" dirty="0">
                <a:latin typeface="arial"/>
              </a:rPr>
              <a:t>lieu de résidence</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L’état </a:t>
            </a:r>
            <a:r>
              <a:rPr lang="fr-FR" sz="1400" dirty="0">
                <a:latin typeface="arial"/>
              </a:rPr>
              <a:t>de santé</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Le handicap</a:t>
            </a:r>
            <a:endParaRPr lang="fr-FR" sz="1400" dirty="0" smtClean="0">
              <a:latin typeface="arial"/>
            </a:endParaRPr>
          </a:p>
          <a:p>
            <a:pPr marL="447675" indent="-180975" algn="just">
              <a:buFont typeface="Wingdings" panose="05000000000000000000" pitchFamily="2" charset="2"/>
              <a:buChar char="Ø"/>
            </a:pPr>
            <a:r>
              <a:rPr lang="fr-FR" sz="1400" dirty="0" smtClean="0">
                <a:latin typeface="arial"/>
              </a:rPr>
              <a:t>Les </a:t>
            </a:r>
            <a:r>
              <a:rPr lang="fr-FR" sz="1400" dirty="0">
                <a:latin typeface="arial"/>
              </a:rPr>
              <a:t>caractéristiques génétiques</a:t>
            </a:r>
            <a:r>
              <a:rPr lang="fr-FR" sz="1400" dirty="0"/>
              <a:t> </a:t>
            </a:r>
            <a:endParaRPr lang="fr-FR" sz="1400" dirty="0" smtClean="0"/>
          </a:p>
          <a:p>
            <a:pPr marL="447675" indent="-180975" algn="just">
              <a:buFont typeface="Wingdings" panose="05000000000000000000" pitchFamily="2" charset="2"/>
              <a:buChar char="Ø"/>
            </a:pPr>
            <a:r>
              <a:rPr lang="fr-FR" sz="1400" dirty="0" smtClean="0">
                <a:latin typeface="arial"/>
              </a:rPr>
              <a:t>Les </a:t>
            </a:r>
            <a:r>
              <a:rPr lang="fr-FR" sz="1400" dirty="0">
                <a:latin typeface="arial"/>
              </a:rPr>
              <a:t>mœurs</a:t>
            </a:r>
            <a:r>
              <a:rPr lang="fr-FR" sz="1400" dirty="0"/>
              <a:t> </a:t>
            </a:r>
          </a:p>
          <a:p>
            <a:pPr marL="447675" indent="-180975" algn="just">
              <a:buFont typeface="Wingdings" panose="05000000000000000000" pitchFamily="2" charset="2"/>
              <a:buChar char="Ø"/>
            </a:pPr>
            <a:r>
              <a:rPr lang="fr-FR" sz="1400" dirty="0" smtClean="0">
                <a:latin typeface="arial"/>
              </a:rPr>
              <a:t>L’orientation </a:t>
            </a:r>
            <a:r>
              <a:rPr lang="fr-FR" sz="1400" dirty="0">
                <a:latin typeface="arial"/>
              </a:rPr>
              <a:t>sexuelle</a:t>
            </a:r>
            <a:r>
              <a:rPr lang="fr-FR" sz="1400" dirty="0"/>
              <a:t> </a:t>
            </a:r>
            <a:endParaRPr lang="fr-FR" sz="1400" dirty="0" smtClean="0"/>
          </a:p>
          <a:p>
            <a:pPr marL="447675" lvl="0" indent="-180975" algn="just">
              <a:buClr>
                <a:srgbClr val="2DA2BF"/>
              </a:buClr>
              <a:buFont typeface="Wingdings" panose="05000000000000000000" pitchFamily="2" charset="2"/>
              <a:buChar char="Ø"/>
            </a:pPr>
            <a:r>
              <a:rPr lang="fr-FR" sz="1400" dirty="0">
                <a:solidFill>
                  <a:prstClr val="black"/>
                </a:solidFill>
                <a:latin typeface="arial"/>
              </a:rPr>
              <a:t>L’identité de genre</a:t>
            </a:r>
            <a:r>
              <a:rPr lang="fr-FR" sz="1400" dirty="0">
                <a:solidFill>
                  <a:prstClr val="black"/>
                </a:solidFill>
              </a:rPr>
              <a:t> </a:t>
            </a:r>
          </a:p>
          <a:p>
            <a:pPr marL="447675" lvl="0" indent="-180975" algn="just">
              <a:buClr>
                <a:srgbClr val="2DA2BF"/>
              </a:buClr>
              <a:buFont typeface="Wingdings" panose="05000000000000000000" pitchFamily="2" charset="2"/>
              <a:buChar char="Ø"/>
            </a:pPr>
            <a:r>
              <a:rPr lang="fr-FR" sz="1400" dirty="0">
                <a:solidFill>
                  <a:prstClr val="black"/>
                </a:solidFill>
                <a:latin typeface="arial"/>
              </a:rPr>
              <a:t>L’âge</a:t>
            </a:r>
          </a:p>
          <a:p>
            <a:pPr marL="447675" indent="-180975" algn="just">
              <a:buFont typeface="Wingdings" panose="05000000000000000000" pitchFamily="2" charset="2"/>
              <a:buChar char="Ø"/>
            </a:pPr>
            <a:endParaRPr lang="fr-FR" sz="1400" dirty="0" smtClean="0"/>
          </a:p>
          <a:p>
            <a:pPr marL="542925" lvl="0" indent="-180975">
              <a:buClr>
                <a:srgbClr val="2DA2BF"/>
              </a:buClr>
            </a:pPr>
            <a:endParaRPr lang="fr-FR" sz="1400" dirty="0">
              <a:solidFill>
                <a:prstClr val="black"/>
              </a:solidFill>
              <a:latin typeface="Comic Sans MS" pitchFamily="66" charset="0"/>
            </a:endParaRPr>
          </a:p>
          <a:p>
            <a:pPr marL="542925" lvl="0" indent="-180975">
              <a:buClr>
                <a:srgbClr val="2DA2BF"/>
              </a:buClr>
            </a:pPr>
            <a:endParaRPr lang="fr-FR" sz="1400" dirty="0" smtClean="0">
              <a:solidFill>
                <a:prstClr val="black"/>
              </a:solidFill>
              <a:latin typeface="Comic Sans MS" pitchFamily="66" charset="0"/>
            </a:endParaRPr>
          </a:p>
          <a:p>
            <a:pPr marL="542925" lvl="0" indent="-180975">
              <a:buClr>
                <a:srgbClr val="2DA2BF"/>
              </a:buClr>
            </a:pPr>
            <a:endParaRPr lang="fr-FR" sz="1400" dirty="0">
              <a:solidFill>
                <a:prstClr val="black"/>
              </a:solidFill>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12</a:t>
            </a:fld>
            <a:endParaRPr lang="fr-FR"/>
          </a:p>
        </p:txBody>
      </p:sp>
      <p:sp>
        <p:nvSpPr>
          <p:cNvPr id="2" name="Titre 1"/>
          <p:cNvSpPr>
            <a:spLocks noGrp="1"/>
          </p:cNvSpPr>
          <p:nvPr>
            <p:ph type="title"/>
          </p:nvPr>
        </p:nvSpPr>
        <p:spPr/>
        <p:txBody>
          <a:bodyPr>
            <a:normAutofit/>
          </a:bodyPr>
          <a:lstStyle/>
          <a:p>
            <a:r>
              <a:rPr lang="fr-FR" b="1" dirty="0"/>
              <a:t>LA NON - DISCRIMINATION</a:t>
            </a:r>
            <a:endParaRPr lang="fr-FR" dirty="0"/>
          </a:p>
        </p:txBody>
      </p:sp>
      <p:pic>
        <p:nvPicPr>
          <p:cNvPr id="9" name="Espace réservé du contenu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707904" y="2232602"/>
            <a:ext cx="4978896" cy="3716678"/>
          </a:xfrm>
        </p:spPr>
      </p:pic>
    </p:spTree>
    <p:extLst>
      <p:ext uri="{BB962C8B-B14F-4D97-AF65-F5344CB8AC3E}">
        <p14:creationId xmlns:p14="http://schemas.microsoft.com/office/powerpoint/2010/main" val="858079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196752"/>
            <a:ext cx="3970784" cy="5400600"/>
          </a:xfrm>
        </p:spPr>
        <p:txBody>
          <a:bodyPr>
            <a:normAutofit/>
          </a:bodyPr>
          <a:lstStyle/>
          <a:p>
            <a:pPr marL="447675" indent="-180975" algn="just">
              <a:buFont typeface="Wingdings" panose="05000000000000000000" pitchFamily="2" charset="2"/>
              <a:buChar char="Ø"/>
            </a:pPr>
            <a:endParaRPr lang="fr-FR" sz="1400" dirty="0" smtClean="0"/>
          </a:p>
          <a:p>
            <a:pPr marL="542925" lvl="0" indent="-180975">
              <a:buClr>
                <a:srgbClr val="2DA2BF"/>
              </a:buClr>
            </a:pPr>
            <a:endParaRPr lang="fr-FR" sz="1400" dirty="0">
              <a:solidFill>
                <a:prstClr val="black"/>
              </a:solidFill>
              <a:latin typeface="Comic Sans MS" pitchFamily="66" charset="0"/>
            </a:endParaRPr>
          </a:p>
          <a:p>
            <a:pPr marL="542925" lvl="0" indent="-180975">
              <a:buClr>
                <a:srgbClr val="2DA2BF"/>
              </a:buClr>
            </a:pPr>
            <a:endParaRPr lang="fr-FR" sz="1400" dirty="0" smtClean="0">
              <a:solidFill>
                <a:prstClr val="black"/>
              </a:solidFill>
              <a:latin typeface="Comic Sans MS" pitchFamily="66" charset="0"/>
            </a:endParaRPr>
          </a:p>
          <a:p>
            <a:pPr marL="542925" lvl="0" indent="-180975">
              <a:buClr>
                <a:srgbClr val="2DA2BF"/>
              </a:buClr>
            </a:pPr>
            <a:endParaRPr lang="fr-FR" sz="1400" dirty="0">
              <a:solidFill>
                <a:prstClr val="black"/>
              </a:solidFill>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7" name="Espace réservé du contenu 6"/>
          <p:cNvSpPr>
            <a:spLocks noGrp="1"/>
          </p:cNvSpPr>
          <p:nvPr>
            <p:ph sz="half" idx="2"/>
          </p:nvPr>
        </p:nvSpPr>
        <p:spPr>
          <a:xfrm>
            <a:off x="3851920" y="1052736"/>
            <a:ext cx="4834880" cy="5472608"/>
          </a:xfrm>
        </p:spPr>
        <p:txBody>
          <a:bodyPr>
            <a:normAutofit/>
          </a:bodyPr>
          <a:lstStyle/>
          <a:p>
            <a:r>
              <a:rPr lang="fr-FR" sz="2000" b="1" dirty="0" smtClean="0">
                <a:solidFill>
                  <a:prstClr val="black"/>
                </a:solidFill>
                <a:latin typeface="Comic Sans MS" pitchFamily="66" charset="0"/>
              </a:rPr>
              <a:t>Les 24 facteurs de discriminations </a:t>
            </a:r>
          </a:p>
          <a:p>
            <a:pPr marL="285750" lvl="0" indent="-285750" algn="just">
              <a:lnSpc>
                <a:spcPct val="170000"/>
              </a:lnSpc>
              <a:buClr>
                <a:srgbClr val="2DA2BF"/>
              </a:buClr>
              <a:buFont typeface="Wingdings" pitchFamily="2" charset="2"/>
              <a:buChar char="q"/>
            </a:pPr>
            <a:r>
              <a:rPr lang="fr-FR" sz="1400" dirty="0">
                <a:solidFill>
                  <a:prstClr val="black"/>
                </a:solidFill>
                <a:latin typeface="Comic Sans MS" pitchFamily="66" charset="0"/>
              </a:rPr>
              <a:t>La Discrimination est PROHIBEE dans les cas suivant </a:t>
            </a:r>
            <a:r>
              <a:rPr lang="fr-FR" sz="1400" dirty="0" smtClean="0">
                <a:solidFill>
                  <a:prstClr val="black"/>
                </a:solidFill>
                <a:latin typeface="Comic Sans MS" pitchFamily="66" charset="0"/>
              </a:rPr>
              <a:t>:</a:t>
            </a: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Les </a:t>
            </a:r>
            <a:r>
              <a:rPr lang="fr-FR" sz="1400" dirty="0">
                <a:solidFill>
                  <a:prstClr val="black"/>
                </a:solidFill>
                <a:latin typeface="arial"/>
              </a:rPr>
              <a:t>opinions politiques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Les </a:t>
            </a:r>
            <a:r>
              <a:rPr lang="fr-FR" sz="1400" dirty="0">
                <a:solidFill>
                  <a:prstClr val="black"/>
                </a:solidFill>
                <a:latin typeface="arial"/>
              </a:rPr>
              <a:t>activités syndicales ou </a:t>
            </a:r>
            <a:r>
              <a:rPr lang="fr-FR" sz="1400" dirty="0" smtClean="0">
                <a:solidFill>
                  <a:prstClr val="black"/>
                </a:solidFill>
                <a:latin typeface="arial"/>
              </a:rPr>
              <a:t>mutualistes</a:t>
            </a: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L’appartenance </a:t>
            </a:r>
            <a:r>
              <a:rPr lang="fr-FR" sz="1400" dirty="0">
                <a:solidFill>
                  <a:prstClr val="black"/>
                </a:solidFill>
                <a:latin typeface="arial"/>
              </a:rPr>
              <a:t>ou non-appartenance, vraie ou supposée, à une ethnie,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L’appartenance </a:t>
            </a:r>
            <a:r>
              <a:rPr lang="fr-FR" sz="1400" dirty="0">
                <a:solidFill>
                  <a:prstClr val="black"/>
                </a:solidFill>
                <a:latin typeface="arial"/>
              </a:rPr>
              <a:t>ou non-appartenance, vraie ou supposée, à une prétendue </a:t>
            </a:r>
            <a:r>
              <a:rPr lang="fr-FR" sz="1400" dirty="0" smtClean="0">
                <a:solidFill>
                  <a:prstClr val="black"/>
                </a:solidFill>
                <a:latin typeface="arial"/>
              </a:rPr>
              <a:t>race,</a:t>
            </a: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L’appartenance </a:t>
            </a:r>
            <a:r>
              <a:rPr lang="fr-FR" sz="1400" dirty="0">
                <a:solidFill>
                  <a:prstClr val="black"/>
                </a:solidFill>
                <a:latin typeface="arial"/>
              </a:rPr>
              <a:t>ou non-appartenance, vraie ou supposée, à une nation,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Les </a:t>
            </a:r>
            <a:r>
              <a:rPr lang="fr-FR" sz="1400" dirty="0">
                <a:solidFill>
                  <a:prstClr val="black"/>
                </a:solidFill>
                <a:latin typeface="arial"/>
              </a:rPr>
              <a:t>convictions religieuses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 </a:t>
            </a:r>
            <a:r>
              <a:rPr lang="fr-FR" sz="1400" dirty="0">
                <a:solidFill>
                  <a:prstClr val="black"/>
                </a:solidFill>
                <a:latin typeface="arial"/>
              </a:rPr>
              <a:t>perte d'autonomie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 </a:t>
            </a:r>
            <a:r>
              <a:rPr lang="fr-FR" sz="1400" dirty="0">
                <a:solidFill>
                  <a:prstClr val="black"/>
                </a:solidFill>
                <a:latin typeface="arial"/>
              </a:rPr>
              <a:t>particulière vulnérabilité de la personne, résultant de sa situation économique apparente ou connue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 </a:t>
            </a:r>
            <a:r>
              <a:rPr lang="fr-FR" sz="1400" dirty="0">
                <a:solidFill>
                  <a:prstClr val="black"/>
                </a:solidFill>
                <a:latin typeface="arial"/>
              </a:rPr>
              <a:t>capacité à s'exprimer dans une langue autre que le français </a:t>
            </a:r>
            <a:endParaRPr lang="fr-FR" sz="1400" dirty="0" smtClean="0">
              <a:solidFill>
                <a:prstClr val="black"/>
              </a:solidFill>
              <a:latin typeface="arial"/>
            </a:endParaRPr>
          </a:p>
          <a:p>
            <a:pPr marL="447675" indent="-180975" algn="just">
              <a:buClr>
                <a:srgbClr val="2DA2BF"/>
              </a:buClr>
              <a:buFont typeface="Wingdings" panose="05000000000000000000" pitchFamily="2" charset="2"/>
              <a:buChar char="Ø"/>
            </a:pPr>
            <a:r>
              <a:rPr lang="fr-FR" sz="1400" dirty="0" smtClean="0">
                <a:solidFill>
                  <a:prstClr val="black"/>
                </a:solidFill>
                <a:latin typeface="arial"/>
              </a:rPr>
              <a:t>La </a:t>
            </a:r>
            <a:r>
              <a:rPr lang="fr-FR" sz="1400" dirty="0">
                <a:solidFill>
                  <a:prstClr val="black"/>
                </a:solidFill>
                <a:latin typeface="arial"/>
              </a:rPr>
              <a:t>domiciliation bancaire</a:t>
            </a:r>
          </a:p>
          <a:p>
            <a:pPr marL="285750" lvl="0" indent="-285750" algn="just">
              <a:lnSpc>
                <a:spcPct val="170000"/>
              </a:lnSpc>
              <a:buClr>
                <a:srgbClr val="2DA2BF"/>
              </a:buClr>
              <a:buFont typeface="Wingdings" pitchFamily="2" charset="2"/>
              <a:buChar char="q"/>
            </a:pPr>
            <a:endParaRPr lang="fr-FR" sz="1400" dirty="0">
              <a:solidFill>
                <a:prstClr val="black"/>
              </a:solidFill>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13</a:t>
            </a:fld>
            <a:endParaRPr lang="fr-FR"/>
          </a:p>
        </p:txBody>
      </p:sp>
      <p:sp>
        <p:nvSpPr>
          <p:cNvPr id="2" name="Titre 1"/>
          <p:cNvSpPr>
            <a:spLocks noGrp="1"/>
          </p:cNvSpPr>
          <p:nvPr>
            <p:ph type="title"/>
          </p:nvPr>
        </p:nvSpPr>
        <p:spPr>
          <a:xfrm>
            <a:off x="395536" y="332656"/>
            <a:ext cx="8229600" cy="1143000"/>
          </a:xfrm>
        </p:spPr>
        <p:txBody>
          <a:bodyPr>
            <a:normAutofit/>
          </a:bodyPr>
          <a:lstStyle/>
          <a:p>
            <a:r>
              <a:rPr lang="fr-FR" b="1" dirty="0"/>
              <a:t>LA NON - DISCRIMINATION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060849"/>
            <a:ext cx="37444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494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lnSpcReduction="10000"/>
          </a:bodyPr>
          <a:lstStyle/>
          <a:p>
            <a:pPr marL="342900" lvl="1">
              <a:lnSpc>
                <a:spcPct val="80000"/>
              </a:lnSpc>
            </a:pPr>
            <a:r>
              <a:rPr lang="fr-FR" sz="2000" b="1" dirty="0">
                <a:latin typeface="Comic Sans MS" pitchFamily="66" charset="0"/>
              </a:rPr>
              <a:t>Les </a:t>
            </a:r>
            <a:r>
              <a:rPr lang="fr-FR" sz="2000" b="1" dirty="0" smtClean="0">
                <a:latin typeface="Comic Sans MS" pitchFamily="66" charset="0"/>
              </a:rPr>
              <a:t>différentes catégories de discriminations</a:t>
            </a:r>
            <a:endParaRPr lang="fr-FR" sz="1300" dirty="0" smtClean="0">
              <a:latin typeface="Comic Sans MS" pitchFamily="66" charset="0"/>
            </a:endParaRPr>
          </a:p>
          <a:p>
            <a:pPr marL="285750" indent="-285750" algn="just">
              <a:lnSpc>
                <a:spcPct val="170000"/>
              </a:lnSpc>
              <a:buFont typeface="Wingdings" pitchFamily="2" charset="2"/>
              <a:buChar char="q"/>
            </a:pPr>
            <a:r>
              <a:rPr lang="fr-FR" sz="1400" dirty="0" smtClean="0">
                <a:latin typeface="Comic Sans MS" pitchFamily="66" charset="0"/>
              </a:rPr>
              <a:t>La Discrimination </a:t>
            </a:r>
            <a:r>
              <a:rPr lang="fr-FR" sz="1400" dirty="0">
                <a:latin typeface="Comic Sans MS" pitchFamily="66" charset="0"/>
              </a:rPr>
              <a:t>est </a:t>
            </a:r>
            <a:r>
              <a:rPr lang="fr-FR" sz="1400" b="1" dirty="0">
                <a:latin typeface="Comic Sans MS" pitchFamily="66" charset="0"/>
              </a:rPr>
              <a:t>DIRECTE</a:t>
            </a:r>
            <a:r>
              <a:rPr lang="fr-FR" sz="1400" dirty="0">
                <a:latin typeface="Comic Sans MS" pitchFamily="66" charset="0"/>
              </a:rPr>
              <a:t> quand elle est délibérée. C’est la forme de discrimination la plus aisément </a:t>
            </a:r>
            <a:r>
              <a:rPr lang="fr-FR" sz="1400" dirty="0" smtClean="0">
                <a:latin typeface="Comic Sans MS" pitchFamily="66" charset="0"/>
              </a:rPr>
              <a:t>identifiable</a:t>
            </a:r>
          </a:p>
          <a:p>
            <a:pPr marL="285750" indent="-285750" algn="just">
              <a:lnSpc>
                <a:spcPct val="170000"/>
              </a:lnSpc>
              <a:buFont typeface="Wingdings" pitchFamily="2" charset="2"/>
              <a:buChar char="q"/>
            </a:pPr>
            <a:r>
              <a:rPr lang="fr-FR" sz="1400" dirty="0">
                <a:latin typeface="Comic Sans MS" pitchFamily="66" charset="0"/>
              </a:rPr>
              <a:t>La discrimination est </a:t>
            </a:r>
            <a:r>
              <a:rPr lang="fr-FR" sz="1400" b="1" dirty="0">
                <a:latin typeface="Comic Sans MS" pitchFamily="66" charset="0"/>
              </a:rPr>
              <a:t>INDIRECTE</a:t>
            </a:r>
            <a:r>
              <a:rPr lang="fr-FR" sz="1400" dirty="0">
                <a:latin typeface="Comic Sans MS" pitchFamily="66" charset="0"/>
              </a:rPr>
              <a:t> </a:t>
            </a:r>
            <a:r>
              <a:rPr lang="fr-FR" sz="1400" dirty="0" smtClean="0">
                <a:latin typeface="Comic Sans MS" pitchFamily="66" charset="0"/>
              </a:rPr>
              <a:t>lorsqu’ une </a:t>
            </a:r>
            <a:r>
              <a:rPr lang="fr-FR" sz="1400" dirty="0">
                <a:latin typeface="Comic Sans MS" pitchFamily="66" charset="0"/>
              </a:rPr>
              <a:t>disposition ou un critère apparemment neutre écarte une personne ou un groupe de l’accès à un service ou à un droit. </a:t>
            </a:r>
            <a:r>
              <a:rPr lang="fr-FR" sz="1400" dirty="0" smtClean="0">
                <a:latin typeface="Comic Sans MS" pitchFamily="66" charset="0"/>
              </a:rPr>
              <a:t>L’auteur </a:t>
            </a:r>
            <a:r>
              <a:rPr lang="fr-FR" sz="1400" dirty="0">
                <a:latin typeface="Comic Sans MS" pitchFamily="66" charset="0"/>
              </a:rPr>
              <a:t>d’une discrimination indirecte n’est pas susceptible de faire l’objet de sanctions </a:t>
            </a:r>
            <a:r>
              <a:rPr lang="fr-FR" sz="1400" dirty="0" smtClean="0">
                <a:latin typeface="Comic Sans MS" pitchFamily="66" charset="0"/>
              </a:rPr>
              <a:t>pénales ; </a:t>
            </a:r>
            <a:r>
              <a:rPr lang="fr-FR" sz="1400" dirty="0">
                <a:latin typeface="Comic Sans MS" pitchFamily="66" charset="0"/>
              </a:rPr>
              <a:t>seule une sanction indemnitaire est </a:t>
            </a:r>
            <a:r>
              <a:rPr lang="fr-FR" sz="1400" dirty="0" smtClean="0">
                <a:latin typeface="Comic Sans MS" pitchFamily="66" charset="0"/>
              </a:rPr>
              <a:t>possible. </a:t>
            </a:r>
            <a:r>
              <a:rPr lang="fr-FR" sz="1400" dirty="0">
                <a:latin typeface="Comic Sans MS" pitchFamily="66" charset="0"/>
              </a:rPr>
              <a:t>La discrimination indirecte est cachée. On peut l’établir au moyen de preuves directes ou par des indices. </a:t>
            </a:r>
          </a:p>
          <a:p>
            <a:pPr marL="285750" indent="-285750" algn="just">
              <a:lnSpc>
                <a:spcPct val="170000"/>
              </a:lnSpc>
              <a:buFont typeface="Wingdings" pitchFamily="2" charset="2"/>
              <a:buChar char="q"/>
            </a:pPr>
            <a:r>
              <a:rPr lang="fr-FR" sz="1400" dirty="0">
                <a:latin typeface="Comic Sans MS" pitchFamily="66" charset="0"/>
              </a:rPr>
              <a:t>La discrimination est </a:t>
            </a:r>
            <a:r>
              <a:rPr lang="fr-FR" sz="1400" b="1" dirty="0">
                <a:latin typeface="Comic Sans MS" pitchFamily="66" charset="0"/>
              </a:rPr>
              <a:t>LEGALE</a:t>
            </a:r>
            <a:r>
              <a:rPr lang="fr-FR" sz="1400" dirty="0">
                <a:latin typeface="Comic Sans MS" pitchFamily="66" charset="0"/>
              </a:rPr>
              <a:t> quand il s’agit d’une discrimination organisée et prévue par un texte </a:t>
            </a:r>
            <a:r>
              <a:rPr lang="fr-FR" sz="1400" dirty="0" smtClean="0">
                <a:latin typeface="Comic Sans MS" pitchFamily="66" charset="0"/>
              </a:rPr>
              <a:t>légal, ex</a:t>
            </a:r>
            <a:r>
              <a:rPr lang="fr-FR" sz="1400" dirty="0">
                <a:latin typeface="Comic Sans MS" pitchFamily="66" charset="0"/>
              </a:rPr>
              <a:t>: </a:t>
            </a:r>
            <a:r>
              <a:rPr lang="fr-FR" sz="1400" dirty="0" smtClean="0">
                <a:latin typeface="Comic Sans MS" pitchFamily="66" charset="0"/>
              </a:rPr>
              <a:t>il faut la </a:t>
            </a:r>
            <a:r>
              <a:rPr lang="fr-FR" sz="1400" dirty="0">
                <a:latin typeface="Comic Sans MS" pitchFamily="66" charset="0"/>
              </a:rPr>
              <a:t>nationalité française pour accéder à certains emplois de la fonction publique, </a:t>
            </a:r>
            <a:r>
              <a:rPr lang="fr-FR" sz="1400" dirty="0" smtClean="0">
                <a:latin typeface="Comic Sans MS" pitchFamily="66" charset="0"/>
              </a:rPr>
              <a:t>ou un </a:t>
            </a:r>
            <a:r>
              <a:rPr lang="fr-FR" sz="1400" dirty="0">
                <a:latin typeface="Comic Sans MS" pitchFamily="66" charset="0"/>
              </a:rPr>
              <a:t>âge minimum pour travailler dans un débit de </a:t>
            </a:r>
            <a:r>
              <a:rPr lang="fr-FR" sz="1400" dirty="0" smtClean="0">
                <a:latin typeface="Comic Sans MS" pitchFamily="66" charset="0"/>
              </a:rPr>
              <a:t>boisson. </a:t>
            </a:r>
            <a:endParaRPr lang="fr-FR" sz="1400" dirty="0">
              <a:latin typeface="Comic Sans MS" pitchFamily="66" charset="0"/>
            </a:endParaRPr>
          </a:p>
          <a:p>
            <a:pPr marL="285750" indent="-285750" algn="just">
              <a:lnSpc>
                <a:spcPct val="170000"/>
              </a:lnSpc>
              <a:buFont typeface="Wingdings" pitchFamily="2" charset="2"/>
              <a:buChar char="q"/>
            </a:pPr>
            <a:endParaRPr lang="fr-FR" sz="1300" dirty="0" smtClean="0">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14</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275354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lnSpcReduction="10000"/>
          </a:bodyPr>
          <a:lstStyle/>
          <a:p>
            <a:pPr marL="342900" lvl="1">
              <a:lnSpc>
                <a:spcPct val="80000"/>
              </a:lnSpc>
              <a:buClr>
                <a:srgbClr val="2DA2BF"/>
              </a:buClr>
            </a:pPr>
            <a:r>
              <a:rPr lang="fr-FR" sz="2000" b="1" dirty="0">
                <a:latin typeface="Comic Sans MS" pitchFamily="66" charset="0"/>
              </a:rPr>
              <a:t>Les différentes </a:t>
            </a:r>
            <a:r>
              <a:rPr lang="fr-FR" sz="2000" b="1" dirty="0" smtClean="0">
                <a:solidFill>
                  <a:prstClr val="black"/>
                </a:solidFill>
                <a:latin typeface="Comic Sans MS" pitchFamily="66" charset="0"/>
              </a:rPr>
              <a:t>catégories </a:t>
            </a:r>
            <a:r>
              <a:rPr lang="fr-FR" sz="2000" b="1" dirty="0">
                <a:solidFill>
                  <a:prstClr val="black"/>
                </a:solidFill>
                <a:latin typeface="Comic Sans MS" pitchFamily="66" charset="0"/>
              </a:rPr>
              <a:t>de discriminations</a:t>
            </a:r>
            <a:endParaRPr lang="fr-FR" sz="1300" dirty="0">
              <a:solidFill>
                <a:prstClr val="black"/>
              </a:solidFill>
              <a:latin typeface="Comic Sans MS" pitchFamily="66" charset="0"/>
            </a:endParaRPr>
          </a:p>
          <a:p>
            <a:pPr marL="114300" lvl="1" indent="0">
              <a:lnSpc>
                <a:spcPct val="80000"/>
              </a:lnSpc>
              <a:buNone/>
            </a:pPr>
            <a:endParaRPr lang="fr-FR" sz="1300" dirty="0" smtClean="0">
              <a:latin typeface="Comic Sans MS" pitchFamily="66" charset="0"/>
            </a:endParaRPr>
          </a:p>
          <a:p>
            <a:pPr marL="285750" indent="-285750" algn="just">
              <a:lnSpc>
                <a:spcPct val="170000"/>
              </a:lnSpc>
              <a:buFont typeface="Wingdings" pitchFamily="2" charset="2"/>
              <a:buChar char="q"/>
            </a:pPr>
            <a:r>
              <a:rPr lang="fr-FR" sz="1400" dirty="0">
                <a:latin typeface="Comic Sans MS" pitchFamily="66" charset="0"/>
              </a:rPr>
              <a:t>La Discrimination est </a:t>
            </a:r>
            <a:r>
              <a:rPr lang="fr-FR" sz="1400" b="1" dirty="0" smtClean="0">
                <a:latin typeface="Comic Sans MS" pitchFamily="66" charset="0"/>
              </a:rPr>
              <a:t>JUSTIFIEE</a:t>
            </a:r>
            <a:r>
              <a:rPr lang="fr-FR" sz="1400" dirty="0" smtClean="0">
                <a:latin typeface="Comic Sans MS" pitchFamily="66" charset="0"/>
              </a:rPr>
              <a:t>, lorsque </a:t>
            </a:r>
            <a:r>
              <a:rPr lang="fr-FR" sz="1400" dirty="0">
                <a:latin typeface="Comic Sans MS" pitchFamily="66" charset="0"/>
              </a:rPr>
              <a:t>c</a:t>
            </a:r>
            <a:r>
              <a:rPr lang="fr-FR" sz="1400" dirty="0" smtClean="0">
                <a:latin typeface="Comic Sans MS" pitchFamily="66" charset="0"/>
              </a:rPr>
              <a:t>ertaines </a:t>
            </a:r>
            <a:r>
              <a:rPr lang="fr-FR" sz="1400" dirty="0">
                <a:latin typeface="Comic Sans MS" pitchFamily="66" charset="0"/>
              </a:rPr>
              <a:t>différences de traitement fondées sur un motif discriminatoire sont admises dès lors qu’elles constituent  une exigence professionnelle et déterminante et pour autant que l’objectif soit légitime et proportionné. Par </a:t>
            </a:r>
            <a:r>
              <a:rPr lang="fr-FR" sz="1400" dirty="0" smtClean="0">
                <a:latin typeface="Comic Sans MS" pitchFamily="66" charset="0"/>
              </a:rPr>
              <a:t>exemple : </a:t>
            </a:r>
            <a:r>
              <a:rPr lang="fr-FR" sz="1400" dirty="0">
                <a:latin typeface="Comic Sans MS" pitchFamily="66" charset="0"/>
              </a:rPr>
              <a:t>être noir pour jouer le rôle de Nelson Mandela dans une pièce de théâtre. </a:t>
            </a:r>
            <a:endParaRPr lang="fr-FR" sz="1400" dirty="0" smtClean="0">
              <a:latin typeface="Comic Sans MS" pitchFamily="66" charset="0"/>
            </a:endParaRPr>
          </a:p>
          <a:p>
            <a:pPr>
              <a:buFont typeface="Wingdings" pitchFamily="2" charset="2"/>
              <a:buChar char="q"/>
            </a:pPr>
            <a:r>
              <a:rPr lang="fr-FR" sz="1400" dirty="0">
                <a:latin typeface="Comic Sans MS" pitchFamily="66" charset="0"/>
              </a:rPr>
              <a:t>La discrimination peut être </a:t>
            </a:r>
            <a:r>
              <a:rPr lang="fr-FR" sz="1400" b="1" dirty="0">
                <a:latin typeface="Comic Sans MS" pitchFamily="66" charset="0"/>
              </a:rPr>
              <a:t>POSITIVE</a:t>
            </a:r>
            <a:r>
              <a:rPr lang="fr-FR" sz="1400" dirty="0">
                <a:latin typeface="Comic Sans MS" pitchFamily="66" charset="0"/>
              </a:rPr>
              <a:t>. En France, elle est jusqu’à présent et </a:t>
            </a:r>
            <a:endParaRPr lang="fr-FR" sz="1400" dirty="0" smtClean="0">
              <a:latin typeface="Comic Sans MS" pitchFamily="66" charset="0"/>
            </a:endParaRPr>
          </a:p>
          <a:p>
            <a:pPr marL="266700" indent="0" algn="just">
              <a:lnSpc>
                <a:spcPct val="170000"/>
              </a:lnSpc>
              <a:buNone/>
            </a:pPr>
            <a:r>
              <a:rPr lang="fr-FR" sz="1400" dirty="0" smtClean="0">
                <a:latin typeface="Comic Sans MS" pitchFamily="66" charset="0"/>
              </a:rPr>
              <a:t>compte </a:t>
            </a:r>
            <a:r>
              <a:rPr lang="fr-FR" sz="1400" dirty="0">
                <a:latin typeface="Comic Sans MS" pitchFamily="66" charset="0"/>
              </a:rPr>
              <a:t>tenu du mode d’approche de la question des « minorités » et plus largement des « </a:t>
            </a:r>
            <a:r>
              <a:rPr lang="fr-FR" sz="1400" dirty="0" smtClean="0">
                <a:latin typeface="Comic Sans MS" pitchFamily="66" charset="0"/>
              </a:rPr>
              <a:t>communautés », </a:t>
            </a:r>
            <a:r>
              <a:rPr lang="fr-FR" sz="1400" dirty="0">
                <a:latin typeface="Comic Sans MS" pitchFamily="66" charset="0"/>
              </a:rPr>
              <a:t>d’ordre exclusivement spatial. Dans certains cas, il est néanmoins possible d’octroyer des avantages à des populations habituellement victimes de discrimination afin de restaurer l’égalité. Elle correspond au terme anglo-saxon « affirmative action » (action positive).</a:t>
            </a:r>
          </a:p>
          <a:p>
            <a:endParaRPr lang="fr-FR" sz="1400" dirty="0"/>
          </a:p>
          <a:p>
            <a:pPr marL="285750" indent="-285750" algn="just">
              <a:lnSpc>
                <a:spcPct val="170000"/>
              </a:lnSpc>
              <a:buFont typeface="Wingdings" pitchFamily="2" charset="2"/>
              <a:buChar char="q"/>
            </a:pPr>
            <a:endParaRPr lang="fr-FR" sz="1300" dirty="0" smtClean="0">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15</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430198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a:bodyPr>
          <a:lstStyle/>
          <a:p>
            <a:pPr marL="342900" lvl="1">
              <a:lnSpc>
                <a:spcPct val="80000"/>
              </a:lnSpc>
              <a:buClr>
                <a:srgbClr val="2DA2BF"/>
              </a:buClr>
            </a:pPr>
            <a:r>
              <a:rPr lang="fr-FR" sz="2000" b="1" dirty="0" smtClean="0">
                <a:solidFill>
                  <a:prstClr val="black"/>
                </a:solidFill>
                <a:latin typeface="Comic Sans MS" pitchFamily="66" charset="0"/>
              </a:rPr>
              <a:t>Les </a:t>
            </a:r>
            <a:r>
              <a:rPr lang="fr-FR" sz="2000" b="1" dirty="0">
                <a:solidFill>
                  <a:prstClr val="black"/>
                </a:solidFill>
                <a:latin typeface="Comic Sans MS" pitchFamily="66" charset="0"/>
              </a:rPr>
              <a:t>différentes catégories de discriminations</a:t>
            </a:r>
            <a:endParaRPr lang="fr-FR" sz="1300" dirty="0">
              <a:solidFill>
                <a:prstClr val="black"/>
              </a:solidFill>
              <a:latin typeface="Comic Sans MS" pitchFamily="66" charset="0"/>
            </a:endParaRPr>
          </a:p>
          <a:p>
            <a:pPr marL="342900" lvl="1">
              <a:lnSpc>
                <a:spcPct val="80000"/>
              </a:lnSpc>
            </a:pPr>
            <a:endParaRPr lang="fr-FR" sz="2000" b="1" dirty="0" smtClean="0">
              <a:latin typeface="Comic Sans MS" pitchFamily="66" charset="0"/>
            </a:endParaRPr>
          </a:p>
          <a:p>
            <a:pPr marL="342900" lvl="1">
              <a:lnSpc>
                <a:spcPct val="80000"/>
              </a:lnSpc>
            </a:pPr>
            <a:endParaRPr lang="fr-FR" sz="1300" dirty="0" smtClean="0">
              <a:latin typeface="Comic Sans MS" pitchFamily="66" charset="0"/>
            </a:endParaRPr>
          </a:p>
          <a:p>
            <a:pPr marL="285750" indent="-285750" algn="just">
              <a:lnSpc>
                <a:spcPct val="170000"/>
              </a:lnSpc>
              <a:buFont typeface="Wingdings" pitchFamily="2" charset="2"/>
              <a:buChar char="q"/>
            </a:pPr>
            <a:r>
              <a:rPr lang="fr-FR" sz="1400" dirty="0" smtClean="0">
                <a:latin typeface="Comic Sans MS" pitchFamily="66" charset="0"/>
              </a:rPr>
              <a:t>La discrimination est  </a:t>
            </a:r>
            <a:r>
              <a:rPr lang="fr-FR" sz="1400" b="1" dirty="0" smtClean="0">
                <a:latin typeface="Comic Sans MS" pitchFamily="66" charset="0"/>
              </a:rPr>
              <a:t>SYSTEMIQUE</a:t>
            </a:r>
            <a:r>
              <a:rPr lang="fr-FR" sz="1400" dirty="0" smtClean="0">
                <a:latin typeface="Comic Sans MS" pitchFamily="66" charset="0"/>
              </a:rPr>
              <a:t> quand elle est </a:t>
            </a:r>
            <a:r>
              <a:rPr lang="fr-FR" sz="1400" dirty="0">
                <a:latin typeface="Comic Sans MS" pitchFamily="66" charset="0"/>
              </a:rPr>
              <a:t>intégrée au système (société, entreprise, collectif…) et se produit de manière </a:t>
            </a:r>
            <a:r>
              <a:rPr lang="fr-FR" sz="1400" dirty="0" smtClean="0">
                <a:latin typeface="Comic Sans MS" pitchFamily="66" charset="0"/>
              </a:rPr>
              <a:t>massive. Elle </a:t>
            </a:r>
            <a:r>
              <a:rPr lang="fr-FR" sz="1400" dirty="0">
                <a:latin typeface="Comic Sans MS" pitchFamily="66" charset="0"/>
              </a:rPr>
              <a:t>peut être entretenue par les différents acteurs du </a:t>
            </a:r>
            <a:r>
              <a:rPr lang="fr-FR" sz="1400" dirty="0" smtClean="0">
                <a:latin typeface="Comic Sans MS" pitchFamily="66" charset="0"/>
              </a:rPr>
              <a:t>système,</a:t>
            </a:r>
            <a:endParaRPr lang="fr-FR" sz="1400" dirty="0">
              <a:latin typeface="Comic Sans MS" pitchFamily="66" charset="0"/>
            </a:endParaRPr>
          </a:p>
          <a:p>
            <a:endParaRPr lang="fr-FR" sz="1400" dirty="0"/>
          </a:p>
          <a:p>
            <a:pPr marL="285750" indent="-285750" algn="just">
              <a:lnSpc>
                <a:spcPct val="170000"/>
              </a:lnSpc>
              <a:buFont typeface="Wingdings" pitchFamily="2" charset="2"/>
              <a:buChar char="q"/>
            </a:pPr>
            <a:endParaRPr lang="fr-FR" sz="1300" dirty="0" smtClean="0">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16</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1008877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8100508" cy="4320480"/>
          </a:xfrm>
        </p:spPr>
        <p:txBody>
          <a:bodyPr>
            <a:normAutofit fontScale="92500" lnSpcReduction="10000"/>
          </a:bodyPr>
          <a:lstStyle/>
          <a:p>
            <a:pPr marL="342900" lvl="1">
              <a:lnSpc>
                <a:spcPct val="80000"/>
              </a:lnSpc>
            </a:pPr>
            <a:r>
              <a:rPr lang="fr-FR" sz="2000" b="1" dirty="0">
                <a:latin typeface="Comic Sans MS" pitchFamily="66" charset="0"/>
              </a:rPr>
              <a:t>Les </a:t>
            </a:r>
            <a:r>
              <a:rPr lang="fr-FR" sz="2000" b="1" dirty="0" smtClean="0">
                <a:latin typeface="Comic Sans MS" pitchFamily="66" charset="0"/>
              </a:rPr>
              <a:t>moyens pour agir</a:t>
            </a:r>
          </a:p>
          <a:p>
            <a:pPr marL="342900" lvl="1">
              <a:lnSpc>
                <a:spcPct val="80000"/>
              </a:lnSpc>
            </a:pPr>
            <a:endParaRPr lang="fr-FR" sz="1300" dirty="0" smtClean="0">
              <a:latin typeface="Comic Sans MS" pitchFamily="66" charset="0"/>
            </a:endParaRPr>
          </a:p>
          <a:p>
            <a:pPr marL="647700" indent="-285750">
              <a:buFont typeface="Wingdings" pitchFamily="2" charset="2"/>
              <a:buChar char="Ø"/>
              <a:tabLst>
                <a:tab pos="1704975" algn="l"/>
              </a:tabLst>
            </a:pPr>
            <a:r>
              <a:rPr lang="fr-FR" sz="1600" b="1" i="1" dirty="0" smtClean="0">
                <a:latin typeface="Comic Sans MS" pitchFamily="66" charset="0"/>
              </a:rPr>
              <a:t>Prévenir </a:t>
            </a:r>
            <a:r>
              <a:rPr lang="fr-FR" sz="1600" dirty="0" smtClean="0">
                <a:latin typeface="Comic Sans MS" pitchFamily="66" charset="0"/>
              </a:rPr>
              <a:t> : </a:t>
            </a:r>
            <a:r>
              <a:rPr lang="fr-FR" sz="1600" dirty="0">
                <a:latin typeface="Comic Sans MS" pitchFamily="66" charset="0"/>
              </a:rPr>
              <a:t> </a:t>
            </a:r>
            <a:r>
              <a:rPr lang="fr-FR" sz="1600" dirty="0" smtClean="0">
                <a:latin typeface="Comic Sans MS" pitchFamily="66" charset="0"/>
              </a:rPr>
              <a:t> reconnaître les multiples facettes de l’identité de chacun</a:t>
            </a:r>
          </a:p>
          <a:p>
            <a:pPr marL="714375" indent="-352425" defTabSz="200025">
              <a:buNone/>
            </a:pPr>
            <a:r>
              <a:rPr lang="fr-FR" sz="1600" dirty="0">
                <a:latin typeface="Comic Sans MS" pitchFamily="66" charset="0"/>
              </a:rPr>
              <a:t>	</a:t>
            </a:r>
            <a:r>
              <a:rPr lang="fr-FR" sz="1600" dirty="0" smtClean="0">
                <a:latin typeface="Comic Sans MS" pitchFamily="66" charset="0"/>
              </a:rPr>
              <a:t>				      déconstruire et expliciter les stéréotypes et les préjugés</a:t>
            </a:r>
          </a:p>
          <a:p>
            <a:pPr marL="714375" indent="-352425" defTabSz="200025">
              <a:buNone/>
            </a:pPr>
            <a:r>
              <a:rPr lang="fr-FR" sz="1600" dirty="0" smtClean="0">
                <a:latin typeface="Comic Sans MS" pitchFamily="66" charset="0"/>
              </a:rPr>
              <a:t>					     </a:t>
            </a:r>
            <a:r>
              <a:rPr lang="fr-FR" sz="1600" dirty="0">
                <a:latin typeface="Comic Sans MS" pitchFamily="66" charset="0"/>
              </a:rPr>
              <a:t> </a:t>
            </a:r>
            <a:r>
              <a:rPr lang="fr-FR" sz="1600" dirty="0" smtClean="0">
                <a:latin typeface="Comic Sans MS" pitchFamily="66" charset="0"/>
              </a:rPr>
              <a:t>informer sur les questions de discriminations</a:t>
            </a:r>
          </a:p>
          <a:p>
            <a:pPr marL="714375" indent="-352425" defTabSz="200025">
              <a:buNone/>
            </a:pPr>
            <a:endParaRPr lang="fr-FR" sz="1600" dirty="0" smtClean="0">
              <a:latin typeface="Comic Sans MS" pitchFamily="66" charset="0"/>
            </a:endParaRPr>
          </a:p>
          <a:p>
            <a:pPr marL="361950" indent="266700" defTabSz="200025">
              <a:buFont typeface="Wingdings" pitchFamily="2" charset="2"/>
              <a:buChar char="Ø"/>
            </a:pPr>
            <a:r>
              <a:rPr lang="fr-FR" sz="1600" b="1" i="1" dirty="0" smtClean="0">
                <a:latin typeface="Comic Sans MS" pitchFamily="66" charset="0"/>
              </a:rPr>
              <a:t>Sensibiliser</a:t>
            </a:r>
            <a:r>
              <a:rPr lang="fr-FR" sz="1600" dirty="0" smtClean="0">
                <a:latin typeface="Comic Sans MS" pitchFamily="66" charset="0"/>
              </a:rPr>
              <a:t>  les institutions, les salariés, les bénévoles, les administrateurs</a:t>
            </a:r>
          </a:p>
          <a:p>
            <a:pPr marL="361950" indent="0" defTabSz="200025">
              <a:buNone/>
            </a:pPr>
            <a:endParaRPr lang="fr-FR" sz="1600" dirty="0" smtClean="0">
              <a:latin typeface="Comic Sans MS" pitchFamily="66" charset="0"/>
            </a:endParaRPr>
          </a:p>
          <a:p>
            <a:pPr marL="647700" indent="-285750" defTabSz="200025">
              <a:buFont typeface="Wingdings" pitchFamily="2" charset="2"/>
              <a:buChar char="Ø"/>
            </a:pPr>
            <a:r>
              <a:rPr lang="fr-FR" sz="1600" b="1" i="1" dirty="0" smtClean="0">
                <a:latin typeface="Comic Sans MS" pitchFamily="66" charset="0"/>
              </a:rPr>
              <a:t>Ecouter</a:t>
            </a:r>
            <a:r>
              <a:rPr lang="fr-FR" sz="1600" b="1" dirty="0" smtClean="0">
                <a:latin typeface="Comic Sans MS" pitchFamily="66" charset="0"/>
              </a:rPr>
              <a:t> </a:t>
            </a:r>
            <a:r>
              <a:rPr lang="fr-FR" sz="1600" dirty="0" smtClean="0">
                <a:latin typeface="Comic Sans MS" pitchFamily="66" charset="0"/>
              </a:rPr>
              <a:t>:   tenir compte du ressenti </a:t>
            </a:r>
            <a:r>
              <a:rPr lang="fr-FR" sz="1600" dirty="0" err="1" smtClean="0">
                <a:latin typeface="Comic Sans MS" pitchFamily="66" charset="0"/>
              </a:rPr>
              <a:t>indiviuel</a:t>
            </a:r>
            <a:endParaRPr lang="fr-FR" sz="1600" dirty="0" smtClean="0">
              <a:latin typeface="Comic Sans MS" pitchFamily="66" charset="0"/>
            </a:endParaRPr>
          </a:p>
          <a:p>
            <a:pPr marL="361950" indent="0" defTabSz="200025">
              <a:buNone/>
            </a:pPr>
            <a:r>
              <a:rPr lang="fr-FR" sz="1600" dirty="0">
                <a:latin typeface="Comic Sans MS" pitchFamily="66" charset="0"/>
              </a:rPr>
              <a:t>	</a:t>
            </a:r>
            <a:r>
              <a:rPr lang="fr-FR" sz="1600" dirty="0" smtClean="0">
                <a:latin typeface="Comic Sans MS" pitchFamily="66" charset="0"/>
              </a:rPr>
              <a:t>						  partir du principe que ce qui est dit est vrai</a:t>
            </a:r>
          </a:p>
          <a:p>
            <a:pPr marL="714375" indent="-352425" defTabSz="190500">
              <a:buNone/>
            </a:pPr>
            <a:r>
              <a:rPr lang="fr-FR" sz="1600" dirty="0">
                <a:latin typeface="Comic Sans MS" pitchFamily="66" charset="0"/>
              </a:rPr>
              <a:t>	</a:t>
            </a:r>
            <a:r>
              <a:rPr lang="fr-FR" sz="1600" dirty="0" smtClean="0">
                <a:latin typeface="Comic Sans MS" pitchFamily="66" charset="0"/>
              </a:rPr>
              <a:t>				       aider à objectiver et qualifier le vécu discriminatoire</a:t>
            </a:r>
          </a:p>
          <a:p>
            <a:pPr marL="714375" indent="-352425" defTabSz="190500">
              <a:buNone/>
            </a:pPr>
            <a:endParaRPr lang="fr-FR" sz="1600" dirty="0" smtClean="0">
              <a:latin typeface="Comic Sans MS" pitchFamily="66" charset="0"/>
            </a:endParaRPr>
          </a:p>
          <a:p>
            <a:pPr marL="714375" indent="-352425" defTabSz="190500">
              <a:buFont typeface="Wingdings" pitchFamily="2" charset="2"/>
              <a:buChar char="Ø"/>
            </a:pPr>
            <a:r>
              <a:rPr lang="fr-FR" sz="1600" b="1" dirty="0" smtClean="0">
                <a:latin typeface="Comic Sans MS" pitchFamily="66" charset="0"/>
              </a:rPr>
              <a:t>Soutenir</a:t>
            </a:r>
            <a:r>
              <a:rPr lang="fr-FR" sz="1600" dirty="0" smtClean="0">
                <a:latin typeface="Comic Sans MS" pitchFamily="66" charset="0"/>
              </a:rPr>
              <a:t>  les compétences de l’apprenant</a:t>
            </a:r>
          </a:p>
          <a:p>
            <a:pPr marL="361950" indent="0" defTabSz="190500">
              <a:buNone/>
            </a:pPr>
            <a:endParaRPr lang="fr-FR" sz="1600" dirty="0" smtClean="0">
              <a:latin typeface="Comic Sans MS" pitchFamily="66" charset="0"/>
            </a:endParaRPr>
          </a:p>
          <a:p>
            <a:pPr marL="714375" indent="-352425" defTabSz="190500">
              <a:buFont typeface="Wingdings" pitchFamily="2" charset="2"/>
              <a:buChar char="Ø"/>
            </a:pPr>
            <a:r>
              <a:rPr lang="fr-FR" sz="1600" b="1" i="1" dirty="0" smtClean="0">
                <a:latin typeface="Comic Sans MS" pitchFamily="66" charset="0"/>
              </a:rPr>
              <a:t>Accompagner</a:t>
            </a:r>
            <a:r>
              <a:rPr lang="fr-FR" sz="1600" dirty="0" smtClean="0">
                <a:latin typeface="Comic Sans MS" pitchFamily="66" charset="0"/>
              </a:rPr>
              <a:t> :  jouer le rôle de tiers entre l’apprenant et les institutions</a:t>
            </a:r>
          </a:p>
          <a:p>
            <a:pPr marL="714375" indent="-352425" defTabSz="190500">
              <a:buNone/>
              <a:tabLst>
                <a:tab pos="2238375" algn="l"/>
              </a:tabLst>
            </a:pPr>
            <a:r>
              <a:rPr lang="fr-FR" sz="1600" dirty="0">
                <a:latin typeface="Comic Sans MS" pitchFamily="66" charset="0"/>
              </a:rPr>
              <a:t>	 </a:t>
            </a:r>
            <a:r>
              <a:rPr lang="fr-FR" sz="1600" dirty="0" smtClean="0">
                <a:latin typeface="Comic Sans MS" pitchFamily="66" charset="0"/>
              </a:rPr>
              <a:t>                        orienter vers l’accès aux droits</a:t>
            </a:r>
          </a:p>
          <a:p>
            <a:pPr marL="714375" indent="-352425" defTabSz="200025">
              <a:buNone/>
            </a:pPr>
            <a:r>
              <a:rPr lang="fr-FR" sz="1600" dirty="0" smtClean="0">
                <a:latin typeface="Comic Sans MS" pitchFamily="66" charset="0"/>
              </a:rPr>
              <a:t> </a:t>
            </a:r>
            <a:endParaRPr lang="fr-FR" sz="1600" dirty="0">
              <a:latin typeface="Comic Sans MS" pitchFamily="66" charset="0"/>
            </a:endParaRPr>
          </a:p>
          <a:p>
            <a:pPr marL="285750" indent="-285750" algn="just">
              <a:lnSpc>
                <a:spcPct val="170000"/>
              </a:lnSpc>
              <a:buFont typeface="Wingdings" pitchFamily="2" charset="2"/>
              <a:buChar char="q"/>
            </a:pPr>
            <a:endParaRPr lang="fr-FR" sz="1600" dirty="0" smtClean="0">
              <a:latin typeface="Comic Sans MS" pitchFamily="66" charset="0"/>
            </a:endParaRPr>
          </a:p>
          <a:p>
            <a:pPr marL="285750" indent="-285750" algn="just">
              <a:lnSpc>
                <a:spcPct val="170000"/>
              </a:lnSpc>
              <a:buFont typeface="Wingdings" pitchFamily="2" charset="2"/>
              <a:buChar char="q"/>
            </a:pPr>
            <a:endParaRPr lang="fr-FR" sz="1600" dirty="0">
              <a:latin typeface="Comic Sans MS" pitchFamily="66" charset="0"/>
            </a:endParaRPr>
          </a:p>
          <a:p>
            <a:pPr marL="0" indent="0" algn="just">
              <a:lnSpc>
                <a:spcPct val="170000"/>
              </a:lnSpc>
              <a:buNone/>
            </a:pPr>
            <a:endParaRPr lang="fr-FR" sz="1600" dirty="0">
              <a:latin typeface="Comic Sans MS" pitchFamily="66" charset="0"/>
            </a:endParaRPr>
          </a:p>
          <a:p>
            <a:pPr marL="0" indent="0" algn="just">
              <a:lnSpc>
                <a:spcPct val="170000"/>
              </a:lnSpc>
              <a:buNone/>
            </a:pPr>
            <a:endParaRPr lang="fr-FR" sz="1600" dirty="0">
              <a:latin typeface="Comic Sans MS" pitchFamily="66" charset="0"/>
            </a:endParaRPr>
          </a:p>
          <a:p>
            <a:pPr marL="68580" lvl="1" indent="0">
              <a:buNone/>
            </a:pPr>
            <a:endParaRPr lang="fr-FR" sz="1600" dirty="0">
              <a:latin typeface="Comic Sans MS" pitchFamily="66" charset="0"/>
            </a:endParaRPr>
          </a:p>
          <a:p>
            <a:endParaRPr lang="fr-FR" sz="16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17</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3028503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fontScale="92500" lnSpcReduction="20000"/>
          </a:bodyPr>
          <a:lstStyle/>
          <a:p>
            <a:pPr marL="342900" lvl="1">
              <a:lnSpc>
                <a:spcPct val="90000"/>
              </a:lnSpc>
            </a:pPr>
            <a:r>
              <a:rPr lang="fr-FR" sz="3500" b="1" dirty="0" smtClean="0">
                <a:latin typeface="Comic Sans MS" pitchFamily="66" charset="0"/>
              </a:rPr>
              <a:t>Evaluation</a:t>
            </a:r>
          </a:p>
          <a:p>
            <a:pPr marL="342900" lvl="1">
              <a:lnSpc>
                <a:spcPct val="90000"/>
              </a:lnSpc>
            </a:pPr>
            <a:endParaRPr lang="fr-FR" sz="3500" b="1" dirty="0">
              <a:latin typeface="Comic Sans MS" pitchFamily="66" charset="0"/>
            </a:endParaRPr>
          </a:p>
          <a:p>
            <a:pPr marL="342900" lvl="1">
              <a:lnSpc>
                <a:spcPct val="80000"/>
              </a:lnSpc>
            </a:pPr>
            <a:endParaRPr lang="fr-FR" sz="2000" b="1" dirty="0">
              <a:latin typeface="Comic Sans MS" pitchFamily="66" charset="0"/>
            </a:endParaRPr>
          </a:p>
          <a:p>
            <a:pPr lvl="0">
              <a:buFont typeface="Wingdings" panose="05000000000000000000" pitchFamily="2" charset="2"/>
              <a:buChar char="Ø"/>
            </a:pPr>
            <a:r>
              <a:rPr lang="fr-FR" sz="2800" dirty="0" smtClean="0"/>
              <a:t>Nommer  5 facteurs de discriminations et 1 moyen pour agir</a:t>
            </a:r>
            <a:endParaRPr lang="fr-FR" sz="2800" dirty="0"/>
          </a:p>
          <a:p>
            <a:pPr marL="109728" indent="0">
              <a:buNone/>
            </a:pPr>
            <a:r>
              <a:rPr lang="fr-FR" sz="2800" dirty="0"/>
              <a:t> </a:t>
            </a:r>
          </a:p>
          <a:p>
            <a:pPr marL="342900" lvl="1">
              <a:lnSpc>
                <a:spcPct val="80000"/>
              </a:lnSpc>
            </a:pPr>
            <a:endParaRPr lang="fr-FR" sz="1300" dirty="0" smtClean="0">
              <a:latin typeface="Comic Sans MS" pitchFamily="66" charset="0"/>
            </a:endParaRPr>
          </a:p>
          <a:p>
            <a:endParaRPr lang="fr-FR" sz="1400" dirty="0"/>
          </a:p>
          <a:p>
            <a:r>
              <a:rPr lang="fr-FR" sz="1400" dirty="0">
                <a:solidFill>
                  <a:srgbClr val="F36848"/>
                </a:solidFill>
                <a:latin typeface="arial"/>
                <a:hlinkClick r:id="rId2"/>
              </a:rPr>
              <a:t>Article L.1132-1 du Code du Travail</a:t>
            </a:r>
            <a:br>
              <a:rPr lang="fr-FR" sz="1400" dirty="0">
                <a:solidFill>
                  <a:srgbClr val="F36848"/>
                </a:solidFill>
                <a:latin typeface="arial"/>
                <a:hlinkClick r:id="rId2"/>
              </a:rPr>
            </a:br>
            <a:r>
              <a:rPr lang="fr-FR" sz="1400" dirty="0">
                <a:solidFill>
                  <a:srgbClr val="F36848"/>
                </a:solidFill>
                <a:latin typeface="arial"/>
                <a:hlinkClick r:id="rId3"/>
              </a:rPr>
              <a:t>Article 225-2 du Code Pénal</a:t>
            </a:r>
            <a:br>
              <a:rPr lang="fr-FR" sz="1400" dirty="0">
                <a:solidFill>
                  <a:srgbClr val="F36848"/>
                </a:solidFill>
                <a:latin typeface="arial"/>
                <a:hlinkClick r:id="rId3"/>
              </a:rPr>
            </a:br>
            <a:r>
              <a:rPr lang="fr-FR" sz="1400" dirty="0">
                <a:solidFill>
                  <a:srgbClr val="F36848"/>
                </a:solidFill>
                <a:latin typeface="arial"/>
                <a:hlinkClick r:id="rId4"/>
              </a:rPr>
              <a:t>Article 2012-954 du Code Pénal</a:t>
            </a:r>
            <a:endParaRPr lang="fr-FR" sz="1400" dirty="0"/>
          </a:p>
          <a:p>
            <a:pPr marL="285750" indent="-285750" algn="just">
              <a:lnSpc>
                <a:spcPct val="170000"/>
              </a:lnSpc>
              <a:buFont typeface="Wingdings" pitchFamily="2" charset="2"/>
              <a:buChar char="q"/>
            </a:pPr>
            <a:endParaRPr lang="fr-FR" sz="1300" dirty="0" smtClean="0">
              <a:latin typeface="Comic Sans MS" pitchFamily="66" charset="0"/>
            </a:endParaRPr>
          </a:p>
          <a:p>
            <a:pPr marL="285750" indent="-285750" algn="just">
              <a:lnSpc>
                <a:spcPct val="170000"/>
              </a:lnSpc>
              <a:buFont typeface="Wingdings" pitchFamily="2" charset="2"/>
              <a:buChar char="q"/>
            </a:pPr>
            <a:endParaRPr lang="fr-FR" sz="1300" dirty="0">
              <a:latin typeface="Comic Sans MS" pitchFamily="66" charset="0"/>
            </a:endParaRPr>
          </a:p>
          <a:p>
            <a:pPr marL="0" indent="0" algn="just">
              <a:lnSpc>
                <a:spcPct val="170000"/>
              </a:lnSpc>
              <a:buNone/>
            </a:pPr>
            <a:endParaRPr lang="fr-FR" sz="1300" dirty="0">
              <a:latin typeface="Comic Sans MS" pitchFamily="66" charset="0"/>
            </a:endParaRPr>
          </a:p>
          <a:p>
            <a:pPr marL="0" indent="0" algn="just">
              <a:lnSpc>
                <a:spcPct val="170000"/>
              </a:lnSpc>
              <a:buNone/>
            </a:pPr>
            <a:r>
              <a:rPr lang="fr-FR" sz="1400" dirty="0"/>
              <a:t>http://www.cdad-saoneetloire.justice.fr/qcm%20discrimination.pdf</a:t>
            </a:r>
          </a:p>
          <a:p>
            <a:pPr marL="0" indent="0" algn="just">
              <a:lnSpc>
                <a:spcPct val="170000"/>
              </a:lnSpc>
              <a:buNone/>
            </a:pPr>
            <a:endParaRPr lang="fr-FR" sz="1300" dirty="0">
              <a:latin typeface="Comic Sans MS" pitchFamily="66" charset="0"/>
            </a:endParaRPr>
          </a:p>
          <a:p>
            <a:pPr marL="68580" lvl="1" indent="0">
              <a:buNone/>
            </a:pPr>
            <a:endParaRPr lang="fr-FR" sz="1300" dirty="0">
              <a:latin typeface="Comic Sans MS" pitchFamily="66" charset="0"/>
            </a:endParaRPr>
          </a:p>
          <a:p>
            <a:endParaRPr lang="fr-FR" sz="1300" dirty="0">
              <a:latin typeface="Comic Sans MS" pitchFamily="66" charset="0"/>
            </a:endParaRPr>
          </a:p>
        </p:txBody>
      </p:sp>
      <p:sp>
        <p:nvSpPr>
          <p:cNvPr id="4" name="Espace réservé de la date 3"/>
          <p:cNvSpPr>
            <a:spLocks noGrp="1"/>
          </p:cNvSpPr>
          <p:nvPr>
            <p:ph type="dt" sz="half" idx="10"/>
          </p:nvPr>
        </p:nvSpPr>
        <p:spPr/>
        <p:txBody>
          <a:bodyPr/>
          <a:lstStyle/>
          <a:p>
            <a:fld id="{6192B82F-0FCB-49EF-9457-50D587B0215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18</a:t>
            </a:fld>
            <a:endParaRPr lang="fr-FR"/>
          </a:p>
        </p:txBody>
      </p:sp>
      <p:sp>
        <p:nvSpPr>
          <p:cNvPr id="2" name="Titre 1"/>
          <p:cNvSpPr>
            <a:spLocks noGrp="1"/>
          </p:cNvSpPr>
          <p:nvPr>
            <p:ph type="title"/>
          </p:nvPr>
        </p:nvSpPr>
        <p:spPr>
          <a:xfrm>
            <a:off x="1043490" y="1027664"/>
            <a:ext cx="7024744" cy="673144"/>
          </a:xfrm>
        </p:spPr>
        <p:txBody>
          <a:bodyPr>
            <a:normAutofit fontScale="90000"/>
          </a:bodyPr>
          <a:lstStyle/>
          <a:p>
            <a:r>
              <a:rPr lang="fr-FR" b="1" dirty="0"/>
              <a:t>LA NON - DISCRIMINATION</a:t>
            </a:r>
            <a:endParaRPr lang="fr-FR" dirty="0"/>
          </a:p>
        </p:txBody>
      </p:sp>
    </p:spTree>
    <p:extLst>
      <p:ext uri="{BB962C8B-B14F-4D97-AF65-F5344CB8AC3E}">
        <p14:creationId xmlns:p14="http://schemas.microsoft.com/office/powerpoint/2010/main" val="3593625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88840"/>
            <a:ext cx="6984892" cy="3843789"/>
          </a:xfrm>
        </p:spPr>
        <p:txBody>
          <a:bodyPr>
            <a:normAutofit/>
          </a:bodyPr>
          <a:lstStyle/>
          <a:p>
            <a:r>
              <a:rPr lang="fr-FR" b="1" dirty="0" smtClean="0">
                <a:latin typeface="Comic Sans MS" pitchFamily="66" charset="0"/>
              </a:rPr>
              <a:t>Objectif</a:t>
            </a:r>
          </a:p>
          <a:p>
            <a:endParaRPr lang="fr-FR" dirty="0">
              <a:latin typeface="Comic Sans MS" pitchFamily="66" charset="0"/>
            </a:endParaRPr>
          </a:p>
          <a:p>
            <a:pPr marL="457200" lvl="1" indent="0" algn="just">
              <a:buNone/>
            </a:pPr>
            <a:r>
              <a:rPr lang="fr-FR" dirty="0" smtClean="0">
                <a:latin typeface="Comic Sans MS" pitchFamily="66" charset="0"/>
              </a:rPr>
              <a:t>« A l’aide </a:t>
            </a:r>
            <a:r>
              <a:rPr lang="fr-FR" dirty="0">
                <a:latin typeface="Comic Sans MS" pitchFamily="66" charset="0"/>
              </a:rPr>
              <a:t>des éléments abordés au cours de la </a:t>
            </a:r>
            <a:r>
              <a:rPr lang="fr-FR" dirty="0" smtClean="0">
                <a:latin typeface="Comic Sans MS" pitchFamily="66" charset="0"/>
              </a:rPr>
              <a:t>séance, l’apprenant sera capable </a:t>
            </a:r>
            <a:r>
              <a:rPr lang="fr-FR" dirty="0">
                <a:latin typeface="Comic Sans MS" pitchFamily="66" charset="0"/>
              </a:rPr>
              <a:t>de citer </a:t>
            </a:r>
            <a:r>
              <a:rPr lang="fr-FR" dirty="0" smtClean="0">
                <a:latin typeface="Comic Sans MS" pitchFamily="66" charset="0"/>
              </a:rPr>
              <a:t>5  </a:t>
            </a:r>
            <a:r>
              <a:rPr lang="fr-FR" dirty="0">
                <a:latin typeface="Comic Sans MS" pitchFamily="66" charset="0"/>
              </a:rPr>
              <a:t>exemples de </a:t>
            </a:r>
            <a:r>
              <a:rPr lang="fr-FR" dirty="0" smtClean="0">
                <a:latin typeface="Comic Sans MS" pitchFamily="66" charset="0"/>
              </a:rPr>
              <a:t>situations discriminatoires , à l’aide des 24 facteurs, </a:t>
            </a:r>
            <a:r>
              <a:rPr lang="fr-FR" smtClean="0">
                <a:latin typeface="Comic Sans MS" pitchFamily="66" charset="0"/>
              </a:rPr>
              <a:t>en 10 </a:t>
            </a:r>
            <a:r>
              <a:rPr lang="fr-FR" dirty="0" smtClean="0">
                <a:latin typeface="Comic Sans MS" pitchFamily="66" charset="0"/>
              </a:rPr>
              <a:t>mn  »</a:t>
            </a:r>
            <a:endParaRPr lang="fr-FR" dirty="0">
              <a:latin typeface="Comic Sans MS" pitchFamily="66" charset="0"/>
            </a:endParaRPr>
          </a:p>
        </p:txBody>
      </p:sp>
      <p:sp>
        <p:nvSpPr>
          <p:cNvPr id="4" name="Espace réservé de la date 3"/>
          <p:cNvSpPr>
            <a:spLocks noGrp="1"/>
          </p:cNvSpPr>
          <p:nvPr>
            <p:ph type="dt" sz="half" idx="10"/>
          </p:nvPr>
        </p:nvSpPr>
        <p:spPr/>
        <p:txBody>
          <a:bodyPr/>
          <a:lstStyle/>
          <a:p>
            <a:fld id="{2511CEF6-AD29-4EA4-9938-CA0BCC583501}"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2</a:t>
            </a:fld>
            <a:endParaRPr lang="fr-FR"/>
          </a:p>
        </p:txBody>
      </p:sp>
      <p:sp>
        <p:nvSpPr>
          <p:cNvPr id="2" name="Titre 1"/>
          <p:cNvSpPr>
            <a:spLocks noGrp="1"/>
          </p:cNvSpPr>
          <p:nvPr>
            <p:ph type="title"/>
          </p:nvPr>
        </p:nvSpPr>
        <p:spPr>
          <a:xfrm>
            <a:off x="0" y="1027664"/>
            <a:ext cx="8964488" cy="673144"/>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2337071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1916832"/>
            <a:ext cx="8136904" cy="3915797"/>
          </a:xfrm>
        </p:spPr>
        <p:txBody>
          <a:bodyPr>
            <a:normAutofit/>
          </a:bodyPr>
          <a:lstStyle/>
          <a:p>
            <a:r>
              <a:rPr lang="fr-FR" b="1" dirty="0" smtClean="0">
                <a:latin typeface="Comic Sans MS" pitchFamily="66" charset="0"/>
              </a:rPr>
              <a:t>Sommaire</a:t>
            </a:r>
          </a:p>
          <a:p>
            <a:pPr lvl="1"/>
            <a:endParaRPr lang="fr-FR" sz="2000" dirty="0" smtClean="0">
              <a:latin typeface="Comic Sans MS" pitchFamily="66" charset="0"/>
            </a:endParaRPr>
          </a:p>
          <a:p>
            <a:pPr lvl="1"/>
            <a:endParaRPr lang="fr-FR" sz="2000" dirty="0">
              <a:latin typeface="Comic Sans MS" pitchFamily="66" charset="0"/>
            </a:endParaRPr>
          </a:p>
          <a:p>
            <a:pPr lvl="1"/>
            <a:r>
              <a:rPr lang="fr-FR" sz="2000" dirty="0" smtClean="0">
                <a:latin typeface="Comic Sans MS" pitchFamily="66" charset="0"/>
              </a:rPr>
              <a:t>Définition de la discrimination et le cadre légal : textes et jurisprudences</a:t>
            </a:r>
          </a:p>
          <a:p>
            <a:pPr lvl="1"/>
            <a:r>
              <a:rPr lang="fr-FR" sz="2000" dirty="0" smtClean="0">
                <a:latin typeface="Comic Sans MS" pitchFamily="66" charset="0"/>
              </a:rPr>
              <a:t>Les 24 facteurs de discriminations</a:t>
            </a:r>
          </a:p>
          <a:p>
            <a:pPr lvl="1"/>
            <a:r>
              <a:rPr lang="fr-FR" sz="2000" dirty="0" smtClean="0">
                <a:latin typeface="Comic Sans MS" pitchFamily="66" charset="0"/>
              </a:rPr>
              <a:t>Les différentes catégories de discriminations </a:t>
            </a:r>
          </a:p>
          <a:p>
            <a:pPr lvl="1"/>
            <a:r>
              <a:rPr lang="fr-FR" sz="2000" dirty="0" smtClean="0">
                <a:latin typeface="Comic Sans MS" pitchFamily="66" charset="0"/>
              </a:rPr>
              <a:t>Les moyens pour agir</a:t>
            </a:r>
          </a:p>
          <a:p>
            <a:pPr lvl="1"/>
            <a:r>
              <a:rPr lang="fr-FR" sz="2000" dirty="0" smtClean="0">
                <a:latin typeface="Comic Sans MS" pitchFamily="66" charset="0"/>
              </a:rPr>
              <a:t>Evaluation </a:t>
            </a:r>
          </a:p>
          <a:p>
            <a:pPr lvl="1"/>
            <a:endParaRPr lang="fr-FR" dirty="0"/>
          </a:p>
        </p:txBody>
      </p:sp>
      <p:sp>
        <p:nvSpPr>
          <p:cNvPr id="4" name="Espace réservé de la date 3"/>
          <p:cNvSpPr>
            <a:spLocks noGrp="1"/>
          </p:cNvSpPr>
          <p:nvPr>
            <p:ph type="dt" sz="half" idx="10"/>
          </p:nvPr>
        </p:nvSpPr>
        <p:spPr/>
        <p:txBody>
          <a:bodyPr/>
          <a:lstStyle/>
          <a:p>
            <a:fld id="{B8ADA857-3278-44FA-ABDC-F05180A9E7D7}"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3</a:t>
            </a:fld>
            <a:endParaRPr lang="fr-FR"/>
          </a:p>
        </p:txBody>
      </p:sp>
      <p:sp>
        <p:nvSpPr>
          <p:cNvPr id="8"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1054485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844824"/>
            <a:ext cx="8208912" cy="4464496"/>
          </a:xfrm>
        </p:spPr>
        <p:txBody>
          <a:bodyPr>
            <a:normAutofit/>
          </a:bodyPr>
          <a:lstStyle/>
          <a:p>
            <a:pPr marL="0" lvl="1" indent="0">
              <a:buNone/>
            </a:pPr>
            <a:endParaRPr lang="fr-FR" dirty="0" smtClean="0"/>
          </a:p>
          <a:p>
            <a:pPr marL="342900" lvl="1"/>
            <a:r>
              <a:rPr lang="fr-FR" b="1" dirty="0">
                <a:latin typeface="Comic Sans MS" pitchFamily="66" charset="0"/>
              </a:rPr>
              <a:t>Définition :</a:t>
            </a:r>
          </a:p>
          <a:p>
            <a:pPr marL="457200" indent="-457200" algn="just">
              <a:lnSpc>
                <a:spcPct val="150000"/>
              </a:lnSpc>
              <a:buFont typeface="Wingdings" panose="05000000000000000000" pitchFamily="2" charset="2"/>
              <a:buChar char="§"/>
            </a:pPr>
            <a:r>
              <a:rPr lang="fr-FR" b="1" dirty="0" smtClean="0">
                <a:solidFill>
                  <a:schemeClr val="tx2"/>
                </a:solidFill>
                <a:latin typeface="Comic Sans MS" pitchFamily="66" charset="0"/>
              </a:rPr>
              <a:t>   </a:t>
            </a:r>
            <a:r>
              <a:rPr lang="fr-FR" sz="2000" i="1" dirty="0" smtClean="0">
                <a:latin typeface="Comic Sans MS" pitchFamily="66" charset="0"/>
              </a:rPr>
              <a:t>Inégalité de traitement fondée sur un critère prohibé par la loi comme l’origine, le sexe, le handicap, etc… dans un domaine visé par la loi comme l’emploi, le logement, l’éducation.</a:t>
            </a:r>
            <a:r>
              <a:rPr lang="fr-FR" sz="2000" i="1" dirty="0" smtClean="0">
                <a:solidFill>
                  <a:schemeClr val="tx2"/>
                </a:solidFill>
                <a:latin typeface="Comic Sans MS" pitchFamily="66" charset="0"/>
              </a:rPr>
              <a:t> </a:t>
            </a:r>
            <a:endParaRPr lang="fr-FR" sz="2000" i="1" dirty="0" smtClean="0">
              <a:solidFill>
                <a:schemeClr val="tx2"/>
              </a:solidFill>
              <a:latin typeface="Comic Sans MS" pitchFamily="66" charset="0"/>
            </a:endParaRPr>
          </a:p>
          <a:p>
            <a:pPr marL="457200" indent="-457200" algn="just">
              <a:lnSpc>
                <a:spcPct val="150000"/>
              </a:lnSpc>
              <a:buFont typeface="Wingdings" panose="05000000000000000000" pitchFamily="2" charset="2"/>
              <a:buChar char="§"/>
            </a:pPr>
            <a:r>
              <a:rPr lang="fr-FR" sz="2000" i="1" dirty="0" smtClean="0">
                <a:latin typeface="Comic Sans MS" pitchFamily="66" charset="0"/>
              </a:rPr>
              <a:t>Action </a:t>
            </a:r>
            <a:r>
              <a:rPr lang="fr-FR" sz="2000" i="1" dirty="0">
                <a:latin typeface="Comic Sans MS" pitchFamily="66" charset="0"/>
              </a:rPr>
              <a:t>de discerner, de distinguer les choses les unes des autres avec </a:t>
            </a:r>
            <a:r>
              <a:rPr lang="fr-FR" sz="2000" i="1" dirty="0">
                <a:latin typeface="Comic Sans MS" pitchFamily="66" charset="0"/>
              </a:rPr>
              <a:t>précision. </a:t>
            </a:r>
            <a:r>
              <a:rPr lang="fr-FR" sz="2000" i="1" dirty="0">
                <a:latin typeface="Comic Sans MS" pitchFamily="66" charset="0"/>
              </a:rPr>
              <a:t>Ex : la </a:t>
            </a:r>
            <a:r>
              <a:rPr lang="fr-FR" sz="2000" i="1" dirty="0">
                <a:latin typeface="Comic Sans MS" pitchFamily="66" charset="0"/>
              </a:rPr>
              <a:t>discrimination de deux choses, entre deux choses.</a:t>
            </a:r>
          </a:p>
          <a:p>
            <a:endParaRPr lang="fr-FR" dirty="0">
              <a:latin typeface="Comic Sans MS" pitchFamily="66" charset="0"/>
            </a:endParaRPr>
          </a:p>
        </p:txBody>
      </p:sp>
      <p:sp>
        <p:nvSpPr>
          <p:cNvPr id="4" name="Espace réservé de la date 3"/>
          <p:cNvSpPr>
            <a:spLocks noGrp="1"/>
          </p:cNvSpPr>
          <p:nvPr>
            <p:ph type="dt" sz="half" idx="10"/>
          </p:nvPr>
        </p:nvSpPr>
        <p:spPr/>
        <p:txBody>
          <a:bodyPr/>
          <a:lstStyle/>
          <a:p>
            <a:fld id="{40EC48F6-A9E7-4CDA-8D39-804B1D6AB051}"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4</a:t>
            </a:fld>
            <a:endParaRPr lang="fr-FR"/>
          </a:p>
        </p:txBody>
      </p:sp>
      <p:sp>
        <p:nvSpPr>
          <p:cNvPr id="7"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252355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844824"/>
            <a:ext cx="6777317" cy="3987805"/>
          </a:xfrm>
        </p:spPr>
        <p:txBody>
          <a:bodyPr>
            <a:normAutofit fontScale="55000" lnSpcReduction="20000"/>
          </a:bodyPr>
          <a:lstStyle/>
          <a:p>
            <a:pPr marL="342900" lvl="1"/>
            <a:endParaRPr lang="fr-FR" sz="4200" b="1" dirty="0"/>
          </a:p>
          <a:p>
            <a:pPr marL="342900" lvl="1"/>
            <a:r>
              <a:rPr lang="fr-FR" sz="3600" b="1" dirty="0">
                <a:latin typeface="Comic Sans MS" pitchFamily="66" charset="0"/>
              </a:rPr>
              <a:t>Le cadre légal : textes et jurisprudences</a:t>
            </a:r>
          </a:p>
          <a:p>
            <a:endParaRPr lang="fr-FR" sz="3300" dirty="0" smtClean="0">
              <a:latin typeface="Comic Sans MS" pitchFamily="66" charset="0"/>
            </a:endParaRPr>
          </a:p>
          <a:p>
            <a:pPr marL="0" indent="0" algn="just">
              <a:lnSpc>
                <a:spcPct val="170000"/>
              </a:lnSpc>
              <a:buNone/>
            </a:pPr>
            <a:r>
              <a:rPr lang="fr-FR" sz="3300" dirty="0">
                <a:latin typeface="Comic Sans MS" pitchFamily="66" charset="0"/>
              </a:rPr>
              <a:t>Le principe de non discrimination est consacré par le code pénal (article 225-1) et le code du travail (nouvelle numérotation article L.1132-1). </a:t>
            </a:r>
          </a:p>
          <a:p>
            <a:pPr marL="0" indent="0" algn="just">
              <a:lnSpc>
                <a:spcPct val="170000"/>
              </a:lnSpc>
              <a:buNone/>
            </a:pPr>
            <a:endParaRPr lang="fr-FR" sz="3300" dirty="0" smtClean="0">
              <a:latin typeface="Comic Sans MS" pitchFamily="66" charset="0"/>
            </a:endParaRPr>
          </a:p>
          <a:p>
            <a:pPr marL="0" indent="0" algn="just">
              <a:lnSpc>
                <a:spcPct val="170000"/>
              </a:lnSpc>
              <a:buNone/>
            </a:pPr>
            <a:r>
              <a:rPr lang="fr-FR" sz="3300" dirty="0" smtClean="0">
                <a:latin typeface="Comic Sans MS" pitchFamily="66" charset="0"/>
              </a:rPr>
              <a:t>La </a:t>
            </a:r>
            <a:r>
              <a:rPr lang="fr-FR" sz="3300" dirty="0">
                <a:latin typeface="Comic Sans MS" pitchFamily="66" charset="0"/>
              </a:rPr>
              <a:t>loi n°2008-496 du 27 mai 2008 portant diverses dispositions d’adaptation au droit communautaire dans le domaine de la lutte contre les discriminations. </a:t>
            </a:r>
          </a:p>
          <a:p>
            <a:pPr lvl="1"/>
            <a:endParaRPr lang="fr-FR" dirty="0"/>
          </a:p>
        </p:txBody>
      </p:sp>
      <p:sp>
        <p:nvSpPr>
          <p:cNvPr id="4" name="Espace réservé de la date 3"/>
          <p:cNvSpPr>
            <a:spLocks noGrp="1"/>
          </p:cNvSpPr>
          <p:nvPr>
            <p:ph type="dt" sz="half" idx="10"/>
          </p:nvPr>
        </p:nvSpPr>
        <p:spPr/>
        <p:txBody>
          <a:bodyPr/>
          <a:lstStyle/>
          <a:p>
            <a:fld id="{1CB4968D-98EA-44C2-A659-9A5D0A7A07A9}"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5</a:t>
            </a:fld>
            <a:endParaRPr lang="fr-FR"/>
          </a:p>
        </p:txBody>
      </p:sp>
      <p:sp>
        <p:nvSpPr>
          <p:cNvPr id="7"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132315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fontScale="47500" lnSpcReduction="20000"/>
          </a:bodyPr>
          <a:lstStyle/>
          <a:p>
            <a:pPr marL="342900" lvl="1"/>
            <a:r>
              <a:rPr lang="fr-FR" sz="3600" b="1" dirty="0" smtClean="0">
                <a:latin typeface="Comic Sans MS" pitchFamily="66" charset="0"/>
              </a:rPr>
              <a:t>Le </a:t>
            </a:r>
            <a:r>
              <a:rPr lang="fr-FR" sz="3600" b="1" dirty="0">
                <a:latin typeface="Comic Sans MS" pitchFamily="66" charset="0"/>
              </a:rPr>
              <a:t>cadre légal : textes et jurisprudences</a:t>
            </a:r>
          </a:p>
          <a:p>
            <a:pPr marL="342900" lvl="1"/>
            <a:endParaRPr lang="fr-FR" b="1" dirty="0"/>
          </a:p>
          <a:p>
            <a:pPr marL="68580" indent="0">
              <a:lnSpc>
                <a:spcPct val="80000"/>
              </a:lnSpc>
              <a:buNone/>
            </a:pPr>
            <a:r>
              <a:rPr lang="fr-FR" sz="2300" b="1" dirty="0"/>
              <a:t>	</a:t>
            </a:r>
            <a:r>
              <a:rPr lang="fr-FR" sz="2900" dirty="0" smtClean="0">
                <a:latin typeface="Comic Sans MS" pitchFamily="66" charset="0"/>
              </a:rPr>
              <a:t>L’article </a:t>
            </a:r>
            <a:r>
              <a:rPr lang="fr-FR" sz="2900" dirty="0">
                <a:latin typeface="Comic Sans MS" pitchFamily="66" charset="0"/>
              </a:rPr>
              <a:t>L.1132-1 du code du travail pose les mêmes </a:t>
            </a:r>
            <a:r>
              <a:rPr lang="fr-FR" sz="2900" dirty="0" smtClean="0">
                <a:latin typeface="Comic Sans MS" pitchFamily="66" charset="0"/>
              </a:rPr>
              <a:t>principes </a:t>
            </a:r>
            <a:r>
              <a:rPr lang="fr-FR" sz="2900" dirty="0">
                <a:latin typeface="Comic Sans MS" pitchFamily="66" charset="0"/>
              </a:rPr>
              <a:t>que l’article </a:t>
            </a:r>
            <a:endParaRPr lang="fr-FR" sz="2900" dirty="0" smtClean="0">
              <a:latin typeface="Comic Sans MS" pitchFamily="66" charset="0"/>
            </a:endParaRPr>
          </a:p>
          <a:p>
            <a:pPr marL="68580" indent="0">
              <a:lnSpc>
                <a:spcPct val="80000"/>
              </a:lnSpc>
              <a:buNone/>
            </a:pPr>
            <a:endParaRPr lang="fr-FR" sz="2900" dirty="0" smtClean="0">
              <a:latin typeface="Comic Sans MS" pitchFamily="66" charset="0"/>
            </a:endParaRPr>
          </a:p>
          <a:p>
            <a:pPr marL="68580" indent="0">
              <a:lnSpc>
                <a:spcPct val="80000"/>
              </a:lnSpc>
              <a:buNone/>
            </a:pPr>
            <a:r>
              <a:rPr lang="fr-FR" sz="2900" dirty="0" smtClean="0">
                <a:latin typeface="Comic Sans MS" pitchFamily="66" charset="0"/>
              </a:rPr>
              <a:t>225-1 </a:t>
            </a:r>
            <a:r>
              <a:rPr lang="fr-FR" sz="2900" dirty="0">
                <a:latin typeface="Comic Sans MS" pitchFamily="66" charset="0"/>
              </a:rPr>
              <a:t>du </a:t>
            </a:r>
            <a:r>
              <a:rPr lang="fr-FR" sz="2900" dirty="0" smtClean="0">
                <a:latin typeface="Comic Sans MS" pitchFamily="66" charset="0"/>
              </a:rPr>
              <a:t>code pénal :</a:t>
            </a:r>
            <a:endParaRPr lang="fr-FR" sz="2900" dirty="0">
              <a:latin typeface="Comic Sans MS" pitchFamily="66" charset="0"/>
            </a:endParaRPr>
          </a:p>
          <a:p>
            <a:pPr marL="0" indent="0" algn="just">
              <a:lnSpc>
                <a:spcPct val="170000"/>
              </a:lnSpc>
              <a:buNone/>
            </a:pPr>
            <a:r>
              <a:rPr lang="fr-FR" sz="2900" dirty="0" smtClean="0">
                <a:latin typeface="Comic Sans MS" pitchFamily="66" charset="0"/>
              </a:rPr>
              <a:t>	«</a:t>
            </a:r>
            <a:r>
              <a:rPr lang="fr-FR" sz="2900" dirty="0">
                <a:latin typeface="Comic Sans MS" pitchFamily="66" charset="0"/>
              </a:rPr>
              <a:t> Aucune personne ne peut être écartée d’une procédure de recrutement ou de l’accès à un stage ou à une période de formation en </a:t>
            </a:r>
            <a:r>
              <a:rPr lang="fr-FR" sz="2900" dirty="0" smtClean="0">
                <a:latin typeface="Comic Sans MS" pitchFamily="66" charset="0"/>
              </a:rPr>
              <a:t>entreprise ; </a:t>
            </a:r>
            <a:r>
              <a:rPr lang="fr-FR" sz="2900" dirty="0">
                <a:latin typeface="Comic Sans MS" pitchFamily="66" charset="0"/>
              </a:rPr>
              <a:t>aucun salarié ne peut être sanctionné, licencié ou faire l’objet d’une mesure discriminatoire directe ou indirecte, </a:t>
            </a:r>
            <a:r>
              <a:rPr lang="fr-FR" sz="2900" dirty="0" smtClean="0">
                <a:latin typeface="Comic Sans MS" pitchFamily="66" charset="0"/>
              </a:rPr>
              <a:t>notamment </a:t>
            </a:r>
            <a:r>
              <a:rPr lang="fr-FR" sz="2900" dirty="0">
                <a:latin typeface="Comic Sans MS" pitchFamily="66" charset="0"/>
              </a:rPr>
              <a:t>en matière </a:t>
            </a:r>
            <a:r>
              <a:rPr lang="fr-FR" sz="2900" dirty="0" smtClean="0">
                <a:latin typeface="Comic Sans MS" pitchFamily="66" charset="0"/>
              </a:rPr>
              <a:t>de :</a:t>
            </a:r>
            <a:endParaRPr lang="fr-FR" sz="2900" dirty="0">
              <a:latin typeface="Comic Sans MS" pitchFamily="66" charset="0"/>
            </a:endParaRPr>
          </a:p>
          <a:p>
            <a:pPr marL="342900" indent="371475" algn="just">
              <a:lnSpc>
                <a:spcPct val="170000"/>
              </a:lnSpc>
              <a:buFont typeface="Wingdings" pitchFamily="2" charset="2"/>
              <a:buChar char="v"/>
            </a:pPr>
            <a:r>
              <a:rPr lang="fr-FR" sz="2900" dirty="0">
                <a:latin typeface="Comic Sans MS" pitchFamily="66" charset="0"/>
              </a:rPr>
              <a:t>rémunération, formation, reclassement,</a:t>
            </a:r>
          </a:p>
          <a:p>
            <a:pPr marL="342900" indent="371475" algn="just">
              <a:lnSpc>
                <a:spcPct val="170000"/>
              </a:lnSpc>
              <a:buFont typeface="Wingdings" pitchFamily="2" charset="2"/>
              <a:buChar char="v"/>
            </a:pPr>
            <a:r>
              <a:rPr lang="fr-FR" sz="2900" dirty="0">
                <a:latin typeface="Comic Sans MS" pitchFamily="66" charset="0"/>
              </a:rPr>
              <a:t>d’affectation, de qualification, de classification</a:t>
            </a:r>
          </a:p>
          <a:p>
            <a:pPr marL="342900" indent="371475" algn="just">
              <a:lnSpc>
                <a:spcPct val="170000"/>
              </a:lnSpc>
              <a:buFont typeface="Wingdings" pitchFamily="2" charset="2"/>
              <a:buChar char="v"/>
            </a:pPr>
            <a:r>
              <a:rPr lang="fr-FR" sz="2900" dirty="0">
                <a:latin typeface="Comic Sans MS" pitchFamily="66" charset="0"/>
              </a:rPr>
              <a:t>de promotion professionnelle, de mutation ou de renouvellement de contrat </a:t>
            </a:r>
          </a:p>
          <a:p>
            <a:pPr marL="342900" indent="371475" algn="just">
              <a:lnSpc>
                <a:spcPct val="170000"/>
              </a:lnSpc>
              <a:buFont typeface="Wingdings" pitchFamily="2" charset="2"/>
              <a:buChar char="v"/>
            </a:pPr>
            <a:r>
              <a:rPr lang="fr-FR" sz="2900" dirty="0">
                <a:latin typeface="Comic Sans MS" pitchFamily="66" charset="0"/>
              </a:rPr>
              <a:t>en raison de critères discriminatoires</a:t>
            </a:r>
          </a:p>
          <a:p>
            <a:pPr marL="68580" lvl="1" indent="0">
              <a:buNone/>
            </a:pPr>
            <a:endParaRPr lang="fr-FR" dirty="0"/>
          </a:p>
          <a:p>
            <a:endParaRPr lang="fr-FR" dirty="0"/>
          </a:p>
        </p:txBody>
      </p:sp>
      <p:sp>
        <p:nvSpPr>
          <p:cNvPr id="4" name="Espace réservé de la date 3"/>
          <p:cNvSpPr>
            <a:spLocks noGrp="1"/>
          </p:cNvSpPr>
          <p:nvPr>
            <p:ph type="dt" sz="half" idx="10"/>
          </p:nvPr>
        </p:nvSpPr>
        <p:spPr/>
        <p:txBody>
          <a:bodyPr/>
          <a:lstStyle/>
          <a:p>
            <a:fld id="{A50A2D65-01EF-4D55-9D3F-0E74A0D09DF6}"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6</a:t>
            </a:fld>
            <a:endParaRPr lang="fr-FR"/>
          </a:p>
        </p:txBody>
      </p:sp>
      <p:sp>
        <p:nvSpPr>
          <p:cNvPr id="8"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2075020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a:bodyPr>
          <a:lstStyle/>
          <a:p>
            <a:pPr marL="342900" lvl="1">
              <a:lnSpc>
                <a:spcPct val="80000"/>
              </a:lnSpc>
            </a:pPr>
            <a:r>
              <a:rPr lang="fr-FR" sz="2000" b="1" dirty="0">
                <a:latin typeface="Comic Sans MS" pitchFamily="66" charset="0"/>
              </a:rPr>
              <a:t>Le cadre légal : textes et jurisprudences</a:t>
            </a:r>
          </a:p>
          <a:p>
            <a:pPr marL="342900" lvl="1"/>
            <a:endParaRPr lang="fr-FR" b="1" dirty="0"/>
          </a:p>
          <a:p>
            <a:pPr algn="just">
              <a:lnSpc>
                <a:spcPct val="150000"/>
              </a:lnSpc>
              <a:buNone/>
            </a:pPr>
            <a:r>
              <a:rPr lang="fr-FR" sz="2300" b="1" dirty="0"/>
              <a:t>	</a:t>
            </a:r>
            <a:r>
              <a:rPr lang="fr-FR" sz="1600" dirty="0">
                <a:latin typeface="Comic Sans MS" pitchFamily="66" charset="0"/>
              </a:rPr>
              <a:t>Le code du travail protège le salarié qui est amené à témoigner d’une discrimination contre d’éventuelles mesures de </a:t>
            </a:r>
            <a:r>
              <a:rPr lang="fr-FR" sz="1600" dirty="0" smtClean="0">
                <a:latin typeface="Comic Sans MS" pitchFamily="66" charset="0"/>
              </a:rPr>
              <a:t>représailles</a:t>
            </a:r>
            <a:r>
              <a:rPr lang="fr-FR" sz="1600" dirty="0">
                <a:latin typeface="Comic Sans MS" pitchFamily="66" charset="0"/>
              </a:rPr>
              <a:t> </a:t>
            </a:r>
            <a:r>
              <a:rPr lang="fr-FR" sz="1600" dirty="0" smtClean="0">
                <a:latin typeface="Comic Sans MS" pitchFamily="66" charset="0"/>
              </a:rPr>
              <a:t>:</a:t>
            </a:r>
            <a:endParaRPr lang="fr-FR" sz="1600" dirty="0">
              <a:latin typeface="Comic Sans MS" pitchFamily="66" charset="0"/>
            </a:endParaRPr>
          </a:p>
          <a:p>
            <a:pPr algn="just">
              <a:lnSpc>
                <a:spcPct val="150000"/>
              </a:lnSpc>
              <a:buNone/>
            </a:pPr>
            <a:endParaRPr lang="fr-FR" sz="1600" dirty="0">
              <a:latin typeface="Comic Sans MS" pitchFamily="66" charset="0"/>
            </a:endParaRPr>
          </a:p>
          <a:p>
            <a:pPr algn="just">
              <a:lnSpc>
                <a:spcPct val="150000"/>
              </a:lnSpc>
              <a:buNone/>
            </a:pPr>
            <a:r>
              <a:rPr lang="fr-FR" sz="1600" dirty="0">
                <a:latin typeface="Comic Sans MS" pitchFamily="66" charset="0"/>
              </a:rPr>
              <a:t>	</a:t>
            </a:r>
            <a:r>
              <a:rPr lang="fr-FR" sz="1600" dirty="0" smtClean="0">
                <a:latin typeface="Comic Sans MS" pitchFamily="66" charset="0"/>
              </a:rPr>
              <a:t>	«</a:t>
            </a:r>
            <a:r>
              <a:rPr lang="fr-FR" sz="1600" dirty="0">
                <a:latin typeface="Comic Sans MS" pitchFamily="66" charset="0"/>
              </a:rPr>
              <a:t> Aucun salarié ne peut être sanctionné, licencié ou faire l’objet d’une mesure discriminatoires pour avoir témoigné des agissements définis aux alinéas précédents ou pour les avoir relatés ».</a:t>
            </a:r>
          </a:p>
          <a:p>
            <a:pPr marL="0" indent="0" algn="just">
              <a:lnSpc>
                <a:spcPct val="170000"/>
              </a:lnSpc>
              <a:buNone/>
            </a:pPr>
            <a:endParaRPr lang="fr-FR" sz="2500" dirty="0" smtClean="0">
              <a:latin typeface="Comic Sans MS" pitchFamily="66" charset="0"/>
            </a:endParaRPr>
          </a:p>
          <a:p>
            <a:pPr marL="68580" lvl="1" indent="0">
              <a:buNone/>
            </a:pPr>
            <a:endParaRPr lang="fr-FR" dirty="0" smtClean="0"/>
          </a:p>
          <a:p>
            <a:endParaRPr lang="fr-FR" dirty="0"/>
          </a:p>
        </p:txBody>
      </p:sp>
      <p:sp>
        <p:nvSpPr>
          <p:cNvPr id="4" name="Espace réservé de la date 3"/>
          <p:cNvSpPr>
            <a:spLocks noGrp="1"/>
          </p:cNvSpPr>
          <p:nvPr>
            <p:ph type="dt" sz="half" idx="10"/>
          </p:nvPr>
        </p:nvSpPr>
        <p:spPr/>
        <p:txBody>
          <a:bodyPr/>
          <a:lstStyle/>
          <a:p>
            <a:fld id="{69DDD8B6-52E1-44E2-9191-322E244CF75C}"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7</a:t>
            </a:fld>
            <a:endParaRPr lang="fr-FR"/>
          </a:p>
        </p:txBody>
      </p:sp>
      <p:sp>
        <p:nvSpPr>
          <p:cNvPr id="8"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1479983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fontScale="70000" lnSpcReduction="20000"/>
          </a:bodyPr>
          <a:lstStyle/>
          <a:p>
            <a:pPr marL="342900" lvl="1"/>
            <a:r>
              <a:rPr lang="fr-FR" sz="2900" b="1" dirty="0">
                <a:latin typeface="Comic Sans MS" pitchFamily="66" charset="0"/>
              </a:rPr>
              <a:t>Le cadre légal : textes et jurisprudences</a:t>
            </a:r>
          </a:p>
          <a:p>
            <a:pPr lvl="1">
              <a:buSzPct val="68000"/>
              <a:buNone/>
            </a:pPr>
            <a:endParaRPr lang="fr-FR" b="1" dirty="0" smtClean="0"/>
          </a:p>
          <a:p>
            <a:pPr marL="361950" lvl="1" indent="0">
              <a:buSzPct val="68000"/>
              <a:buNone/>
            </a:pPr>
            <a:r>
              <a:rPr lang="fr-FR" sz="2600" i="1" dirty="0" smtClean="0">
                <a:latin typeface="Comic Sans MS" pitchFamily="66" charset="0"/>
              </a:rPr>
              <a:t>Les sanctions : </a:t>
            </a:r>
            <a:r>
              <a:rPr lang="fr-FR" sz="2600" i="1" dirty="0">
                <a:latin typeface="Comic Sans MS" pitchFamily="66" charset="0"/>
              </a:rPr>
              <a:t>droit civil et aménagement de la charge de </a:t>
            </a:r>
            <a:r>
              <a:rPr lang="fr-FR" sz="2600" i="1" dirty="0" smtClean="0">
                <a:latin typeface="Comic Sans MS" pitchFamily="66" charset="0"/>
              </a:rPr>
              <a:t>la preuve</a:t>
            </a:r>
            <a:r>
              <a:rPr lang="fr-FR" sz="2600" i="1" dirty="0">
                <a:latin typeface="Comic Sans MS" pitchFamily="66" charset="0"/>
              </a:rPr>
              <a:t>. </a:t>
            </a:r>
          </a:p>
          <a:p>
            <a:pPr lvl="1">
              <a:buNone/>
            </a:pPr>
            <a:endParaRPr lang="fr-FR" sz="1900" dirty="0">
              <a:latin typeface="Comic Sans MS" pitchFamily="66" charset="0"/>
            </a:endParaRPr>
          </a:p>
          <a:p>
            <a:pPr marL="452438" lvl="1" indent="-4763" algn="just">
              <a:lnSpc>
                <a:spcPct val="160000"/>
              </a:lnSpc>
              <a:spcBef>
                <a:spcPts val="400"/>
              </a:spcBef>
              <a:buSzPct val="68000"/>
              <a:buFont typeface="Wingdings" pitchFamily="2" charset="2"/>
              <a:buChar char="q"/>
            </a:pPr>
            <a:r>
              <a:rPr lang="fr-FR" sz="1900" dirty="0" smtClean="0">
                <a:latin typeface="Comic Sans MS" pitchFamily="66" charset="0"/>
              </a:rPr>
              <a:t>	</a:t>
            </a:r>
            <a:r>
              <a:rPr lang="fr-FR" sz="2000" dirty="0" smtClean="0">
                <a:latin typeface="Comic Sans MS" pitchFamily="66" charset="0"/>
              </a:rPr>
              <a:t>Le </a:t>
            </a:r>
            <a:r>
              <a:rPr lang="fr-FR" sz="2000" dirty="0">
                <a:latin typeface="Comic Sans MS" pitchFamily="66" charset="0"/>
              </a:rPr>
              <a:t>droit civil vise la réparation. </a:t>
            </a:r>
            <a:r>
              <a:rPr lang="fr-FR" sz="2000" dirty="0" smtClean="0">
                <a:latin typeface="Comic Sans MS" pitchFamily="66" charset="0"/>
              </a:rPr>
              <a:t>La </a:t>
            </a:r>
            <a:r>
              <a:rPr lang="fr-FR" sz="2000" dirty="0">
                <a:latin typeface="Comic Sans MS" pitchFamily="66" charset="0"/>
              </a:rPr>
              <a:t>personne qui s’estime victime de discrimination peut demander réparation du préjudice subi (indemnisation). </a:t>
            </a:r>
          </a:p>
          <a:p>
            <a:pPr marL="452438" lvl="1" indent="-4763" algn="just">
              <a:lnSpc>
                <a:spcPct val="160000"/>
              </a:lnSpc>
              <a:spcBef>
                <a:spcPts val="400"/>
              </a:spcBef>
              <a:buSzPct val="68000"/>
              <a:buFont typeface="Wingdings" pitchFamily="2" charset="2"/>
              <a:buChar char="q"/>
            </a:pPr>
            <a:r>
              <a:rPr lang="fr-FR" sz="1900" dirty="0">
                <a:latin typeface="Comic Sans MS" pitchFamily="66" charset="0"/>
              </a:rPr>
              <a:t>	</a:t>
            </a:r>
            <a:r>
              <a:rPr lang="fr-FR" sz="2000" dirty="0" smtClean="0">
                <a:latin typeface="Comic Sans MS" pitchFamily="66" charset="0"/>
              </a:rPr>
              <a:t>L’article </a:t>
            </a:r>
            <a:r>
              <a:rPr lang="fr-FR" sz="2000" dirty="0">
                <a:latin typeface="Comic Sans MS" pitchFamily="66" charset="0"/>
              </a:rPr>
              <a:t>L.1132-1 du code du travail prévoit l’aménagement de la charge de la preuve. « La victime doit présenter au juge des éléments de fait laissant supposer l’existence d’une discrimination. Il incombe alors à la partie défenderesse de prouver que sa décision était justifiée par des éléments objectifs étrangers à toute discrimination… ». </a:t>
            </a:r>
          </a:p>
          <a:p>
            <a:pPr marL="452438" lvl="1" indent="-4763" algn="just">
              <a:lnSpc>
                <a:spcPct val="160000"/>
              </a:lnSpc>
              <a:spcBef>
                <a:spcPts val="400"/>
              </a:spcBef>
              <a:buSzPct val="68000"/>
              <a:buFont typeface="Wingdings" pitchFamily="2" charset="2"/>
              <a:buChar char="q"/>
            </a:pPr>
            <a:r>
              <a:rPr lang="fr-FR" sz="1900" dirty="0">
                <a:latin typeface="Comic Sans MS" pitchFamily="66" charset="0"/>
              </a:rPr>
              <a:t>	</a:t>
            </a:r>
            <a:r>
              <a:rPr lang="fr-FR" sz="2000" dirty="0" smtClean="0">
                <a:latin typeface="Comic Sans MS" pitchFamily="66" charset="0"/>
              </a:rPr>
              <a:t>La </a:t>
            </a:r>
            <a:r>
              <a:rPr lang="fr-FR" sz="2000" dirty="0">
                <a:latin typeface="Comic Sans MS" pitchFamily="66" charset="0"/>
              </a:rPr>
              <a:t>charge de la preuve est donc moins lourde devant le juge civil que devant le juge pénal.</a:t>
            </a:r>
          </a:p>
          <a:p>
            <a:pPr marL="0" indent="0" algn="just">
              <a:lnSpc>
                <a:spcPct val="170000"/>
              </a:lnSpc>
              <a:buNone/>
            </a:pPr>
            <a:endParaRPr lang="fr-FR" sz="2000" dirty="0" smtClean="0">
              <a:latin typeface="Comic Sans MS" pitchFamily="66" charset="0"/>
            </a:endParaRPr>
          </a:p>
          <a:p>
            <a:pPr marL="68580" lvl="1" indent="0">
              <a:buNone/>
            </a:pPr>
            <a:endParaRPr lang="fr-FR" dirty="0" smtClean="0"/>
          </a:p>
          <a:p>
            <a:endParaRPr lang="fr-FR" dirty="0"/>
          </a:p>
        </p:txBody>
      </p:sp>
      <p:sp>
        <p:nvSpPr>
          <p:cNvPr id="4" name="Espace réservé de la date 3"/>
          <p:cNvSpPr>
            <a:spLocks noGrp="1"/>
          </p:cNvSpPr>
          <p:nvPr>
            <p:ph type="dt" sz="half" idx="10"/>
          </p:nvPr>
        </p:nvSpPr>
        <p:spPr/>
        <p:txBody>
          <a:bodyPr/>
          <a:lstStyle/>
          <a:p>
            <a:fld id="{A8F448D5-0B13-4EBB-996A-682F35ECFF47}"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8</a:t>
            </a:fld>
            <a:endParaRPr lang="fr-FR"/>
          </a:p>
        </p:txBody>
      </p:sp>
      <p:sp>
        <p:nvSpPr>
          <p:cNvPr id="7"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373095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3492" y="1916832"/>
            <a:ext cx="7488948" cy="4320480"/>
          </a:xfrm>
        </p:spPr>
        <p:txBody>
          <a:bodyPr>
            <a:normAutofit/>
          </a:bodyPr>
          <a:lstStyle/>
          <a:p>
            <a:pPr marL="342900" lvl="1">
              <a:lnSpc>
                <a:spcPct val="80000"/>
              </a:lnSpc>
            </a:pPr>
            <a:r>
              <a:rPr lang="fr-FR" sz="2000" b="1" dirty="0">
                <a:latin typeface="Comic Sans MS" pitchFamily="66" charset="0"/>
              </a:rPr>
              <a:t>Le cadre légal : textes et jurisprudences</a:t>
            </a:r>
          </a:p>
          <a:p>
            <a:pPr marL="342900" lvl="1"/>
            <a:endParaRPr lang="fr-FR" b="1" dirty="0"/>
          </a:p>
          <a:p>
            <a:pPr marL="361950" lvl="1" indent="0">
              <a:lnSpc>
                <a:spcPct val="80000"/>
              </a:lnSpc>
              <a:buSzPct val="68000"/>
              <a:buNone/>
            </a:pPr>
            <a:r>
              <a:rPr lang="fr-FR" sz="1800" i="1" dirty="0" smtClean="0">
                <a:latin typeface="Comic Sans MS" pitchFamily="66" charset="0"/>
              </a:rPr>
              <a:t>Le </a:t>
            </a:r>
            <a:r>
              <a:rPr lang="fr-FR" sz="1800" i="1" dirty="0">
                <a:latin typeface="Comic Sans MS" pitchFamily="66" charset="0"/>
              </a:rPr>
              <a:t>droit pénal vise à </a:t>
            </a:r>
            <a:r>
              <a:rPr lang="fr-FR" sz="1800" i="1" dirty="0" smtClean="0">
                <a:latin typeface="Comic Sans MS" pitchFamily="66" charset="0"/>
              </a:rPr>
              <a:t>punir, car la </a:t>
            </a:r>
            <a:r>
              <a:rPr lang="fr-FR" sz="1800" i="1" dirty="0">
                <a:latin typeface="Comic Sans MS" pitchFamily="66" charset="0"/>
              </a:rPr>
              <a:t>discrimination est un délit </a:t>
            </a:r>
            <a:endParaRPr lang="fr-FR" sz="1800" i="1" dirty="0" smtClean="0">
              <a:latin typeface="Comic Sans MS" pitchFamily="66" charset="0"/>
            </a:endParaRPr>
          </a:p>
          <a:p>
            <a:pPr marL="361950" lvl="1" indent="0">
              <a:lnSpc>
                <a:spcPct val="80000"/>
              </a:lnSpc>
              <a:buSzPct val="68000"/>
              <a:buNone/>
            </a:pPr>
            <a:r>
              <a:rPr lang="fr-FR" sz="1800" i="1" dirty="0" smtClean="0">
                <a:latin typeface="Comic Sans MS" pitchFamily="66" charset="0"/>
              </a:rPr>
              <a:t>passible de :</a:t>
            </a:r>
            <a:endParaRPr lang="fr-FR" sz="1800" i="1" dirty="0">
              <a:latin typeface="Comic Sans MS" pitchFamily="66" charset="0"/>
            </a:endParaRPr>
          </a:p>
          <a:p>
            <a:pPr marL="395288" lvl="1" indent="-33338" algn="just" defTabSz="895350">
              <a:lnSpc>
                <a:spcPct val="160000"/>
              </a:lnSpc>
              <a:spcBef>
                <a:spcPts val="400"/>
              </a:spcBef>
              <a:buSzPct val="68000"/>
              <a:buFont typeface="Wingdings" pitchFamily="2" charset="2"/>
              <a:buChar char="Ø"/>
              <a:tabLst>
                <a:tab pos="714375" algn="l"/>
              </a:tabLst>
            </a:pPr>
            <a:r>
              <a:rPr lang="fr-FR" sz="1700" dirty="0">
                <a:latin typeface="Comic Sans MS" pitchFamily="66" charset="0"/>
              </a:rPr>
              <a:t> </a:t>
            </a:r>
            <a:r>
              <a:rPr lang="fr-FR" sz="1700" dirty="0" smtClean="0">
                <a:latin typeface="Comic Sans MS" pitchFamily="66" charset="0"/>
              </a:rPr>
              <a:t>	</a:t>
            </a:r>
            <a:r>
              <a:rPr lang="fr-FR" sz="1700" i="1" dirty="0" smtClean="0">
                <a:latin typeface="Comic Sans MS" pitchFamily="66" charset="0"/>
              </a:rPr>
              <a:t>Pour </a:t>
            </a:r>
            <a:r>
              <a:rPr lang="fr-FR" sz="1700" i="1" dirty="0">
                <a:latin typeface="Comic Sans MS" pitchFamily="66" charset="0"/>
              </a:rPr>
              <a:t>les personnes physiques: </a:t>
            </a:r>
            <a:r>
              <a:rPr lang="fr-FR" sz="1700" dirty="0">
                <a:latin typeface="Comic Sans MS" pitchFamily="66" charset="0"/>
              </a:rPr>
              <a:t>3 ans de prison et 45 000 Euros d’amende.</a:t>
            </a:r>
          </a:p>
          <a:p>
            <a:pPr marL="395288" lvl="1" indent="-33338" algn="just">
              <a:lnSpc>
                <a:spcPct val="160000"/>
              </a:lnSpc>
              <a:spcBef>
                <a:spcPts val="400"/>
              </a:spcBef>
              <a:buSzPct val="68000"/>
              <a:buFont typeface="Wingdings" pitchFamily="2" charset="2"/>
              <a:buChar char="Ø"/>
              <a:tabLst>
                <a:tab pos="714375" algn="l"/>
              </a:tabLst>
            </a:pPr>
            <a:r>
              <a:rPr lang="fr-FR" sz="1700" dirty="0">
                <a:latin typeface="Comic Sans MS" pitchFamily="66" charset="0"/>
              </a:rPr>
              <a:t>	</a:t>
            </a:r>
            <a:r>
              <a:rPr lang="fr-FR" sz="1700" i="1" dirty="0" smtClean="0">
                <a:latin typeface="Comic Sans MS" pitchFamily="66" charset="0"/>
              </a:rPr>
              <a:t>Pour </a:t>
            </a:r>
            <a:r>
              <a:rPr lang="fr-FR" sz="1700" i="1" dirty="0">
                <a:latin typeface="Comic Sans MS" pitchFamily="66" charset="0"/>
              </a:rPr>
              <a:t>les personnes dépositaires de l’autorité publique ou chargées d’une mission de service </a:t>
            </a:r>
            <a:r>
              <a:rPr lang="fr-FR" sz="1700" i="1" dirty="0" smtClean="0">
                <a:latin typeface="Comic Sans MS" pitchFamily="66" charset="0"/>
              </a:rPr>
              <a:t>public </a:t>
            </a:r>
            <a:r>
              <a:rPr lang="fr-FR" sz="1700" dirty="0" smtClean="0">
                <a:latin typeface="Comic Sans MS" pitchFamily="66" charset="0"/>
              </a:rPr>
              <a:t>: ces </a:t>
            </a:r>
            <a:r>
              <a:rPr lang="fr-FR" sz="1700" dirty="0">
                <a:latin typeface="Comic Sans MS" pitchFamily="66" charset="0"/>
              </a:rPr>
              <a:t>peines sont portées à 5 ans de prison et 75 000 Euros d’amende.</a:t>
            </a:r>
          </a:p>
          <a:p>
            <a:pPr marL="0" indent="0" algn="just">
              <a:lnSpc>
                <a:spcPct val="170000"/>
              </a:lnSpc>
              <a:buNone/>
            </a:pPr>
            <a:r>
              <a:rPr lang="fr-FR" sz="1700" dirty="0">
                <a:latin typeface="Comic Sans MS" pitchFamily="66" charset="0"/>
              </a:rPr>
              <a:t>(article </a:t>
            </a:r>
            <a:r>
              <a:rPr lang="fr-FR" sz="1700" dirty="0">
                <a:latin typeface="Comic Sans MS" pitchFamily="66" charset="0"/>
              </a:rPr>
              <a:t>225-1 à 225-3 du code </a:t>
            </a:r>
            <a:r>
              <a:rPr lang="fr-FR" sz="1700" dirty="0">
                <a:latin typeface="Comic Sans MS" pitchFamily="66" charset="0"/>
              </a:rPr>
              <a:t>pénal)</a:t>
            </a:r>
          </a:p>
          <a:p>
            <a:pPr marL="68580" lvl="1" indent="0">
              <a:buNone/>
            </a:pPr>
            <a:endParaRPr lang="fr-FR" dirty="0" smtClean="0"/>
          </a:p>
          <a:p>
            <a:endParaRPr lang="fr-FR" dirty="0"/>
          </a:p>
        </p:txBody>
      </p:sp>
      <p:sp>
        <p:nvSpPr>
          <p:cNvPr id="4" name="Espace réservé de la date 3"/>
          <p:cNvSpPr>
            <a:spLocks noGrp="1"/>
          </p:cNvSpPr>
          <p:nvPr>
            <p:ph type="dt" sz="half" idx="10"/>
          </p:nvPr>
        </p:nvSpPr>
        <p:spPr/>
        <p:txBody>
          <a:bodyPr/>
          <a:lstStyle/>
          <a:p>
            <a:fld id="{7D92A67D-0E20-4D00-8C74-940D8E6902CC}" type="datetime1">
              <a:rPr lang="fr-FR" smtClean="0"/>
              <a:t>07/04/2022</a:t>
            </a:fld>
            <a:endParaRPr lang="fr-FR"/>
          </a:p>
        </p:txBody>
      </p:sp>
      <p:sp>
        <p:nvSpPr>
          <p:cNvPr id="5" name="Espace réservé du pied de page 4"/>
          <p:cNvSpPr>
            <a:spLocks noGrp="1"/>
          </p:cNvSpPr>
          <p:nvPr>
            <p:ph type="ftr" sz="quarter" idx="11"/>
          </p:nvPr>
        </p:nvSpPr>
        <p:spPr/>
        <p:txBody>
          <a:bodyPr/>
          <a:lstStyle/>
          <a:p>
            <a:r>
              <a:rPr lang="fr-FR" smtClean="0"/>
              <a:t>M-Cath PADIOLLEAU - FPA - </a:t>
            </a:r>
            <a:endParaRPr lang="fr-FR"/>
          </a:p>
        </p:txBody>
      </p:sp>
      <p:sp>
        <p:nvSpPr>
          <p:cNvPr id="6" name="Espace réservé du numéro de diapositive 5"/>
          <p:cNvSpPr>
            <a:spLocks noGrp="1"/>
          </p:cNvSpPr>
          <p:nvPr>
            <p:ph type="sldNum" sz="quarter" idx="12"/>
          </p:nvPr>
        </p:nvSpPr>
        <p:spPr/>
        <p:txBody>
          <a:bodyPr/>
          <a:lstStyle/>
          <a:p>
            <a:fld id="{B342256F-5F9C-4D1F-BB15-B874195AE451}" type="slidenum">
              <a:rPr lang="fr-FR" smtClean="0"/>
              <a:t>9</a:t>
            </a:fld>
            <a:endParaRPr lang="fr-FR"/>
          </a:p>
        </p:txBody>
      </p:sp>
      <p:sp>
        <p:nvSpPr>
          <p:cNvPr id="8" name="Titre 1"/>
          <p:cNvSpPr>
            <a:spLocks noGrp="1"/>
          </p:cNvSpPr>
          <p:nvPr>
            <p:ph type="title"/>
          </p:nvPr>
        </p:nvSpPr>
        <p:spPr>
          <a:xfrm>
            <a:off x="0" y="1027113"/>
            <a:ext cx="9144000" cy="673100"/>
          </a:xfrm>
        </p:spPr>
        <p:txBody>
          <a:bodyPr>
            <a:noAutofit/>
          </a:bodyPr>
          <a:lstStyle/>
          <a:p>
            <a:pPr algn="ctr"/>
            <a:r>
              <a:rPr lang="fr-FR" sz="2800" b="1" dirty="0">
                <a:latin typeface="Comic Sans MS" pitchFamily="66" charset="0"/>
              </a:rPr>
              <a:t>LA NON </a:t>
            </a:r>
            <a:r>
              <a:rPr lang="fr-FR" sz="2800" b="1" dirty="0" smtClean="0">
                <a:latin typeface="Comic Sans MS" pitchFamily="66" charset="0"/>
              </a:rPr>
              <a:t>– DISCRIMINATION EN FORMATION</a:t>
            </a:r>
            <a:endParaRPr lang="fr-FR" sz="2800" dirty="0">
              <a:latin typeface="Comic Sans MS" pitchFamily="66" charset="0"/>
            </a:endParaRPr>
          </a:p>
        </p:txBody>
      </p:sp>
    </p:spTree>
    <p:extLst>
      <p:ext uri="{BB962C8B-B14F-4D97-AF65-F5344CB8AC3E}">
        <p14:creationId xmlns:p14="http://schemas.microsoft.com/office/powerpoint/2010/main" val="1502319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TotalTime>
  <Words>937</Words>
  <Application>Microsoft Office PowerPoint</Application>
  <PresentationFormat>Affichage à l'écran (4:3)</PresentationFormat>
  <Paragraphs>238</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Rotonde</vt:lpstr>
      <vt:lpstr>Présentation PowerPoint</vt:lpstr>
      <vt:lpstr>LA NON – DISCRIMINATION EN FORMATION</vt:lpstr>
      <vt:lpstr>LA NON – DISCRIMINATION EN FORMATION</vt:lpstr>
      <vt:lpstr>LA NON – DISCRIMINATION EN FORMATION</vt:lpstr>
      <vt:lpstr>LA NON – DISCRIMINATION EN FORMATION</vt:lpstr>
      <vt:lpstr>LA NON – DISCRIMINATION EN FORMATION</vt:lpstr>
      <vt:lpstr>LA NON – DISCRIMINATION EN FORMATION</vt:lpstr>
      <vt:lpstr>LA NON – DISCRIMINATION EN FORMATION</vt:lpstr>
      <vt:lpstr>LA NON – DISCRIMINATION EN FORMATION</vt:lpstr>
      <vt:lpstr>LA NON - DISCRIMINATION</vt:lpstr>
      <vt:lpstr>LA NON - DISCRIMINATION</vt:lpstr>
      <vt:lpstr>LA NON - DISCRIMINATION</vt:lpstr>
      <vt:lpstr>LA NON - DISCRIMINATION</vt:lpstr>
      <vt:lpstr>LA NON - DISCRIMINATION</vt:lpstr>
      <vt:lpstr>LA NON - DISCRIMINATION</vt:lpstr>
      <vt:lpstr>LA NON - DISCRIMINATION</vt:lpstr>
      <vt:lpstr>LA NON - DISCRIMINATION</vt:lpstr>
      <vt:lpstr>LA NON - DISCRIMINATION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NON - DISCRIMINATION</dc:title>
  <dc:creator>Catherine</dc:creator>
  <cp:lastModifiedBy>jean-luc pad</cp:lastModifiedBy>
  <cp:revision>60</cp:revision>
  <cp:lastPrinted>2020-03-01T19:30:24Z</cp:lastPrinted>
  <dcterms:created xsi:type="dcterms:W3CDTF">2013-08-23T15:55:29Z</dcterms:created>
  <dcterms:modified xsi:type="dcterms:W3CDTF">2022-04-07T22:22:40Z</dcterms:modified>
</cp:coreProperties>
</file>