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7" r:id="rId12"/>
    <p:sldId id="263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E06C9-950A-4182-A26A-78BB59E4203D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A2D83-BB9A-4DB3-B275-9A9E84D90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73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300-CF3A-4BDE-936B-3823EC7B5BDF}" type="datetime1">
              <a:rPr lang="fr-FR" smtClean="0"/>
              <a:t>11/04/2022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A1ED-2BE3-40EE-B66D-EEF8B8174B8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FBD4-9732-4CBF-88C2-17B4B0117FDB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A1ED-2BE3-40EE-B66D-EEF8B8174B8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D029-0153-43E3-9E9D-411F984E8C6A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A1ED-2BE3-40EE-B66D-EEF8B8174B8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DCD7-DB7C-4262-8D48-345129581595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A1ED-2BE3-40EE-B66D-EEF8B8174B8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32B8-DFDB-44C1-88FB-02FFBD3A21C7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A1ED-2BE3-40EE-B66D-EEF8B8174B8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DD81-FE3F-4A36-8BDB-FF5093545870}" type="datetime1">
              <a:rPr lang="fr-FR" smtClean="0"/>
              <a:t>11/04/2022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A1ED-2BE3-40EE-B66D-EEF8B8174B8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466F-4F1C-455A-BBDE-663189C46281}" type="datetime1">
              <a:rPr lang="fr-FR" smtClean="0"/>
              <a:t>11/04/2022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A1ED-2BE3-40EE-B66D-EEF8B8174B8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47C4-9B99-4105-819C-47B50A192B24}" type="datetime1">
              <a:rPr lang="fr-FR" smtClean="0"/>
              <a:t>11/04/2022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A1ED-2BE3-40EE-B66D-EEF8B8174B8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A1A3-BF69-43D4-9999-EF57FDF452BE}" type="datetime1">
              <a:rPr lang="fr-FR" smtClean="0"/>
              <a:t>11/04/2022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A1ED-2BE3-40EE-B66D-EEF8B8174B8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591E-C28E-4BAD-9EF9-52D2CA6690D8}" type="datetime1">
              <a:rPr lang="fr-FR" smtClean="0"/>
              <a:t>11/04/2022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A1ED-2BE3-40EE-B66D-EEF8B8174B8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3F6D-9BBE-4F29-B1D4-A14044BB77E9}" type="datetime1">
              <a:rPr lang="fr-FR" smtClean="0"/>
              <a:t>11/04/2022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0CBA1ED-2BE3-40EE-B66D-EEF8B8174B81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F7B7DE-664A-448E-8413-6ECFA11A4C75}" type="datetime1">
              <a:rPr lang="fr-FR" smtClean="0"/>
              <a:t>11/04/2022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CBA1ED-2BE3-40EE-B66D-EEF8B8174B81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1371600" marR="1317625" algn="ctr">
              <a:spcBef>
                <a:spcPts val="505"/>
              </a:spcBef>
              <a:spcAft>
                <a:spcPts val="0"/>
              </a:spcAft>
            </a:pPr>
            <a:r>
              <a:rPr lang="fr-FR" dirty="0">
                <a:effectLst/>
                <a:latin typeface="Georgia"/>
                <a:ea typeface="Georgia"/>
                <a:cs typeface="Georgia"/>
              </a:rPr>
              <a:t/>
            </a:r>
            <a:br>
              <a:rPr lang="fr-FR" dirty="0">
                <a:effectLst/>
                <a:latin typeface="Georgia"/>
                <a:ea typeface="Georgia"/>
                <a:cs typeface="Georgia"/>
              </a:rPr>
            </a:b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533400" y="4077072"/>
            <a:ext cx="7854696" cy="904064"/>
          </a:xfrm>
        </p:spPr>
        <p:txBody>
          <a:bodyPr/>
          <a:lstStyle/>
          <a:p>
            <a:r>
              <a:rPr lang="fr-FR" sz="4300" b="1" i="1" dirty="0">
                <a:solidFill>
                  <a:srgbClr val="00B0F0"/>
                </a:solidFill>
                <a:latin typeface="Georgia"/>
                <a:ea typeface="Georgia"/>
                <a:cs typeface="Georgia"/>
              </a:rPr>
              <a:t>La </a:t>
            </a:r>
            <a:r>
              <a:rPr lang="fr-FR" sz="4300" b="1" i="1" dirty="0" smtClean="0">
                <a:solidFill>
                  <a:srgbClr val="00B0F0"/>
                </a:solidFill>
                <a:latin typeface="Georgia"/>
                <a:ea typeface="Georgia"/>
                <a:cs typeface="Georgia"/>
              </a:rPr>
              <a:t>Remédiation</a:t>
            </a:r>
            <a:endParaRPr lang="fr-FR" i="1" dirty="0">
              <a:solidFill>
                <a:srgbClr val="00B0F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3355417" cy="2232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2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Georgia"/>
                <a:ea typeface="Georgia"/>
                <a:cs typeface="Georgia"/>
              </a:rPr>
              <a:t>Actions correctives….</a:t>
            </a:r>
            <a:endParaRPr lang="fr-FR" sz="2800" dirty="0">
              <a:solidFill>
                <a:schemeClr val="bg1"/>
              </a:solidFill>
              <a:latin typeface="Georgia"/>
              <a:ea typeface="Georgia"/>
              <a:cs typeface="Georgia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1361440" lvl="0" indent="-342900">
              <a:lnSpc>
                <a:spcPct val="105000"/>
              </a:lnSpc>
              <a:spcBef>
                <a:spcPts val="495"/>
              </a:spcBef>
              <a:buClr>
                <a:srgbClr val="CCB400"/>
              </a:buClr>
              <a:buSzPts val="1500"/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lang="fr-FR" sz="2800" dirty="0">
                <a:solidFill>
                  <a:srgbClr val="636B85"/>
                </a:solidFill>
                <a:latin typeface="Georgia"/>
                <a:ea typeface="Arial"/>
                <a:cs typeface="Georgia"/>
              </a:rPr>
              <a:t>Difficultés « normales » ? Reformulation, méthodes pédagogiques différenciées, supports diversifiés,</a:t>
            </a:r>
            <a:r>
              <a:rPr lang="fr-FR" sz="2800" spc="-225" dirty="0">
                <a:solidFill>
                  <a:srgbClr val="636B85"/>
                </a:solidFill>
                <a:latin typeface="Georgia"/>
                <a:ea typeface="Arial"/>
                <a:cs typeface="Georgia"/>
              </a:rPr>
              <a:t> </a:t>
            </a:r>
            <a:r>
              <a:rPr lang="fr-FR" sz="2800" dirty="0">
                <a:solidFill>
                  <a:srgbClr val="636B85"/>
                </a:solidFill>
                <a:latin typeface="Georgia"/>
                <a:ea typeface="Arial"/>
                <a:cs typeface="Georgia"/>
              </a:rPr>
              <a:t>etc….</a:t>
            </a:r>
            <a:endParaRPr lang="fr-FR" sz="1200" dirty="0">
              <a:latin typeface="Georgia"/>
              <a:ea typeface="Arial"/>
              <a:cs typeface="Georgia"/>
            </a:endParaRPr>
          </a:p>
          <a:p>
            <a:pPr marL="109728" indent="0">
              <a:spcBef>
                <a:spcPts val="45"/>
              </a:spcBef>
              <a:buNone/>
            </a:pPr>
            <a:endParaRPr lang="fr-FR" sz="3200" dirty="0">
              <a:latin typeface="Georgia"/>
              <a:ea typeface="Georgia"/>
              <a:cs typeface="Georgia"/>
            </a:endParaRPr>
          </a:p>
          <a:p>
            <a:pPr marL="342900" lvl="0" indent="-342900">
              <a:buClr>
                <a:srgbClr val="CCB400"/>
              </a:buClr>
              <a:buSzPts val="1500"/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lang="fr-FR" sz="2800" dirty="0">
                <a:solidFill>
                  <a:srgbClr val="636B85"/>
                </a:solidFill>
                <a:latin typeface="Georgia"/>
                <a:ea typeface="Arial"/>
                <a:cs typeface="Georgia"/>
              </a:rPr>
              <a:t>Difficultés « autres »? Mobiliser </a:t>
            </a:r>
            <a:r>
              <a:rPr lang="fr-FR" sz="2800" dirty="0" smtClean="0">
                <a:solidFill>
                  <a:srgbClr val="636B85"/>
                </a:solidFill>
                <a:latin typeface="Georgia"/>
                <a:ea typeface="Arial"/>
                <a:cs typeface="Georgia"/>
              </a:rPr>
              <a:t>les outils ARL/APP/PEI</a:t>
            </a:r>
            <a:r>
              <a:rPr lang="fr-FR" sz="1200" dirty="0" smtClean="0">
                <a:latin typeface="Georgia"/>
                <a:ea typeface="Arial"/>
                <a:cs typeface="Georgia"/>
              </a:rPr>
              <a:t>, </a:t>
            </a:r>
            <a:r>
              <a:rPr lang="fr-FR" sz="2800" dirty="0" smtClean="0">
                <a:solidFill>
                  <a:srgbClr val="636B85"/>
                </a:solidFill>
                <a:latin typeface="Georgia"/>
                <a:ea typeface="Georgia"/>
                <a:cs typeface="Georgia"/>
              </a:rPr>
              <a:t>le Blason, etc</a:t>
            </a:r>
            <a:r>
              <a:rPr lang="fr-FR" sz="2800" dirty="0">
                <a:solidFill>
                  <a:srgbClr val="636B85"/>
                </a:solidFill>
                <a:latin typeface="Georgia"/>
                <a:ea typeface="Georgia"/>
                <a:cs typeface="Georgia"/>
              </a:rPr>
              <a:t>….</a:t>
            </a:r>
            <a:endParaRPr lang="fr-FR" sz="1200" dirty="0">
              <a:latin typeface="Georgia"/>
              <a:ea typeface="Georgia"/>
              <a:cs typeface="Georgia"/>
            </a:endParaRPr>
          </a:p>
          <a:p>
            <a:pPr marL="109728" indent="0">
              <a:spcBef>
                <a:spcPts val="30"/>
              </a:spcBef>
              <a:buNone/>
            </a:pPr>
            <a:endParaRPr lang="fr-FR" sz="3200" dirty="0">
              <a:latin typeface="Georgia"/>
              <a:ea typeface="Georgia"/>
              <a:cs typeface="Georgia"/>
            </a:endParaRPr>
          </a:p>
          <a:p>
            <a:pPr marL="342900" lvl="0" indent="-342900">
              <a:spcBef>
                <a:spcPts val="5"/>
              </a:spcBef>
              <a:buClr>
                <a:srgbClr val="CCB400"/>
              </a:buClr>
              <a:buSzPts val="1500"/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lang="fr-FR" sz="2800" dirty="0">
                <a:solidFill>
                  <a:srgbClr val="636B85"/>
                </a:solidFill>
                <a:latin typeface="Georgia"/>
                <a:ea typeface="Arial"/>
                <a:cs typeface="Georgia"/>
              </a:rPr>
              <a:t>Quelles que soient les difficultés, revisiter les principes</a:t>
            </a:r>
            <a:r>
              <a:rPr lang="fr-FR" sz="2800" spc="-80" dirty="0">
                <a:solidFill>
                  <a:srgbClr val="636B85"/>
                </a:solidFill>
                <a:latin typeface="Georgia"/>
                <a:ea typeface="Arial"/>
                <a:cs typeface="Georgia"/>
              </a:rPr>
              <a:t> </a:t>
            </a:r>
            <a:r>
              <a:rPr lang="fr-FR" sz="2800" dirty="0" smtClean="0">
                <a:solidFill>
                  <a:srgbClr val="636B85"/>
                </a:solidFill>
                <a:latin typeface="Georgia"/>
                <a:ea typeface="Arial"/>
                <a:cs typeface="Georgia"/>
              </a:rPr>
              <a:t>de</a:t>
            </a:r>
            <a:r>
              <a:rPr lang="fr-FR" sz="1200" dirty="0" smtClean="0">
                <a:latin typeface="Georgia"/>
                <a:ea typeface="Arial"/>
                <a:cs typeface="Georgia"/>
              </a:rPr>
              <a:t> </a:t>
            </a:r>
            <a:r>
              <a:rPr lang="fr-FR" sz="2800" dirty="0" smtClean="0">
                <a:solidFill>
                  <a:srgbClr val="636B85"/>
                </a:solidFill>
                <a:latin typeface="Georgia"/>
                <a:ea typeface="Georgia"/>
                <a:cs typeface="Georgia"/>
              </a:rPr>
              <a:t>médiation </a:t>
            </a:r>
            <a:r>
              <a:rPr lang="fr-FR" sz="2800" dirty="0">
                <a:solidFill>
                  <a:srgbClr val="636B85"/>
                </a:solidFill>
                <a:latin typeface="Georgia"/>
                <a:ea typeface="Georgia"/>
                <a:cs typeface="Georgia"/>
              </a:rPr>
              <a:t>et remédier !</a:t>
            </a:r>
            <a:endParaRPr lang="fr-FR" sz="1200" dirty="0">
              <a:latin typeface="Georgia"/>
              <a:ea typeface="Georgia"/>
              <a:cs typeface="Georgia"/>
            </a:endParaRPr>
          </a:p>
          <a:p>
            <a:pPr marL="109728" indent="0">
              <a:buNone/>
            </a:pPr>
            <a:r>
              <a:rPr lang="fr-FR" sz="3200" dirty="0">
                <a:latin typeface="Georgia"/>
                <a:ea typeface="Georgia"/>
                <a:cs typeface="Georgia"/>
              </a:rPr>
              <a:t> 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A1ED-2BE3-40EE-B66D-EEF8B8174B8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3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70609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Georgia"/>
                <a:ea typeface="Georgia"/>
                <a:cs typeface="Georgia"/>
              </a:rPr>
              <a:t>Quelques Actions </a:t>
            </a:r>
            <a:r>
              <a:rPr lang="fr-FR" sz="2800" dirty="0">
                <a:solidFill>
                  <a:schemeClr val="bg1"/>
                </a:solidFill>
                <a:latin typeface="Georgia"/>
                <a:ea typeface="Georgia"/>
                <a:cs typeface="Georgia"/>
              </a:rPr>
              <a:t>correctives….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995435"/>
              </p:ext>
            </p:extLst>
          </p:nvPr>
        </p:nvGraphicFramePr>
        <p:xfrm>
          <a:off x="107505" y="1196752"/>
          <a:ext cx="8928991" cy="4596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135"/>
                <a:gridCol w="1440160"/>
                <a:gridCol w="1584176"/>
                <a:gridCol w="1622320"/>
                <a:gridCol w="1570035"/>
                <a:gridCol w="1488165"/>
              </a:tblGrid>
              <a:tr h="603428">
                <a:tc>
                  <a:txBody>
                    <a:bodyPr/>
                    <a:lstStyle/>
                    <a:p>
                      <a:pPr marL="0" indent="0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ARL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BLASON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Pédagogie</a:t>
                      </a:r>
                    </a:p>
                    <a:p>
                      <a:r>
                        <a:rPr lang="fr-FR" sz="1600" dirty="0" smtClean="0"/>
                        <a:t>différenciée</a:t>
                      </a:r>
                      <a:endParaRPr lang="fr-FR" sz="1600" dirty="0"/>
                    </a:p>
                  </a:txBody>
                  <a:tcPr/>
                </a:tc>
              </a:tr>
              <a:tr h="66694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Quoi</a:t>
                      </a:r>
                      <a:r>
                        <a:rPr lang="fr-FR" sz="1400" baseline="0" dirty="0" smtClean="0"/>
                        <a:t> ?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654966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Qui ?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666947"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Comment</a:t>
                      </a:r>
                      <a:r>
                        <a:rPr lang="fr-FR" sz="1400" baseline="0" dirty="0" smtClean="0"/>
                        <a:t> ? </a:t>
                      </a:r>
                      <a:r>
                        <a:rPr lang="fr-FR" sz="1200" baseline="0" dirty="0" smtClean="0"/>
                        <a:t>(Individuel ou collectif)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6694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Où</a:t>
                      </a:r>
                      <a:r>
                        <a:rPr lang="fr-FR" sz="1400" baseline="0" dirty="0" smtClean="0"/>
                        <a:t> ?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6694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Quand</a:t>
                      </a:r>
                      <a:r>
                        <a:rPr lang="fr-FR" sz="1400" baseline="0" dirty="0" smtClean="0"/>
                        <a:t> ?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6694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Pourquoi</a:t>
                      </a:r>
                      <a:r>
                        <a:rPr lang="fr-FR" sz="1400" baseline="0" dirty="0" smtClean="0"/>
                        <a:t> ?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A1ED-2BE3-40EE-B66D-EEF8B8174B8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9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Georgia"/>
                <a:ea typeface="Georgia"/>
                <a:cs typeface="Georgia"/>
              </a:rPr>
              <a:t>Principes de Médiation Selon Alain MOAL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buClr>
                <a:srgbClr val="D16248"/>
              </a:buClr>
              <a:buSzPts val="2300"/>
              <a:buFont typeface="Arial"/>
              <a:buChar char=""/>
              <a:tabLst>
                <a:tab pos="350520" algn="l"/>
              </a:tabLst>
            </a:pPr>
            <a:r>
              <a:rPr lang="fr-FR" dirty="0">
                <a:latin typeface="Georgia"/>
                <a:ea typeface="Arial"/>
                <a:cs typeface="Georgia"/>
              </a:rPr>
              <a:t>Pose de cadre et de</a:t>
            </a:r>
            <a:r>
              <a:rPr lang="fr-FR" spc="-55" dirty="0">
                <a:latin typeface="Georgia"/>
                <a:ea typeface="Arial"/>
                <a:cs typeface="Georgia"/>
              </a:rPr>
              <a:t> </a:t>
            </a:r>
            <a:r>
              <a:rPr lang="fr-FR" dirty="0">
                <a:latin typeface="Georgia"/>
                <a:ea typeface="Arial"/>
                <a:cs typeface="Georgia"/>
              </a:rPr>
              <a:t>repères</a:t>
            </a:r>
            <a:endParaRPr lang="fr-FR" sz="1100" dirty="0">
              <a:latin typeface="Georgia"/>
              <a:ea typeface="Arial"/>
              <a:cs typeface="Georgia"/>
            </a:endParaRPr>
          </a:p>
          <a:p>
            <a:pPr marL="75565">
              <a:spcBef>
                <a:spcPts val="820"/>
              </a:spcBef>
            </a:pPr>
            <a:r>
              <a:rPr lang="fr-FR" i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Fixer des objectifs, le plan, les consignes, la</a:t>
            </a:r>
            <a:endParaRPr lang="fr-FR" sz="1100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  <a:p>
            <a:pPr marL="0" indent="0">
              <a:spcBef>
                <a:spcPts val="170"/>
              </a:spcBef>
              <a:buNone/>
            </a:pPr>
            <a:r>
              <a:rPr lang="fr-FR" i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contextualisation, charte de fonctionnement, etc….</a:t>
            </a:r>
            <a:endParaRPr lang="fr-FR" sz="1100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  <a:p>
            <a:pPr marL="342900" lvl="0" indent="-342900">
              <a:spcBef>
                <a:spcPts val="825"/>
              </a:spcBef>
              <a:buClr>
                <a:srgbClr val="D16248"/>
              </a:buClr>
              <a:buSzPts val="2300"/>
              <a:buFont typeface="Arial"/>
              <a:buChar char=""/>
              <a:tabLst>
                <a:tab pos="350520" algn="l"/>
              </a:tabLst>
            </a:pPr>
            <a:r>
              <a:rPr lang="fr-FR" dirty="0">
                <a:latin typeface="Georgia"/>
                <a:ea typeface="Arial"/>
                <a:cs typeface="Georgia"/>
              </a:rPr>
              <a:t>Restauration</a:t>
            </a:r>
            <a:r>
              <a:rPr lang="fr-FR" spc="-10" dirty="0">
                <a:latin typeface="Georgia"/>
                <a:ea typeface="Arial"/>
                <a:cs typeface="Georgia"/>
              </a:rPr>
              <a:t> </a:t>
            </a:r>
            <a:r>
              <a:rPr lang="fr-FR" dirty="0">
                <a:latin typeface="Georgia"/>
                <a:ea typeface="Arial"/>
                <a:cs typeface="Georgia"/>
              </a:rPr>
              <a:t>narcissique</a:t>
            </a:r>
            <a:endParaRPr lang="fr-FR" sz="1100" dirty="0">
              <a:latin typeface="Georgia"/>
              <a:ea typeface="Arial"/>
              <a:cs typeface="Georgia"/>
            </a:endParaRPr>
          </a:p>
          <a:p>
            <a:pPr marL="75565" marR="206375">
              <a:lnSpc>
                <a:spcPct val="105000"/>
              </a:lnSpc>
              <a:spcBef>
                <a:spcPts val="820"/>
              </a:spcBef>
            </a:pPr>
            <a:r>
              <a:rPr lang="fr-FR" i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Croire en son apprenant ! Et le lui dire ! Valoriser ses interventions, l’erreur source d’apprentissage, etc…</a:t>
            </a:r>
          </a:p>
          <a:p>
            <a:pPr marL="342900" lvl="0" indent="-342900">
              <a:spcBef>
                <a:spcPts val="625"/>
              </a:spcBef>
              <a:buClr>
                <a:srgbClr val="D16248"/>
              </a:buClr>
              <a:buSzPts val="2300"/>
              <a:buFont typeface="Arial"/>
              <a:buChar char=""/>
              <a:tabLst>
                <a:tab pos="350520" algn="l"/>
              </a:tabLst>
            </a:pPr>
            <a:r>
              <a:rPr lang="fr-FR" dirty="0">
                <a:latin typeface="Georgia"/>
                <a:ea typeface="Arial"/>
                <a:cs typeface="Georgia"/>
              </a:rPr>
              <a:t>Cogestion de la</a:t>
            </a:r>
            <a:r>
              <a:rPr lang="fr-FR" spc="-40" dirty="0">
                <a:latin typeface="Georgia"/>
                <a:ea typeface="Arial"/>
                <a:cs typeface="Georgia"/>
              </a:rPr>
              <a:t> </a:t>
            </a:r>
            <a:r>
              <a:rPr lang="fr-FR" dirty="0">
                <a:latin typeface="Georgia"/>
                <a:ea typeface="Arial"/>
                <a:cs typeface="Georgia"/>
              </a:rPr>
              <a:t>tâche</a:t>
            </a:r>
            <a:endParaRPr lang="fr-FR" sz="1100" dirty="0">
              <a:latin typeface="Georgia"/>
              <a:ea typeface="Arial"/>
              <a:cs typeface="Georgia"/>
            </a:endParaRPr>
          </a:p>
          <a:p>
            <a:pPr marL="75565" marR="206375">
              <a:lnSpc>
                <a:spcPct val="115000"/>
              </a:lnSpc>
              <a:spcBef>
                <a:spcPts val="820"/>
              </a:spcBef>
            </a:pPr>
            <a:r>
              <a:rPr lang="fr-FR" i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Contractualisation, travaux en groupe, sous-groupes, accompagnement du formateur, etc…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A1ED-2BE3-40EE-B66D-EEF8B8174B8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6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effectLst/>
                <a:latin typeface="Georgia"/>
                <a:ea typeface="Georgia"/>
                <a:cs typeface="Georgia"/>
              </a:rPr>
              <a:t>Remédier aux difficultés pouvant constituer des freins aux apprentissages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248472"/>
          </a:xfrm>
        </p:spPr>
        <p:txBody>
          <a:bodyPr>
            <a:normAutofit fontScale="92500" lnSpcReduction="20000"/>
          </a:bodyPr>
          <a:lstStyle/>
          <a:p>
            <a:pPr marL="75565"/>
            <a:r>
              <a:rPr lang="fr-FR" dirty="0">
                <a:latin typeface="Georgia"/>
                <a:ea typeface="Georgia"/>
                <a:cs typeface="Georgia"/>
              </a:rPr>
              <a:t>Avant la RE médiation il y a…. La médiation !</a:t>
            </a:r>
          </a:p>
          <a:p>
            <a:pPr marL="109728" indent="0">
              <a:spcBef>
                <a:spcPts val="50"/>
              </a:spcBef>
              <a:buNone/>
            </a:pPr>
            <a:r>
              <a:rPr lang="fr-FR" sz="4100" dirty="0">
                <a:latin typeface="Georgia"/>
                <a:ea typeface="Georgia"/>
                <a:cs typeface="Georgia"/>
              </a:rPr>
              <a:t> </a:t>
            </a:r>
            <a:endParaRPr lang="fr-FR" dirty="0">
              <a:latin typeface="Georgia"/>
              <a:ea typeface="Georgia"/>
              <a:cs typeface="Georgia"/>
            </a:endParaRPr>
          </a:p>
          <a:p>
            <a:pPr marL="75565">
              <a:lnSpc>
                <a:spcPct val="105000"/>
              </a:lnSpc>
            </a:pPr>
            <a:r>
              <a:rPr lang="fr-FR" dirty="0">
                <a:latin typeface="Georgia"/>
                <a:ea typeface="Georgia"/>
                <a:cs typeface="Georgia"/>
              </a:rPr>
              <a:t>Posons comme principe que si la médiation est mise en œuvre…. Il n’y aura pas besoin de RE médiation….</a:t>
            </a:r>
          </a:p>
          <a:p>
            <a:pPr marL="109728" indent="0">
              <a:spcBef>
                <a:spcPts val="25"/>
              </a:spcBef>
              <a:buNone/>
            </a:pPr>
            <a:r>
              <a:rPr lang="fr-FR" sz="3950" dirty="0">
                <a:latin typeface="Georgia"/>
                <a:ea typeface="Georgia"/>
                <a:cs typeface="Georgia"/>
              </a:rPr>
              <a:t> </a:t>
            </a:r>
            <a:endParaRPr lang="fr-FR" dirty="0">
              <a:latin typeface="Georgia"/>
              <a:ea typeface="Georgia"/>
              <a:cs typeface="Georgia"/>
            </a:endParaRPr>
          </a:p>
          <a:p>
            <a:pPr marL="75565">
              <a:lnSpc>
                <a:spcPct val="105000"/>
              </a:lnSpc>
              <a:spcBef>
                <a:spcPts val="5"/>
              </a:spcBef>
            </a:pPr>
            <a:r>
              <a:rPr lang="fr-FR" dirty="0">
                <a:latin typeface="Georgia"/>
                <a:ea typeface="Georgia"/>
                <a:cs typeface="Georgia"/>
              </a:rPr>
              <a:t>Posons aussi que…. Si les principes de médiation sont mis en œuvre et donc connus, remédier signifie </a:t>
            </a:r>
            <a:r>
              <a:rPr lang="fr-FR" dirty="0" smtClean="0">
                <a:latin typeface="Georgia"/>
                <a:ea typeface="Georgia"/>
                <a:cs typeface="Georgia"/>
              </a:rPr>
              <a:t>:</a:t>
            </a:r>
          </a:p>
          <a:p>
            <a:pPr marL="0" indent="0">
              <a:lnSpc>
                <a:spcPct val="105000"/>
              </a:lnSpc>
              <a:spcBef>
                <a:spcPts val="5"/>
              </a:spcBef>
              <a:buNone/>
            </a:pPr>
            <a:endParaRPr lang="fr-FR" dirty="0">
              <a:latin typeface="Georgia"/>
              <a:ea typeface="Georgia"/>
              <a:cs typeface="Georgia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fr-FR" dirty="0" smtClean="0">
                <a:latin typeface="Georgia"/>
                <a:ea typeface="Georgia"/>
                <a:cs typeface="Georgia"/>
              </a:rPr>
              <a:t>	- revisiter </a:t>
            </a:r>
            <a:r>
              <a:rPr lang="fr-FR" dirty="0">
                <a:latin typeface="Georgia"/>
                <a:ea typeface="Georgia"/>
                <a:cs typeface="Georgia"/>
              </a:rPr>
              <a:t>ces principes de médiation qui n’ont </a:t>
            </a:r>
            <a:r>
              <a:rPr lang="fr-FR" dirty="0" smtClean="0">
                <a:latin typeface="Georgia"/>
                <a:ea typeface="Georgia"/>
                <a:cs typeface="Georgia"/>
              </a:rPr>
              <a:t>peut-	être </a:t>
            </a:r>
            <a:r>
              <a:rPr lang="fr-FR" dirty="0">
                <a:latin typeface="Georgia"/>
                <a:ea typeface="Georgia"/>
                <a:cs typeface="Georgia"/>
              </a:rPr>
              <a:t>pas été compris ou suffisants pour </a:t>
            </a:r>
            <a:r>
              <a:rPr lang="fr-FR" dirty="0" smtClean="0">
                <a:latin typeface="Georgia"/>
                <a:ea typeface="Georgia"/>
                <a:cs typeface="Georgia"/>
              </a:rPr>
              <a:t>l’apprenant</a:t>
            </a:r>
            <a:r>
              <a:rPr lang="fr-FR" dirty="0">
                <a:latin typeface="Georgia"/>
                <a:ea typeface="Georgia"/>
                <a:cs typeface="Georgia"/>
              </a:rPr>
              <a:t>….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A1ED-2BE3-40EE-B66D-EEF8B8174B8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3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>
                <a:solidFill>
                  <a:schemeClr val="bg1"/>
                </a:solidFill>
                <a:effectLst/>
                <a:latin typeface="Georgia"/>
                <a:ea typeface="Georgia"/>
                <a:cs typeface="Georgia"/>
              </a:rPr>
              <a:t>La Médiation ?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endParaRPr lang="fr-FR" dirty="0" smtClean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endParaRPr lang="fr-FR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endParaRPr lang="fr-FR" dirty="0" smtClean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fr-FR" dirty="0" smtClean="0">
                <a:solidFill>
                  <a:prstClr val="black"/>
                </a:solidFill>
              </a:rPr>
              <a:t>Qu’est-ce que la Médiation </a:t>
            </a:r>
            <a:r>
              <a:rPr lang="fr-FR" dirty="0">
                <a:solidFill>
                  <a:prstClr val="black"/>
                </a:solidFill>
              </a:rPr>
              <a:t>?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A1ED-2BE3-40EE-B66D-EEF8B8174B8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8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r>
              <a:rPr lang="fr-FR" sz="2800" dirty="0" smtClean="0">
                <a:solidFill>
                  <a:schemeClr val="bg1"/>
                </a:solidFill>
                <a:effectLst/>
                <a:latin typeface="Georgia"/>
                <a:ea typeface="Georgia"/>
                <a:cs typeface="Georgia"/>
              </a:rPr>
              <a:t>La Médiation en formation?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lvl="0" indent="0">
              <a:buClr>
                <a:srgbClr val="2DA2BF"/>
              </a:buClr>
              <a:buNone/>
            </a:pPr>
            <a:endParaRPr lang="fr-FR" dirty="0" smtClean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fr-FR" dirty="0">
                <a:solidFill>
                  <a:prstClr val="black"/>
                </a:solidFill>
              </a:rPr>
              <a:t>L</a:t>
            </a:r>
            <a:r>
              <a:rPr lang="fr-FR" dirty="0" smtClean="0">
                <a:solidFill>
                  <a:prstClr val="black"/>
                </a:solidFill>
              </a:rPr>
              <a:t>a médiation ?</a:t>
            </a:r>
          </a:p>
          <a:p>
            <a:pPr marL="271463" lvl="1" indent="-177800">
              <a:buClr>
                <a:srgbClr val="2DA2BF"/>
              </a:buClr>
            </a:pPr>
            <a:r>
              <a:rPr lang="fr-FR" sz="2400" dirty="0">
                <a:latin typeface="Georgia"/>
                <a:ea typeface="Georgia"/>
                <a:cs typeface="Georgia"/>
              </a:rPr>
              <a:t>Le concept de médiation en pédagogie ne se réfère pas simplement à une attitude d’empathie d’inspiration </a:t>
            </a:r>
            <a:r>
              <a:rPr lang="fr-FR" sz="2400" dirty="0" err="1">
                <a:latin typeface="Georgia"/>
                <a:ea typeface="Georgia"/>
                <a:cs typeface="Georgia"/>
              </a:rPr>
              <a:t>R</a:t>
            </a:r>
            <a:r>
              <a:rPr lang="fr-FR" sz="2400" dirty="0" err="1" smtClean="0">
                <a:latin typeface="Georgia"/>
                <a:ea typeface="Georgia"/>
                <a:cs typeface="Georgia"/>
              </a:rPr>
              <a:t>ogérienne</a:t>
            </a:r>
            <a:r>
              <a:rPr lang="fr-FR" sz="2400" dirty="0">
                <a:latin typeface="Georgia"/>
                <a:ea typeface="Georgia"/>
                <a:cs typeface="Georgia"/>
              </a:rPr>
              <a:t>. </a:t>
            </a:r>
            <a:endParaRPr lang="fr-FR" sz="2400" dirty="0">
              <a:latin typeface="Georgia"/>
              <a:ea typeface="Georgia"/>
              <a:cs typeface="Georgia"/>
            </a:endParaRPr>
          </a:p>
          <a:p>
            <a:pPr marL="271463" lvl="1" indent="-177800">
              <a:buClr>
                <a:srgbClr val="2DA2BF"/>
              </a:buClr>
            </a:pPr>
            <a:r>
              <a:rPr lang="fr-FR" sz="2400" dirty="0">
                <a:latin typeface="Georgia"/>
                <a:ea typeface="Georgia"/>
                <a:cs typeface="Georgia"/>
              </a:rPr>
              <a:t>Il </a:t>
            </a:r>
            <a:r>
              <a:rPr lang="fr-FR" sz="2400" dirty="0">
                <a:latin typeface="Georgia"/>
                <a:ea typeface="Georgia"/>
                <a:cs typeface="Georgia"/>
              </a:rPr>
              <a:t>n’est pas non plus réductible à sa dimension relationnelle. </a:t>
            </a:r>
            <a:endParaRPr lang="fr-FR" sz="2400" dirty="0">
              <a:latin typeface="Georgia"/>
              <a:ea typeface="Georgia"/>
              <a:cs typeface="Georgia"/>
            </a:endParaRPr>
          </a:p>
          <a:p>
            <a:pPr marL="271463" lvl="1" indent="-177800">
              <a:buClr>
                <a:srgbClr val="2DA2BF"/>
              </a:buClr>
            </a:pPr>
            <a:r>
              <a:rPr lang="fr-FR" sz="2400" dirty="0">
                <a:latin typeface="Georgia"/>
                <a:ea typeface="Georgia"/>
                <a:cs typeface="Georgia"/>
              </a:rPr>
              <a:t>Il </a:t>
            </a:r>
            <a:r>
              <a:rPr lang="fr-FR" sz="2400" dirty="0">
                <a:latin typeface="Georgia"/>
                <a:ea typeface="Georgia"/>
                <a:cs typeface="Georgia"/>
              </a:rPr>
              <a:t>s’inscrit dans une approche tripolaire (apprenants / objet de la formation / formateur) et même quadripolaire par la prise en compte de l’environnement de la formation</a:t>
            </a:r>
            <a:r>
              <a:rPr lang="fr-FR" sz="2400" dirty="0">
                <a:latin typeface="Georgia"/>
                <a:ea typeface="Georgia"/>
                <a:cs typeface="Georgia"/>
              </a:rPr>
              <a:t>..</a:t>
            </a:r>
            <a:endParaRPr lang="fr-FR" sz="2400" dirty="0">
              <a:latin typeface="Georgia"/>
              <a:ea typeface="Georgia"/>
              <a:cs typeface="Georgia"/>
            </a:endParaRP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A1ED-2BE3-40EE-B66D-EEF8B8174B8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Georgia"/>
                <a:ea typeface="Georgia"/>
                <a:cs typeface="Georgia"/>
              </a:rPr>
              <a:t>La M</a:t>
            </a:r>
            <a:r>
              <a:rPr lang="fr-FR" sz="2800" dirty="0" smtClean="0">
                <a:solidFill>
                  <a:schemeClr val="bg1"/>
                </a:solidFill>
                <a:latin typeface="Georgia"/>
                <a:ea typeface="Georgia"/>
                <a:cs typeface="Georgia"/>
              </a:rPr>
              <a:t>édiation </a:t>
            </a:r>
            <a:r>
              <a:rPr lang="fr-FR" sz="2800" dirty="0">
                <a:solidFill>
                  <a:schemeClr val="bg1"/>
                </a:solidFill>
                <a:latin typeface="Georgia"/>
                <a:ea typeface="Georgia"/>
                <a:cs typeface="Georgia"/>
              </a:rPr>
              <a:t>en formation?</a:t>
            </a:r>
            <a:endParaRPr lang="fr-FR" sz="2800" dirty="0">
              <a:solidFill>
                <a:schemeClr val="bg1"/>
              </a:solidFill>
              <a:latin typeface="Georgia"/>
              <a:ea typeface="Georgia"/>
              <a:cs typeface="Georgia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>
              <a:buClr>
                <a:srgbClr val="2DA2BF"/>
              </a:buClr>
              <a:buNone/>
            </a:pPr>
            <a:endParaRPr lang="fr-FR" dirty="0" smtClean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fr-FR" dirty="0">
                <a:solidFill>
                  <a:prstClr val="black"/>
                </a:solidFill>
              </a:rPr>
              <a:t>L</a:t>
            </a:r>
            <a:r>
              <a:rPr lang="fr-FR" dirty="0" smtClean="0">
                <a:solidFill>
                  <a:prstClr val="black"/>
                </a:solidFill>
              </a:rPr>
              <a:t>a médiation ?</a:t>
            </a:r>
          </a:p>
          <a:p>
            <a:pPr marL="271463" lvl="1" indent="-177800">
              <a:buClr>
                <a:srgbClr val="2DA2BF"/>
              </a:buClr>
            </a:pPr>
            <a:r>
              <a:rPr lang="fr-FR" sz="2400" dirty="0">
                <a:latin typeface="Georgia"/>
                <a:ea typeface="Georgia"/>
                <a:cs typeface="Georgia"/>
              </a:rPr>
              <a:t>La </a:t>
            </a:r>
            <a:r>
              <a:rPr lang="fr-FR" sz="2400" dirty="0">
                <a:latin typeface="Georgia"/>
                <a:ea typeface="Georgia"/>
                <a:cs typeface="Georgia"/>
              </a:rPr>
              <a:t>médiation se déploie dans le cadre d’une situation-problème que les apprenants ont à résoudre</a:t>
            </a:r>
            <a:r>
              <a:rPr lang="fr-FR" sz="2400" dirty="0" smtClean="0">
                <a:latin typeface="Georgia"/>
                <a:ea typeface="Georgia"/>
                <a:cs typeface="Georgia"/>
              </a:rPr>
              <a:t>.</a:t>
            </a:r>
          </a:p>
          <a:p>
            <a:pPr marL="93663" lvl="1" indent="0">
              <a:buClr>
                <a:srgbClr val="2DA2BF"/>
              </a:buClr>
              <a:buNone/>
            </a:pPr>
            <a:r>
              <a:rPr lang="fr-FR" sz="2400" dirty="0" smtClean="0">
                <a:latin typeface="Georgia"/>
                <a:ea typeface="Georgia"/>
                <a:cs typeface="Georgia"/>
              </a:rPr>
              <a:t> </a:t>
            </a:r>
            <a:endParaRPr lang="fr-FR" sz="2400" dirty="0">
              <a:latin typeface="Georgia"/>
              <a:ea typeface="Georgia"/>
              <a:cs typeface="Georgia"/>
            </a:endParaRPr>
          </a:p>
          <a:p>
            <a:pPr marL="271463" lvl="1" indent="-177800">
              <a:buClr>
                <a:srgbClr val="2DA2BF"/>
              </a:buClr>
            </a:pPr>
            <a:r>
              <a:rPr lang="fr-FR" sz="2400" dirty="0">
                <a:latin typeface="Georgia"/>
                <a:ea typeface="Georgia"/>
                <a:cs typeface="Georgia"/>
              </a:rPr>
              <a:t>Elle </a:t>
            </a:r>
            <a:r>
              <a:rPr lang="fr-FR" sz="2400" dirty="0">
                <a:latin typeface="Georgia"/>
                <a:ea typeface="Georgia"/>
                <a:cs typeface="Georgia"/>
              </a:rPr>
              <a:t>est bien centrée sur la tâche à effectuer et le médiateur vise bien une plus grande efficience de l’appareil cognitif de l’apprenant.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A1ED-2BE3-40EE-B66D-EEF8B8174B8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50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Georgia"/>
                <a:ea typeface="Georgia"/>
                <a:cs typeface="Georgia"/>
              </a:rPr>
              <a:t>Quand faut-il remédier ?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Clr>
                <a:srgbClr val="D16248"/>
              </a:buClr>
              <a:buSzPts val="2300"/>
              <a:buFont typeface="Arial"/>
              <a:buChar char=""/>
              <a:tabLst>
                <a:tab pos="350520" algn="l"/>
              </a:tabLst>
            </a:pPr>
            <a:r>
              <a:rPr lang="fr-FR" dirty="0">
                <a:latin typeface="Georgia"/>
                <a:ea typeface="Arial"/>
                <a:cs typeface="Georgia"/>
              </a:rPr>
              <a:t>Quand il y a des difficultés</a:t>
            </a:r>
            <a:r>
              <a:rPr lang="fr-FR" spc="-40" dirty="0">
                <a:latin typeface="Georgia"/>
                <a:ea typeface="Arial"/>
                <a:cs typeface="Georgia"/>
              </a:rPr>
              <a:t> </a:t>
            </a:r>
            <a:r>
              <a:rPr lang="fr-FR" dirty="0">
                <a:latin typeface="Georgia"/>
                <a:ea typeface="Arial"/>
                <a:cs typeface="Georgia"/>
              </a:rPr>
              <a:t>!</a:t>
            </a:r>
            <a:endParaRPr lang="fr-FR" sz="1100" dirty="0">
              <a:latin typeface="Georgia"/>
              <a:ea typeface="Arial"/>
              <a:cs typeface="Georgia"/>
            </a:endParaRPr>
          </a:p>
          <a:p>
            <a:pPr marL="109728" indent="0">
              <a:spcBef>
                <a:spcPts val="50"/>
              </a:spcBef>
              <a:buNone/>
            </a:pPr>
            <a:r>
              <a:rPr lang="fr-FR" sz="2800" dirty="0">
                <a:latin typeface="Georgia"/>
                <a:ea typeface="Georgia"/>
                <a:cs typeface="Georgia"/>
              </a:rPr>
              <a:t> </a:t>
            </a:r>
            <a:endParaRPr lang="fr-FR" sz="1600" dirty="0">
              <a:latin typeface="Georgia"/>
              <a:ea typeface="Georgia"/>
              <a:cs typeface="Georgia"/>
            </a:endParaRPr>
          </a:p>
          <a:p>
            <a:pPr marL="342900" lvl="0" indent="-342900">
              <a:buClr>
                <a:srgbClr val="D16248"/>
              </a:buClr>
              <a:buSzPts val="2300"/>
              <a:buFont typeface="Arial"/>
              <a:buChar char=""/>
              <a:tabLst>
                <a:tab pos="350520" algn="l"/>
              </a:tabLst>
            </a:pPr>
            <a:r>
              <a:rPr lang="fr-FR" dirty="0">
                <a:latin typeface="Georgia"/>
                <a:ea typeface="Arial"/>
                <a:cs typeface="Georgia"/>
              </a:rPr>
              <a:t>Comment sait-on qu’il y a des difficultés</a:t>
            </a:r>
            <a:r>
              <a:rPr lang="fr-FR" spc="-65" dirty="0">
                <a:latin typeface="Georgia"/>
                <a:ea typeface="Arial"/>
                <a:cs typeface="Georgia"/>
              </a:rPr>
              <a:t> </a:t>
            </a:r>
            <a:r>
              <a:rPr lang="fr-FR" dirty="0">
                <a:latin typeface="Georgia"/>
                <a:ea typeface="Arial"/>
                <a:cs typeface="Georgia"/>
              </a:rPr>
              <a:t>?</a:t>
            </a:r>
            <a:endParaRPr lang="fr-FR" sz="1100" dirty="0">
              <a:latin typeface="Georgia"/>
              <a:ea typeface="Arial"/>
              <a:cs typeface="Georgia"/>
            </a:endParaRPr>
          </a:p>
          <a:p>
            <a:pPr marL="109728" indent="0">
              <a:spcBef>
                <a:spcPts val="20"/>
              </a:spcBef>
              <a:buNone/>
            </a:pPr>
            <a:r>
              <a:rPr lang="fr-FR" sz="2800" dirty="0">
                <a:latin typeface="Georgia"/>
                <a:ea typeface="Georgia"/>
                <a:cs typeface="Georgia"/>
              </a:rPr>
              <a:t> </a:t>
            </a:r>
            <a:endParaRPr lang="fr-FR" sz="1800" dirty="0">
              <a:latin typeface="Georgia"/>
              <a:ea typeface="Georgia"/>
              <a:cs typeface="Georgia"/>
            </a:endParaRPr>
          </a:p>
          <a:p>
            <a:pPr marL="742950" lvl="1" indent="-285750">
              <a:spcAft>
                <a:spcPts val="0"/>
              </a:spcAft>
              <a:buClr>
                <a:srgbClr val="CCB400"/>
              </a:buClr>
              <a:buSzPts val="1500"/>
              <a:buFont typeface="Wingdings"/>
              <a:buChar char=""/>
              <a:tabLst>
                <a:tab pos="624840" algn="l"/>
              </a:tabLst>
            </a:pPr>
            <a:r>
              <a:rPr lang="fr-FR" sz="2400" dirty="0">
                <a:solidFill>
                  <a:srgbClr val="0070C0"/>
                </a:solidFill>
                <a:latin typeface="Georgia"/>
                <a:ea typeface="Wingdings"/>
                <a:cs typeface="Wingdings"/>
              </a:rPr>
              <a:t>L’apprenant le</a:t>
            </a:r>
            <a:r>
              <a:rPr lang="fr-FR" sz="2400" spc="25" dirty="0">
                <a:solidFill>
                  <a:srgbClr val="0070C0"/>
                </a:solidFill>
                <a:latin typeface="Georgia"/>
                <a:ea typeface="Wingdings"/>
                <a:cs typeface="Wingdings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Georgia"/>
                <a:ea typeface="Wingdings"/>
                <a:cs typeface="Wingdings"/>
              </a:rPr>
              <a:t>dit</a:t>
            </a:r>
            <a:endParaRPr lang="fr-FR" sz="1200" dirty="0">
              <a:solidFill>
                <a:srgbClr val="0070C0"/>
              </a:solidFill>
              <a:latin typeface="Georgia"/>
              <a:ea typeface="Wingdings"/>
              <a:cs typeface="Wingdings"/>
            </a:endParaRPr>
          </a:p>
          <a:p>
            <a:pPr marL="742950" lvl="1" indent="-285750">
              <a:spcBef>
                <a:spcPts val="670"/>
              </a:spcBef>
              <a:spcAft>
                <a:spcPts val="0"/>
              </a:spcAft>
              <a:buClr>
                <a:srgbClr val="CCB400"/>
              </a:buClr>
              <a:buSzPts val="1500"/>
              <a:buFont typeface="Wingdings"/>
              <a:buChar char=""/>
              <a:tabLst>
                <a:tab pos="624840" algn="l"/>
              </a:tabLst>
            </a:pPr>
            <a:r>
              <a:rPr lang="fr-FR" sz="2400" dirty="0">
                <a:solidFill>
                  <a:srgbClr val="0070C0"/>
                </a:solidFill>
                <a:latin typeface="Georgia"/>
                <a:ea typeface="Wingdings"/>
                <a:cs typeface="Wingdings"/>
              </a:rPr>
              <a:t>Le formateur le voit,</a:t>
            </a:r>
            <a:r>
              <a:rPr lang="fr-FR" sz="2400" spc="-30" dirty="0">
                <a:solidFill>
                  <a:srgbClr val="0070C0"/>
                </a:solidFill>
                <a:latin typeface="Georgia"/>
                <a:ea typeface="Wingdings"/>
                <a:cs typeface="Wingdings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Georgia"/>
                <a:ea typeface="Wingdings"/>
                <a:cs typeface="Wingdings"/>
              </a:rPr>
              <a:t>l’entend….</a:t>
            </a:r>
            <a:endParaRPr lang="fr-FR" sz="1200" dirty="0">
              <a:solidFill>
                <a:srgbClr val="0070C0"/>
              </a:solidFill>
              <a:latin typeface="Georgia"/>
              <a:ea typeface="Wingdings"/>
              <a:cs typeface="Wingdings"/>
            </a:endParaRPr>
          </a:p>
          <a:p>
            <a:pPr marL="742950" lvl="1" indent="-285750">
              <a:spcBef>
                <a:spcPts val="670"/>
              </a:spcBef>
              <a:spcAft>
                <a:spcPts val="0"/>
              </a:spcAft>
              <a:buClr>
                <a:srgbClr val="CCB400"/>
              </a:buClr>
              <a:buSzPts val="1500"/>
              <a:buFont typeface="Wingdings"/>
              <a:buChar char=""/>
              <a:tabLst>
                <a:tab pos="624840" algn="l"/>
              </a:tabLst>
            </a:pPr>
            <a:r>
              <a:rPr lang="fr-FR" sz="2400" dirty="0">
                <a:solidFill>
                  <a:srgbClr val="0070C0"/>
                </a:solidFill>
                <a:latin typeface="Georgia"/>
                <a:ea typeface="Wingdings"/>
                <a:cs typeface="Wingdings"/>
              </a:rPr>
              <a:t>Les évaluations</a:t>
            </a:r>
            <a:r>
              <a:rPr lang="fr-FR" sz="2400" spc="20" dirty="0">
                <a:solidFill>
                  <a:srgbClr val="0070C0"/>
                </a:solidFill>
                <a:latin typeface="Georgia"/>
                <a:ea typeface="Wingdings"/>
                <a:cs typeface="Wingdings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Georgia"/>
                <a:ea typeface="Wingdings"/>
                <a:cs typeface="Wingdings"/>
              </a:rPr>
              <a:t>l’indiquent….</a:t>
            </a:r>
            <a:endParaRPr lang="fr-FR" sz="1200" dirty="0">
              <a:solidFill>
                <a:srgbClr val="0070C0"/>
              </a:solidFill>
              <a:latin typeface="Georgia"/>
              <a:ea typeface="Wingdings"/>
              <a:cs typeface="Wingdings"/>
            </a:endParaRPr>
          </a:p>
          <a:p>
            <a:pPr marL="742950" lvl="1" indent="-285750">
              <a:spcBef>
                <a:spcPts val="670"/>
              </a:spcBef>
              <a:spcAft>
                <a:spcPts val="0"/>
              </a:spcAft>
              <a:buClr>
                <a:srgbClr val="CCB400"/>
              </a:buClr>
              <a:buSzPts val="1500"/>
              <a:buFont typeface="Wingdings"/>
              <a:buChar char=""/>
              <a:tabLst>
                <a:tab pos="624840" algn="l"/>
              </a:tabLst>
            </a:pPr>
            <a:r>
              <a:rPr lang="fr-FR" sz="2400" dirty="0">
                <a:solidFill>
                  <a:srgbClr val="0070C0"/>
                </a:solidFill>
                <a:latin typeface="Georgia"/>
                <a:ea typeface="Wingdings"/>
                <a:cs typeface="Wingdings"/>
              </a:rPr>
              <a:t>……</a:t>
            </a:r>
            <a:endParaRPr lang="fr-FR" sz="1200" dirty="0">
              <a:solidFill>
                <a:srgbClr val="0070C0"/>
              </a:solidFill>
              <a:effectLst/>
              <a:latin typeface="Georgia"/>
              <a:ea typeface="Wingdings"/>
              <a:cs typeface="Wingding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A1ED-2BE3-40EE-B66D-EEF8B8174B8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2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effectLst/>
                <a:latin typeface="Georgia"/>
                <a:ea typeface="Georgia"/>
                <a:cs typeface="Georgia"/>
              </a:rPr>
              <a:t>Difficultés pouvant constituer des freins </a:t>
            </a:r>
            <a:r>
              <a:rPr lang="fr-FR" sz="2800" dirty="0" smtClean="0">
                <a:solidFill>
                  <a:schemeClr val="bg1"/>
                </a:solidFill>
                <a:effectLst/>
                <a:latin typeface="Georgia"/>
                <a:ea typeface="Georgia"/>
                <a:cs typeface="Georgia"/>
              </a:rPr>
              <a:t/>
            </a:r>
            <a:br>
              <a:rPr lang="fr-FR" sz="2800" dirty="0" smtClean="0">
                <a:solidFill>
                  <a:schemeClr val="bg1"/>
                </a:solidFill>
                <a:effectLst/>
                <a:latin typeface="Georgia"/>
                <a:ea typeface="Georgia"/>
                <a:cs typeface="Georgia"/>
              </a:rPr>
            </a:br>
            <a:r>
              <a:rPr lang="fr-FR" sz="2800" dirty="0" smtClean="0">
                <a:solidFill>
                  <a:schemeClr val="bg1"/>
                </a:solidFill>
                <a:effectLst/>
                <a:latin typeface="Georgia"/>
                <a:ea typeface="Georgia"/>
                <a:cs typeface="Georgia"/>
              </a:rPr>
              <a:t>à </a:t>
            </a:r>
            <a:r>
              <a:rPr lang="fr-FR" sz="2800" dirty="0">
                <a:solidFill>
                  <a:schemeClr val="bg1"/>
                </a:solidFill>
                <a:effectLst/>
                <a:latin typeface="Georgia"/>
                <a:ea typeface="Georgia"/>
                <a:cs typeface="Georgia"/>
              </a:rPr>
              <a:t>l’apprentissage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Clr>
                <a:srgbClr val="D16248"/>
              </a:buClr>
              <a:buSzPts val="2300"/>
              <a:buFont typeface="Arial"/>
              <a:buChar char=""/>
              <a:tabLst>
                <a:tab pos="350520" algn="l"/>
              </a:tabLst>
            </a:pPr>
            <a:r>
              <a:rPr lang="fr-FR" dirty="0">
                <a:latin typeface="Georgia"/>
                <a:ea typeface="Arial"/>
                <a:cs typeface="Georgia"/>
              </a:rPr>
              <a:t>Il y a deux sortes de</a:t>
            </a:r>
            <a:r>
              <a:rPr lang="fr-FR" spc="-90" dirty="0">
                <a:latin typeface="Georgia"/>
                <a:ea typeface="Arial"/>
                <a:cs typeface="Georgia"/>
              </a:rPr>
              <a:t> </a:t>
            </a:r>
            <a:r>
              <a:rPr lang="fr-FR" dirty="0">
                <a:latin typeface="Georgia"/>
                <a:ea typeface="Arial"/>
                <a:cs typeface="Georgia"/>
              </a:rPr>
              <a:t>difficultés</a:t>
            </a:r>
            <a:endParaRPr lang="fr-FR" sz="1100" dirty="0">
              <a:latin typeface="Georgia"/>
              <a:ea typeface="Arial"/>
              <a:cs typeface="Georgia"/>
            </a:endParaRPr>
          </a:p>
          <a:p>
            <a:pPr>
              <a:spcBef>
                <a:spcPts val="20"/>
              </a:spcBef>
            </a:pPr>
            <a:r>
              <a:rPr lang="fr-FR" sz="2800" dirty="0">
                <a:latin typeface="Georgia"/>
                <a:ea typeface="Georgia"/>
                <a:cs typeface="Georgia"/>
              </a:rPr>
              <a:t> </a:t>
            </a:r>
            <a:endParaRPr lang="fr-FR" sz="1800" dirty="0">
              <a:latin typeface="Georgia"/>
              <a:ea typeface="Georgia"/>
              <a:cs typeface="Georgia"/>
            </a:endParaRPr>
          </a:p>
          <a:p>
            <a:pPr marL="742950" lvl="1" indent="-285750">
              <a:spcAft>
                <a:spcPts val="0"/>
              </a:spcAft>
              <a:buClr>
                <a:srgbClr val="CCB400"/>
              </a:buClr>
              <a:buSzPts val="1500"/>
              <a:buFont typeface="Wingdings"/>
              <a:buChar char=""/>
              <a:tabLst>
                <a:tab pos="624840" algn="l"/>
              </a:tabLst>
            </a:pPr>
            <a:r>
              <a:rPr lang="fr-FR" sz="2400" dirty="0">
                <a:solidFill>
                  <a:srgbClr val="636B85"/>
                </a:solidFill>
                <a:latin typeface="Georgia"/>
                <a:ea typeface="Wingdings"/>
                <a:cs typeface="Wingdings"/>
              </a:rPr>
              <a:t>Difficultés « normales » (il est midi, j’ai faim, je n’ai pas</a:t>
            </a:r>
            <a:r>
              <a:rPr lang="fr-FR" sz="2400" spc="-135" dirty="0">
                <a:solidFill>
                  <a:srgbClr val="636B85"/>
                </a:solidFill>
                <a:latin typeface="Georgia"/>
                <a:ea typeface="Wingdings"/>
                <a:cs typeface="Wingdings"/>
              </a:rPr>
              <a:t> </a:t>
            </a:r>
            <a:r>
              <a:rPr lang="fr-FR" sz="2400" dirty="0">
                <a:solidFill>
                  <a:srgbClr val="636B85"/>
                </a:solidFill>
                <a:latin typeface="Georgia"/>
                <a:ea typeface="Wingdings"/>
                <a:cs typeface="Wingdings"/>
              </a:rPr>
              <a:t>bien dormi</a:t>
            </a:r>
            <a:r>
              <a:rPr lang="fr-FR" sz="2400" dirty="0">
                <a:solidFill>
                  <a:srgbClr val="636B85"/>
                </a:solidFill>
                <a:latin typeface="Georgia"/>
                <a:ea typeface="Wingdings"/>
                <a:cs typeface="Wingdings"/>
              </a:rPr>
              <a:t>, je suis enrhumé(e), je n’ai pas entendu, …..)</a:t>
            </a:r>
          </a:p>
          <a:p>
            <a:pPr>
              <a:spcBef>
                <a:spcPts val="30"/>
              </a:spcBef>
            </a:pPr>
            <a:r>
              <a:rPr lang="fr-FR" sz="2800" dirty="0">
                <a:latin typeface="Georgia"/>
                <a:ea typeface="Georgia"/>
                <a:cs typeface="Georgia"/>
              </a:rPr>
              <a:t> </a:t>
            </a:r>
            <a:endParaRPr lang="fr-FR" sz="2000" dirty="0">
              <a:latin typeface="Georgia"/>
              <a:ea typeface="Georgia"/>
              <a:cs typeface="Georgia"/>
            </a:endParaRPr>
          </a:p>
          <a:p>
            <a:pPr marL="742950" lvl="1" indent="-285750">
              <a:spcAft>
                <a:spcPts val="0"/>
              </a:spcAft>
              <a:buClr>
                <a:srgbClr val="CCB400"/>
              </a:buClr>
              <a:buSzPts val="1500"/>
              <a:buFont typeface="Wingdings"/>
              <a:buChar char=""/>
              <a:tabLst>
                <a:tab pos="624840" algn="l"/>
              </a:tabLst>
            </a:pPr>
            <a:r>
              <a:rPr lang="fr-FR" sz="2400" dirty="0">
                <a:solidFill>
                  <a:srgbClr val="636B85"/>
                </a:solidFill>
                <a:latin typeface="Georgia"/>
                <a:ea typeface="Wingdings"/>
                <a:cs typeface="Wingdings"/>
              </a:rPr>
              <a:t>Difficultés « autres » qui peuvent être de </a:t>
            </a:r>
            <a:r>
              <a:rPr lang="fr-FR" sz="2400" dirty="0" smtClean="0">
                <a:solidFill>
                  <a:srgbClr val="636B85"/>
                </a:solidFill>
                <a:latin typeface="Georgia"/>
                <a:ea typeface="Wingdings"/>
                <a:cs typeface="Wingdings"/>
              </a:rPr>
              <a:t>4</a:t>
            </a:r>
            <a:r>
              <a:rPr lang="fr-FR" sz="2400" spc="-60" dirty="0" smtClean="0">
                <a:solidFill>
                  <a:srgbClr val="636B85"/>
                </a:solidFill>
                <a:latin typeface="Georgia"/>
                <a:ea typeface="Wingdings"/>
                <a:cs typeface="Wingdings"/>
              </a:rPr>
              <a:t> </a:t>
            </a:r>
            <a:r>
              <a:rPr lang="fr-FR" sz="2400" dirty="0">
                <a:solidFill>
                  <a:srgbClr val="636B85"/>
                </a:solidFill>
                <a:latin typeface="Georgia"/>
                <a:ea typeface="Wingdings"/>
                <a:cs typeface="Wingdings"/>
              </a:rPr>
              <a:t>ordres:</a:t>
            </a:r>
            <a:endParaRPr lang="fr-FR" sz="1200" dirty="0">
              <a:latin typeface="Georgia"/>
              <a:ea typeface="Wingdings"/>
              <a:cs typeface="Wingdings"/>
            </a:endParaRPr>
          </a:p>
          <a:p>
            <a:pPr marL="669925">
              <a:spcBef>
                <a:spcPts val="600"/>
              </a:spcBef>
            </a:pPr>
            <a:r>
              <a:rPr lang="fr-FR" sz="1600" dirty="0" smtClean="0">
                <a:latin typeface="Georgia"/>
                <a:ea typeface="Georgia"/>
                <a:cs typeface="Georgia"/>
              </a:rPr>
              <a:t>Cognitives </a:t>
            </a:r>
          </a:p>
          <a:p>
            <a:pPr marL="669925">
              <a:spcBef>
                <a:spcPts val="600"/>
              </a:spcBef>
            </a:pPr>
            <a:r>
              <a:rPr lang="fr-FR" sz="1600" dirty="0" smtClean="0">
                <a:latin typeface="Georgia"/>
                <a:ea typeface="Georgia"/>
                <a:cs typeface="Georgia"/>
              </a:rPr>
              <a:t>Affectives et motivationnelles</a:t>
            </a:r>
          </a:p>
          <a:p>
            <a:pPr marL="669925">
              <a:spcBef>
                <a:spcPts val="600"/>
              </a:spcBef>
            </a:pPr>
            <a:r>
              <a:rPr lang="fr-FR" sz="1600" dirty="0" smtClean="0">
                <a:latin typeface="Georgia"/>
                <a:ea typeface="Georgia"/>
                <a:cs typeface="Georgia"/>
              </a:rPr>
              <a:t>Psychosociales</a:t>
            </a:r>
          </a:p>
          <a:p>
            <a:pPr marL="669925">
              <a:spcBef>
                <a:spcPts val="600"/>
              </a:spcBef>
            </a:pPr>
            <a:r>
              <a:rPr lang="fr-FR" sz="1600" dirty="0" smtClean="0">
                <a:latin typeface="Georgia"/>
                <a:ea typeface="Georgia"/>
                <a:cs typeface="Georgia"/>
              </a:rPr>
              <a:t>Psychomoteurs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A1ED-2BE3-40EE-B66D-EEF8B8174B8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8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Georgia"/>
                <a:ea typeface="Georgia"/>
                <a:cs typeface="Georgia"/>
              </a:rPr>
              <a:t>Etapes ?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5565">
              <a:tabLst>
                <a:tab pos="590550" algn="l"/>
              </a:tabLst>
            </a:pPr>
            <a:r>
              <a:rPr lang="fr-FR" dirty="0">
                <a:latin typeface="Georgia"/>
                <a:ea typeface="Georgia"/>
                <a:cs typeface="Georgia"/>
              </a:rPr>
              <a:t>Rep</a:t>
            </a:r>
            <a:r>
              <a:rPr lang="fr-FR" spc="5" dirty="0">
                <a:latin typeface="Georgia"/>
                <a:ea typeface="Georgia"/>
                <a:cs typeface="Georgia"/>
              </a:rPr>
              <a:t>é</a:t>
            </a:r>
            <a:r>
              <a:rPr lang="fr-FR" dirty="0">
                <a:latin typeface="Georgia"/>
                <a:ea typeface="Georgia"/>
                <a:cs typeface="Georgia"/>
              </a:rPr>
              <a:t>rer,</a:t>
            </a:r>
            <a:r>
              <a:rPr lang="fr-FR" spc="-60" dirty="0">
                <a:latin typeface="Georgia"/>
                <a:ea typeface="Georgia"/>
                <a:cs typeface="Georgia"/>
              </a:rPr>
              <a:t> </a:t>
            </a:r>
            <a:r>
              <a:rPr lang="fr-FR" spc="-5" dirty="0">
                <a:latin typeface="Georgia"/>
                <a:ea typeface="Georgia"/>
                <a:cs typeface="Georgia"/>
              </a:rPr>
              <a:t>entendre</a:t>
            </a:r>
            <a:r>
              <a:rPr lang="fr-FR" dirty="0">
                <a:latin typeface="Georgia"/>
                <a:ea typeface="Georgia"/>
                <a:cs typeface="Georgia"/>
              </a:rPr>
              <a:t>,</a:t>
            </a:r>
            <a:r>
              <a:rPr lang="fr-FR" spc="-15" dirty="0">
                <a:latin typeface="Georgia"/>
                <a:ea typeface="Georgia"/>
                <a:cs typeface="Georgia"/>
              </a:rPr>
              <a:t> </a:t>
            </a:r>
            <a:r>
              <a:rPr lang="fr-FR" dirty="0">
                <a:latin typeface="Georgia"/>
                <a:ea typeface="Georgia"/>
                <a:cs typeface="Georgia"/>
              </a:rPr>
              <a:t>a</a:t>
            </a:r>
            <a:r>
              <a:rPr lang="fr-FR" spc="-10" dirty="0">
                <a:latin typeface="Georgia"/>
                <a:ea typeface="Georgia"/>
                <a:cs typeface="Georgia"/>
              </a:rPr>
              <a:t>c</a:t>
            </a:r>
            <a:r>
              <a:rPr lang="fr-FR" spc="-5" dirty="0">
                <a:latin typeface="Georgia"/>
                <a:ea typeface="Georgia"/>
                <a:cs typeface="Georgia"/>
              </a:rPr>
              <a:t>cep</a:t>
            </a:r>
            <a:r>
              <a:rPr lang="fr-FR" spc="5" dirty="0">
                <a:latin typeface="Georgia"/>
                <a:ea typeface="Georgia"/>
                <a:cs typeface="Georgia"/>
              </a:rPr>
              <a:t>t</a:t>
            </a:r>
            <a:r>
              <a:rPr lang="fr-FR" spc="-5" dirty="0">
                <a:latin typeface="Georgia"/>
                <a:ea typeface="Georgia"/>
                <a:cs typeface="Georgia"/>
              </a:rPr>
              <a:t>e</a:t>
            </a:r>
            <a:r>
              <a:rPr lang="fr-FR" dirty="0">
                <a:latin typeface="Georgia"/>
                <a:ea typeface="Georgia"/>
                <a:cs typeface="Georgia"/>
              </a:rPr>
              <a:t>r</a:t>
            </a:r>
            <a:r>
              <a:rPr lang="fr-FR" spc="-35" dirty="0">
                <a:latin typeface="Georgia"/>
                <a:ea typeface="Georgia"/>
                <a:cs typeface="Georgia"/>
              </a:rPr>
              <a:t> </a:t>
            </a:r>
            <a:r>
              <a:rPr lang="fr-FR" spc="-5" dirty="0">
                <a:latin typeface="Georgia"/>
                <a:ea typeface="Georgia"/>
                <a:cs typeface="Georgia"/>
              </a:rPr>
              <a:t>le</a:t>
            </a:r>
            <a:r>
              <a:rPr lang="fr-FR" dirty="0">
                <a:latin typeface="Georgia"/>
                <a:ea typeface="Georgia"/>
                <a:cs typeface="Georgia"/>
              </a:rPr>
              <a:t>s</a:t>
            </a:r>
            <a:r>
              <a:rPr lang="fr-FR" spc="-10" dirty="0">
                <a:latin typeface="Georgia"/>
                <a:ea typeface="Georgia"/>
                <a:cs typeface="Georgia"/>
              </a:rPr>
              <a:t> </a:t>
            </a:r>
            <a:r>
              <a:rPr lang="fr-FR" spc="-5" dirty="0" smtClean="0">
                <a:latin typeface="Georgia"/>
                <a:ea typeface="Georgia"/>
                <a:cs typeface="Georgia"/>
              </a:rPr>
              <a:t>diffi</a:t>
            </a:r>
            <a:r>
              <a:rPr lang="fr-FR" spc="-15" dirty="0" smtClean="0">
                <a:latin typeface="Georgia"/>
                <a:ea typeface="Georgia"/>
                <a:cs typeface="Georgia"/>
              </a:rPr>
              <a:t>c</a:t>
            </a:r>
            <a:r>
              <a:rPr lang="fr-FR" spc="-5" dirty="0" smtClean="0">
                <a:latin typeface="Georgia"/>
                <a:ea typeface="Georgia"/>
                <a:cs typeface="Georgia"/>
              </a:rPr>
              <a:t>u</a:t>
            </a:r>
            <a:r>
              <a:rPr lang="fr-FR" spc="-15" dirty="0" smtClean="0">
                <a:latin typeface="Georgia"/>
                <a:ea typeface="Georgia"/>
                <a:cs typeface="Georgia"/>
              </a:rPr>
              <a:t>l</a:t>
            </a:r>
            <a:r>
              <a:rPr lang="fr-FR" spc="-5" dirty="0" smtClean="0">
                <a:latin typeface="Georgia"/>
                <a:ea typeface="Georgia"/>
                <a:cs typeface="Georgia"/>
              </a:rPr>
              <a:t>tés</a:t>
            </a:r>
          </a:p>
          <a:p>
            <a:pPr marL="0" indent="0">
              <a:buNone/>
              <a:tabLst>
                <a:tab pos="590550" algn="l"/>
              </a:tabLst>
            </a:pPr>
            <a:endParaRPr lang="fr-FR" dirty="0" smtClean="0">
              <a:latin typeface="Georgia"/>
              <a:ea typeface="Georgia"/>
              <a:cs typeface="Georgia"/>
            </a:endParaRPr>
          </a:p>
          <a:p>
            <a:pPr marL="75565">
              <a:tabLst>
                <a:tab pos="590550" algn="l"/>
              </a:tabLst>
            </a:pPr>
            <a:r>
              <a:rPr lang="fr-FR" spc="-5" dirty="0" smtClean="0">
                <a:latin typeface="Georgia"/>
                <a:ea typeface="Georgia"/>
                <a:cs typeface="Georgia"/>
              </a:rPr>
              <a:t>Diagnostiquer </a:t>
            </a:r>
            <a:r>
              <a:rPr lang="fr-FR" spc="-5" dirty="0">
                <a:latin typeface="Georgia"/>
                <a:ea typeface="Georgia"/>
                <a:cs typeface="Georgia"/>
              </a:rPr>
              <a:t>les</a:t>
            </a:r>
            <a:r>
              <a:rPr lang="fr-FR" spc="-25" dirty="0">
                <a:latin typeface="Georgia"/>
                <a:ea typeface="Georgia"/>
                <a:cs typeface="Georgia"/>
              </a:rPr>
              <a:t> </a:t>
            </a:r>
            <a:r>
              <a:rPr lang="fr-FR" spc="-5" dirty="0">
                <a:latin typeface="Georgia"/>
                <a:ea typeface="Georgia"/>
                <a:cs typeface="Georgia"/>
              </a:rPr>
              <a:t>difficultés</a:t>
            </a:r>
            <a:endParaRPr lang="fr-FR" sz="1100" spc="-5" dirty="0">
              <a:latin typeface="Georgia"/>
              <a:ea typeface="Georgia"/>
              <a:cs typeface="Georgia"/>
            </a:endParaRPr>
          </a:p>
          <a:p>
            <a:pPr marL="742950" lvl="1" indent="-285750">
              <a:spcBef>
                <a:spcPts val="680"/>
              </a:spcBef>
              <a:spcAft>
                <a:spcPts val="0"/>
              </a:spcAft>
              <a:buClr>
                <a:srgbClr val="CCB400"/>
              </a:buClr>
              <a:buSzPts val="1500"/>
              <a:buFont typeface="Georgia"/>
              <a:buAutoNum type="alphaLcPeriod"/>
              <a:tabLst>
                <a:tab pos="989965" algn="l"/>
                <a:tab pos="990600" algn="l"/>
              </a:tabLst>
            </a:pPr>
            <a:r>
              <a:rPr lang="fr-FR" sz="2400" dirty="0">
                <a:solidFill>
                  <a:srgbClr val="636B85"/>
                </a:solidFill>
                <a:latin typeface="Georgia"/>
                <a:ea typeface="Georgia"/>
                <a:cs typeface="Georgia"/>
              </a:rPr>
              <a:t>Normales</a:t>
            </a:r>
            <a:r>
              <a:rPr lang="fr-FR" sz="2400" spc="-40" dirty="0">
                <a:solidFill>
                  <a:srgbClr val="636B85"/>
                </a:solidFill>
                <a:latin typeface="Georgia"/>
                <a:ea typeface="Georgia"/>
                <a:cs typeface="Georgia"/>
              </a:rPr>
              <a:t> </a:t>
            </a:r>
            <a:r>
              <a:rPr lang="fr-FR" sz="2400" dirty="0">
                <a:solidFill>
                  <a:srgbClr val="636B85"/>
                </a:solidFill>
                <a:latin typeface="Georgia"/>
                <a:ea typeface="Georgia"/>
                <a:cs typeface="Georgia"/>
              </a:rPr>
              <a:t>?</a:t>
            </a:r>
            <a:endParaRPr lang="fr-FR" sz="1200" dirty="0">
              <a:latin typeface="Georgia"/>
              <a:ea typeface="Georgia"/>
              <a:cs typeface="Georgia"/>
            </a:endParaRPr>
          </a:p>
          <a:p>
            <a:pPr marL="742950" lvl="1" indent="-285750">
              <a:spcBef>
                <a:spcPts val="670"/>
              </a:spcBef>
              <a:spcAft>
                <a:spcPts val="0"/>
              </a:spcAft>
              <a:buClr>
                <a:srgbClr val="CCB400"/>
              </a:buClr>
              <a:buSzPts val="1500"/>
              <a:buFont typeface="Georgia"/>
              <a:buAutoNum type="alphaLcPeriod"/>
              <a:tabLst>
                <a:tab pos="989965" algn="l"/>
                <a:tab pos="990600" algn="l"/>
              </a:tabLst>
            </a:pPr>
            <a:r>
              <a:rPr lang="fr-FR" sz="2400" dirty="0">
                <a:solidFill>
                  <a:srgbClr val="636B85"/>
                </a:solidFill>
                <a:latin typeface="Georgia"/>
                <a:ea typeface="Georgia"/>
                <a:cs typeface="Georgia"/>
              </a:rPr>
              <a:t>« Autres</a:t>
            </a:r>
            <a:r>
              <a:rPr lang="fr-FR" sz="2400" spc="-45" dirty="0">
                <a:solidFill>
                  <a:srgbClr val="636B85"/>
                </a:solidFill>
                <a:latin typeface="Georgia"/>
                <a:ea typeface="Georgia"/>
                <a:cs typeface="Georgia"/>
              </a:rPr>
              <a:t> </a:t>
            </a:r>
            <a:r>
              <a:rPr lang="fr-FR" sz="2400" dirty="0" smtClean="0">
                <a:solidFill>
                  <a:srgbClr val="636B85"/>
                </a:solidFill>
                <a:latin typeface="Georgia"/>
                <a:ea typeface="Georgia"/>
                <a:cs typeface="Georgia"/>
              </a:rPr>
              <a:t>»?</a:t>
            </a:r>
          </a:p>
          <a:p>
            <a:pPr marL="457200" lvl="1" indent="0">
              <a:spcBef>
                <a:spcPts val="670"/>
              </a:spcBef>
              <a:spcAft>
                <a:spcPts val="0"/>
              </a:spcAft>
              <a:buClr>
                <a:srgbClr val="CCB400"/>
              </a:buClr>
              <a:buSzPts val="1500"/>
              <a:buNone/>
              <a:tabLst>
                <a:tab pos="989965" algn="l"/>
                <a:tab pos="990600" algn="l"/>
              </a:tabLst>
            </a:pPr>
            <a:endParaRPr lang="fr-FR" sz="1200" dirty="0">
              <a:latin typeface="Georgia"/>
              <a:ea typeface="Georgia"/>
              <a:cs typeface="Georgia"/>
            </a:endParaRPr>
          </a:p>
          <a:p>
            <a:r>
              <a:rPr lang="fr-FR" sz="2800" dirty="0">
                <a:latin typeface="Georgia"/>
                <a:ea typeface="Georgia"/>
                <a:cs typeface="Georgia"/>
              </a:rPr>
              <a:t> </a:t>
            </a:r>
            <a:r>
              <a:rPr lang="fr-FR" spc="-5" dirty="0" smtClean="0">
                <a:latin typeface="Georgia"/>
                <a:ea typeface="Georgia"/>
                <a:cs typeface="Georgia"/>
              </a:rPr>
              <a:t>Mettre </a:t>
            </a:r>
            <a:r>
              <a:rPr lang="fr-FR" spc="-5" dirty="0">
                <a:latin typeface="Georgia"/>
                <a:ea typeface="Georgia"/>
                <a:cs typeface="Georgia"/>
              </a:rPr>
              <a:t>en œuvre les actions correctives</a:t>
            </a:r>
            <a:r>
              <a:rPr lang="fr-FR" spc="-175" dirty="0">
                <a:latin typeface="Georgia"/>
                <a:ea typeface="Georgia"/>
                <a:cs typeface="Georgia"/>
              </a:rPr>
              <a:t> </a:t>
            </a:r>
            <a:r>
              <a:rPr lang="fr-FR" spc="-5" dirty="0">
                <a:latin typeface="Georgia"/>
                <a:ea typeface="Georgia"/>
                <a:cs typeface="Georgia"/>
              </a:rPr>
              <a:t>adaptées</a:t>
            </a:r>
            <a:endParaRPr lang="fr-FR" sz="1100" spc="-5" dirty="0">
              <a:effectLst/>
              <a:latin typeface="Georgia"/>
              <a:ea typeface="Georgia"/>
              <a:cs typeface="Georgia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A1ED-2BE3-40EE-B66D-EEF8B8174B8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6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Georgia"/>
                <a:ea typeface="Georgia"/>
                <a:cs typeface="Georgia"/>
              </a:rPr>
              <a:t>Actions correctives….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pPr marL="109728" indent="0">
              <a:buNone/>
            </a:pP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Quelles sont ces actions correctives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©MCath PADIOLLEAU - FPA 2022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A1ED-2BE3-40EE-B66D-EEF8B8174B8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5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</TotalTime>
  <Words>417</Words>
  <Application>Microsoft Office PowerPoint</Application>
  <PresentationFormat>Affichage à l'écran (4:3)</PresentationFormat>
  <Paragraphs>110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Débit</vt:lpstr>
      <vt:lpstr> </vt:lpstr>
      <vt:lpstr>Remédier aux difficultés pouvant constituer des freins aux apprentissages</vt:lpstr>
      <vt:lpstr>La Médiation ?</vt:lpstr>
      <vt:lpstr>La Médiation en formation?</vt:lpstr>
      <vt:lpstr>La Médiation en formation?</vt:lpstr>
      <vt:lpstr>Quand faut-il remédier ?</vt:lpstr>
      <vt:lpstr>Difficultés pouvant constituer des freins  à l’apprentissage</vt:lpstr>
      <vt:lpstr>Etapes ?</vt:lpstr>
      <vt:lpstr>Actions correctives….</vt:lpstr>
      <vt:lpstr>Actions correctives….</vt:lpstr>
      <vt:lpstr>Quelques Actions correctives….</vt:lpstr>
      <vt:lpstr>Principes de Médiation Selon Alain MOAL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Remédiation</dc:title>
  <dc:creator>jean-luc pad</dc:creator>
  <cp:lastModifiedBy>jean-luc pad</cp:lastModifiedBy>
  <cp:revision>14</cp:revision>
  <dcterms:created xsi:type="dcterms:W3CDTF">2022-04-11T19:30:04Z</dcterms:created>
  <dcterms:modified xsi:type="dcterms:W3CDTF">2022-04-11T20:59:13Z</dcterms:modified>
</cp:coreProperties>
</file>