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2" r:id="rId4"/>
    <p:sldId id="257" r:id="rId5"/>
    <p:sldId id="271" r:id="rId6"/>
    <p:sldId id="258" r:id="rId7"/>
    <p:sldId id="265" r:id="rId8"/>
    <p:sldId id="269" r:id="rId9"/>
    <p:sldId id="262" r:id="rId10"/>
    <p:sldId id="266" r:id="rId11"/>
    <p:sldId id="267" r:id="rId12"/>
    <p:sldId id="263" r:id="rId13"/>
    <p:sldId id="268" r:id="rId14"/>
    <p:sldId id="260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266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FA86-7380-4047-8B99-BD0BAD95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79C55-554D-4A45-AECA-FC71840D9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785E9-D9C1-4C1E-817D-83245022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78AE-9134-4269-B887-F0E3B03F378A}" type="datetimeFigureOut">
              <a:rPr lang="de-CH" smtClean="0"/>
              <a:t>15.07.2019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5984-FA1D-44DC-A007-D9536AD4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74556-DF80-45F7-85DB-3FDDDC88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E2-DA96-42DA-ACB8-0E5A98E8ED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96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B703-F04C-487E-A60A-D5114FF8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E78B8-E0D1-4CAB-9B4F-5B55D440A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CF61-8D95-46D1-90C6-1CD1D60E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78AE-9134-4269-B887-F0E3B03F378A}" type="datetimeFigureOut">
              <a:rPr lang="de-CH" smtClean="0"/>
              <a:t>15.07.2019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FEEE-638F-4563-B207-9C88642C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4B332-D8AF-48EF-9E73-B50F6677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E2-DA96-42DA-ACB8-0E5A98E8ED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660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2DB2E-8B89-4B61-A3C3-8071C0D68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6B148-F6DA-41F7-837F-E73A72D61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7FF66-2A61-4B07-B73D-D9EF9A8F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78AE-9134-4269-B887-F0E3B03F378A}" type="datetimeFigureOut">
              <a:rPr lang="de-CH" smtClean="0"/>
              <a:t>15.07.2019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F868E-1607-46BE-90D3-6B78C178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23F0F-53E1-4A0C-B3B8-EE947638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E2-DA96-42DA-ACB8-0E5A98E8ED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281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DCF5-706E-4ACA-AE76-70C4480A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467C-B8D2-4971-9B37-C21C7E7F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B010C-219B-48F9-9261-7D5B6691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78AE-9134-4269-B887-F0E3B03F378A}" type="datetimeFigureOut">
              <a:rPr lang="de-CH" smtClean="0"/>
              <a:t>15.07.2019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B05D-EF7F-4FA3-807E-3B0FDD7C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5484-8E5D-48C7-B3CF-F792B4C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E2-DA96-42DA-ACB8-0E5A98E8ED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51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C5AD-759B-4356-8B04-2CEEE002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F5492-6D29-495A-AB24-DC91000A2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7B8DD-02B6-4249-922D-657BBBA6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78AE-9134-4269-B887-F0E3B03F378A}" type="datetimeFigureOut">
              <a:rPr lang="de-CH" smtClean="0"/>
              <a:t>15.07.2019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CC531-83F5-49B5-835F-39CB0992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723E-1E53-4F4A-9667-8E29FDC5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E2-DA96-42DA-ACB8-0E5A98E8ED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607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6F57-7275-49D7-8E80-C6FA13FF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0ADA-0EAB-490E-9A69-B9685D03A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8F45E-A9B2-4BB4-9E79-DF8445714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AB37-414F-4CC3-BB72-4C192268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78AE-9134-4269-B887-F0E3B03F378A}" type="datetimeFigureOut">
              <a:rPr lang="de-CH" smtClean="0"/>
              <a:t>15.07.2019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E14DD-453F-41FB-B9B2-33C86B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BA388-448D-4940-9DF5-C266B7A4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E2-DA96-42DA-ACB8-0E5A98E8ED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819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B8CF-21F9-446C-BA2F-57F30DB2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FDEA3-837C-4A73-9DD7-FD1AC3E1B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28AB9-9D87-46F9-915D-6F097AE22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FBC68-51EC-4BE7-8DC5-89B3895E0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62F84-FF20-40D8-85B5-67E318187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0858B-1454-46FC-8085-6E70677B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78AE-9134-4269-B887-F0E3B03F378A}" type="datetimeFigureOut">
              <a:rPr lang="de-CH" smtClean="0"/>
              <a:t>15.07.2019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D824B-B6A5-49BB-8D9A-B7A44F9A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BF009-68BB-411E-B8A7-C57BD7AF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E2-DA96-42DA-ACB8-0E5A98E8ED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871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5902-A0C4-48B7-B931-A03613BA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DA3E9-92AE-45C6-A4D2-C85823E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78AE-9134-4269-B887-F0E3B03F378A}" type="datetimeFigureOut">
              <a:rPr lang="de-CH" smtClean="0"/>
              <a:t>15.07.2019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B95A3-D332-4A92-9483-E4EC776B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20D2D-EFF4-43D8-9C46-99A2B8C7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E2-DA96-42DA-ACB8-0E5A98E8ED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032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60AB8-5F98-43A0-BCE3-6D991FAA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78AE-9134-4269-B887-F0E3B03F378A}" type="datetimeFigureOut">
              <a:rPr lang="de-CH" smtClean="0"/>
              <a:t>15.07.2019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8BACF-E4EE-4867-BC1E-61DCC694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F8ED4-F1EE-458E-A0EC-950CCED3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E2-DA96-42DA-ACB8-0E5A98E8ED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602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DC56-E96F-45F5-AE0F-5EA39C82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2722C-5AD3-4A8D-B3AD-016F09C1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DA0A9-03AF-48C7-BB3B-B42EBB0C9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65629-DF51-453A-9502-11CDEAB3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78AE-9134-4269-B887-F0E3B03F378A}" type="datetimeFigureOut">
              <a:rPr lang="de-CH" smtClean="0"/>
              <a:t>15.07.2019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43802-F1D9-412F-93D5-D7B21696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05427-8CF9-4FBD-9171-1CC82647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E2-DA96-42DA-ACB8-0E5A98E8ED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790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4FF2-A7C0-4E6A-A660-2B89B8F2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A8EBC-698E-457B-B675-B4E0AFC35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86DF0-4D0B-4BF3-8D6E-67CB37731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5E1A1-02E9-4A86-BBF9-DE5EDDAD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78AE-9134-4269-B887-F0E3B03F378A}" type="datetimeFigureOut">
              <a:rPr lang="de-CH" smtClean="0"/>
              <a:t>15.07.2019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79A8E-B19D-4399-8ECD-71AAADE7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F5142-57EA-4330-A6CA-EB5D82B4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E2-DA96-42DA-ACB8-0E5A98E8ED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209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0EE59-D7B1-4790-A606-5E4E6EAB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B1E8B-80BC-4C0E-82EB-EDD37445E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0EF75-C91C-4254-B51B-763649C78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378AE-9134-4269-B887-F0E3B03F378A}" type="datetimeFigureOut">
              <a:rPr lang="de-CH" smtClean="0"/>
              <a:t>15.07.2019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E3B31-706F-4F15-B80F-239FD6244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DD67C-9B3D-43A7-BA1B-6949B6EC5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0D0E2-DA96-42DA-ACB8-0E5A98E8ED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823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746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avierbellagamba/MPI_examp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8EC5-3363-445E-B098-46BB05FEF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2565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noProof="0" dirty="0"/>
              <a:t>MPI: message passing interface</a:t>
            </a:r>
            <a:br>
              <a:rPr lang="en-US" sz="5400" noProof="0" dirty="0"/>
            </a:br>
            <a:r>
              <a:rPr lang="en-US" sz="1050" noProof="0" dirty="0"/>
              <a:t> </a:t>
            </a:r>
            <a:r>
              <a:rPr lang="en-US" sz="3200" noProof="0" dirty="0"/>
              <a:t> </a:t>
            </a:r>
            <a:br>
              <a:rPr lang="en-US" noProof="0" dirty="0"/>
            </a:br>
            <a:r>
              <a:rPr lang="en-US" sz="4000" b="1" noProof="0" dirty="0"/>
              <a:t>An introduction</a:t>
            </a:r>
            <a:endParaRPr lang="en-US" b="1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F7FF0-5851-46A2-9856-DB13EBD5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662"/>
            <a:ext cx="9144000" cy="1655762"/>
          </a:xfrm>
        </p:spPr>
        <p:txBody>
          <a:bodyPr/>
          <a:lstStyle/>
          <a:p>
            <a:r>
              <a:rPr lang="en-US" noProof="0" dirty="0"/>
              <a:t>Zurich, 13.07.19</a:t>
            </a:r>
          </a:p>
          <a:p>
            <a:r>
              <a:rPr lang="en-US" noProof="0" dirty="0"/>
              <a:t>Xavier Bellagamba</a:t>
            </a:r>
          </a:p>
          <a:p>
            <a:r>
              <a:rPr lang="en-US" noProof="0" dirty="0"/>
              <a:t>EY – EMEIA FSO</a:t>
            </a:r>
          </a:p>
        </p:txBody>
      </p:sp>
    </p:spTree>
    <p:extLst>
      <p:ext uri="{BB962C8B-B14F-4D97-AF65-F5344CB8AC3E}">
        <p14:creationId xmlns:p14="http://schemas.microsoft.com/office/powerpoint/2010/main" val="3255047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8BB3-C561-401A-A128-F7B2CB70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</a:t>
            </a:r>
            <a:r>
              <a:rPr lang="en-US" dirty="0" err="1"/>
              <a:t>seudo</a:t>
            </a:r>
            <a:r>
              <a:rPr lang="en-US" dirty="0"/>
              <a:t>-code of the MW approach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3BDE-4B6B-4424-BA1F-91149F61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55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sz="1800" dirty="0" err="1"/>
              <a:t>Instantiate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communicator</a:t>
            </a:r>
            <a:r>
              <a:rPr lang="de-CH" sz="1800" dirty="0"/>
              <a:t> (</a:t>
            </a:r>
            <a:r>
              <a:rPr lang="de-CH" sz="1800" dirty="0" err="1"/>
              <a:t>create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communicator</a:t>
            </a:r>
            <a:r>
              <a:rPr lang="de-CH" sz="1800" dirty="0"/>
              <a:t> </a:t>
            </a:r>
            <a:r>
              <a:rPr lang="de-CH" sz="1800" dirty="0" err="1"/>
              <a:t>with</a:t>
            </a:r>
            <a:r>
              <a:rPr lang="de-CH" sz="1800" dirty="0"/>
              <a:t> </a:t>
            </a:r>
            <a:r>
              <a:rPr lang="de-CH" sz="1800" dirty="0" err="1"/>
              <a:t>user</a:t>
            </a:r>
            <a:r>
              <a:rPr lang="de-CH" sz="1800" dirty="0"/>
              <a:t> </a:t>
            </a:r>
            <a:r>
              <a:rPr lang="de-CH" sz="1800" dirty="0" err="1"/>
              <a:t>define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cores</a:t>
            </a:r>
            <a:r>
              <a:rPr lang="de-CH" sz="1800" dirty="0"/>
              <a:t> and </a:t>
            </a:r>
            <a:r>
              <a:rPr lang="de-CH" sz="1800" dirty="0" err="1"/>
              <a:t>assign</a:t>
            </a:r>
            <a:r>
              <a:rPr lang="de-CH" sz="1800" dirty="0"/>
              <a:t> ID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each</a:t>
            </a:r>
            <a:r>
              <a:rPr lang="de-CH" sz="1800" dirty="0"/>
              <a:t> </a:t>
            </a:r>
            <a:r>
              <a:rPr lang="de-CH" sz="1800" dirty="0" err="1"/>
              <a:t>core</a:t>
            </a:r>
            <a:r>
              <a:rPr lang="de-CH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1800" dirty="0" err="1"/>
              <a:t>Define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i="1" dirty="0" err="1"/>
              <a:t>manager</a:t>
            </a:r>
            <a:endParaRPr lang="de-CH" sz="1800" i="1" dirty="0"/>
          </a:p>
          <a:p>
            <a:pPr marL="514350" indent="-514350">
              <a:buFont typeface="+mj-lt"/>
              <a:buAutoNum type="arabicPeriod"/>
            </a:pPr>
            <a:r>
              <a:rPr lang="de-CH" sz="1800" dirty="0"/>
              <a:t>Start </a:t>
            </a:r>
            <a:r>
              <a:rPr lang="de-CH" sz="1800" dirty="0" err="1"/>
              <a:t>task</a:t>
            </a:r>
            <a:r>
              <a:rPr lang="de-CH" sz="1800" dirty="0"/>
              <a:t> and </a:t>
            </a:r>
            <a:r>
              <a:rPr lang="de-CH" sz="1800" dirty="0" err="1"/>
              <a:t>role</a:t>
            </a:r>
            <a:r>
              <a:rPr lang="de-CH" sz="1800" dirty="0"/>
              <a:t> </a:t>
            </a:r>
            <a:r>
              <a:rPr lang="de-CH" sz="1800" dirty="0" err="1"/>
              <a:t>split</a:t>
            </a:r>
            <a:r>
              <a:rPr lang="de-CH" sz="1800" dirty="0"/>
              <a:t>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F0F3D1-AC52-47FB-BC33-E2ED23474500}"/>
              </a:ext>
            </a:extLst>
          </p:cNvPr>
          <p:cNvSpPr txBox="1">
            <a:spLocks/>
          </p:cNvSpPr>
          <p:nvPr/>
        </p:nvSpPr>
        <p:spPr>
          <a:xfrm>
            <a:off x="838200" y="3316288"/>
            <a:ext cx="5010150" cy="2995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Manager:</a:t>
            </a:r>
          </a:p>
          <a:p>
            <a:pPr marL="514350" indent="-514350">
              <a:buFont typeface="+mj-lt"/>
              <a:buAutoNum type="alphaUcPeriod"/>
            </a:pPr>
            <a:r>
              <a:rPr lang="de-CH" dirty="0"/>
              <a:t>Load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required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manager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define</a:t>
            </a:r>
            <a:r>
              <a:rPr lang="de-CH" dirty="0"/>
              <a:t> </a:t>
            </a:r>
            <a:r>
              <a:rPr lang="de-CH" dirty="0" err="1"/>
              <a:t>jobs</a:t>
            </a:r>
            <a:endParaRPr lang="de-CH" dirty="0"/>
          </a:p>
          <a:p>
            <a:pPr marL="514350" indent="-514350">
              <a:buFont typeface="+mj-lt"/>
              <a:buAutoNum type="alphaUcPeriod"/>
            </a:pPr>
            <a:r>
              <a:rPr lang="de-CH" dirty="0"/>
              <a:t>Create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job</a:t>
            </a:r>
            <a:r>
              <a:rPr lang="de-CH" dirty="0"/>
              <a:t> </a:t>
            </a:r>
            <a:r>
              <a:rPr lang="de-CH" dirty="0" err="1"/>
              <a:t>list</a:t>
            </a:r>
            <a:endParaRPr lang="de-CH" dirty="0"/>
          </a:p>
          <a:p>
            <a:pPr marL="514350" indent="-514350">
              <a:buFont typeface="+mj-lt"/>
              <a:buAutoNum type="alphaUcPeriod"/>
            </a:pPr>
            <a:r>
              <a:rPr lang="de-CH" dirty="0"/>
              <a:t> Send initial </a:t>
            </a:r>
            <a:r>
              <a:rPr lang="de-CH" dirty="0" err="1"/>
              <a:t>jobs</a:t>
            </a:r>
            <a:endParaRPr lang="de-CH" dirty="0"/>
          </a:p>
          <a:p>
            <a:pPr marL="514350" indent="-514350">
              <a:buFont typeface="+mj-lt"/>
              <a:buAutoNum type="alphaUcPeriod"/>
            </a:pPr>
            <a:r>
              <a:rPr lang="de-CH" dirty="0" err="1"/>
              <a:t>While</a:t>
            </a:r>
            <a:r>
              <a:rPr lang="de-CH" dirty="0"/>
              <a:t> not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jobs</a:t>
            </a:r>
            <a:r>
              <a:rPr lang="de-CH" dirty="0"/>
              <a:t> </a:t>
            </a:r>
            <a:r>
              <a:rPr lang="de-CH" dirty="0" err="1"/>
              <a:t>received</a:t>
            </a:r>
            <a:endParaRPr lang="de-CH" dirty="0"/>
          </a:p>
          <a:p>
            <a:pPr marL="971550" lvl="1" indent="-514350">
              <a:buFont typeface="+mj-lt"/>
              <a:buAutoNum type="alphaLcParenR"/>
            </a:pPr>
            <a:r>
              <a:rPr lang="de-CH" dirty="0" err="1"/>
              <a:t>Wait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completed</a:t>
            </a:r>
            <a:r>
              <a:rPr lang="de-CH" dirty="0"/>
              <a:t> </a:t>
            </a:r>
            <a:r>
              <a:rPr lang="de-CH" dirty="0" err="1"/>
              <a:t>job</a:t>
            </a:r>
            <a:endParaRPr lang="de-CH" dirty="0"/>
          </a:p>
          <a:p>
            <a:pPr marL="971550" lvl="1" indent="-514350">
              <a:buFont typeface="+mj-lt"/>
              <a:buAutoNum type="alphaLcParenR"/>
            </a:pPr>
            <a:r>
              <a:rPr lang="de-CH" dirty="0" err="1"/>
              <a:t>Receive</a:t>
            </a:r>
            <a:r>
              <a:rPr lang="de-CH" dirty="0"/>
              <a:t> </a:t>
            </a:r>
            <a:r>
              <a:rPr lang="de-CH" dirty="0" err="1"/>
              <a:t>completed</a:t>
            </a:r>
            <a:r>
              <a:rPr lang="de-CH" dirty="0"/>
              <a:t> </a:t>
            </a:r>
            <a:r>
              <a:rPr lang="de-CH" dirty="0" err="1"/>
              <a:t>job</a:t>
            </a:r>
            <a:endParaRPr lang="de-CH" dirty="0"/>
          </a:p>
          <a:p>
            <a:pPr marL="971550" lvl="1" indent="-514350">
              <a:buFont typeface="+mj-lt"/>
              <a:buAutoNum type="alphaLcParenR"/>
            </a:pPr>
            <a:r>
              <a:rPr lang="de-CH" dirty="0"/>
              <a:t>Send </a:t>
            </a:r>
            <a:r>
              <a:rPr lang="de-CH" dirty="0" err="1"/>
              <a:t>next</a:t>
            </a:r>
            <a:r>
              <a:rPr lang="de-CH" dirty="0"/>
              <a:t> </a:t>
            </a:r>
            <a:r>
              <a:rPr lang="de-CH" dirty="0" err="1"/>
              <a:t>job</a:t>
            </a:r>
            <a:endParaRPr lang="de-CH" dirty="0"/>
          </a:p>
          <a:p>
            <a:pPr marL="971550" lvl="1" indent="-514350">
              <a:buFont typeface="+mj-lt"/>
              <a:buAutoNum type="alphaLcParenR"/>
            </a:pPr>
            <a:r>
              <a:rPr lang="de-CH" dirty="0"/>
              <a:t>Aggregate </a:t>
            </a:r>
            <a:r>
              <a:rPr lang="de-CH" dirty="0" err="1"/>
              <a:t>results</a:t>
            </a:r>
            <a:endParaRPr lang="de-CH" dirty="0"/>
          </a:p>
          <a:p>
            <a:pPr marL="514350" indent="-514350">
              <a:buFont typeface="+mj-lt"/>
              <a:buAutoNum type="alphaUcPeriod"/>
            </a:pPr>
            <a:r>
              <a:rPr lang="de-CH" dirty="0"/>
              <a:t>Generate final </a:t>
            </a:r>
            <a:r>
              <a:rPr lang="de-CH" dirty="0" err="1"/>
              <a:t>output</a:t>
            </a:r>
            <a:endParaRPr lang="de-CH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CE2A05-F584-4294-BF50-65C35462E5D5}"/>
              </a:ext>
            </a:extLst>
          </p:cNvPr>
          <p:cNvSpPr txBox="1">
            <a:spLocks/>
          </p:cNvSpPr>
          <p:nvPr/>
        </p:nvSpPr>
        <p:spPr>
          <a:xfrm>
            <a:off x="6096000" y="3316287"/>
            <a:ext cx="5257800" cy="299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 err="1"/>
              <a:t>Worker</a:t>
            </a:r>
            <a:r>
              <a:rPr lang="de-CH" sz="1800" dirty="0"/>
              <a:t>:</a:t>
            </a:r>
          </a:p>
          <a:p>
            <a:pPr marL="514350" indent="-514350">
              <a:buFont typeface="+mj-lt"/>
              <a:buAutoNum type="alphaUcPeriod"/>
            </a:pPr>
            <a:r>
              <a:rPr lang="de-CH" sz="1800" dirty="0"/>
              <a:t>Load </a:t>
            </a:r>
            <a:r>
              <a:rPr lang="de-CH" sz="1800" dirty="0" err="1"/>
              <a:t>data</a:t>
            </a:r>
            <a:r>
              <a:rPr lang="de-CH" sz="1800" dirty="0"/>
              <a:t> </a:t>
            </a:r>
            <a:r>
              <a:rPr lang="de-CH" sz="1800" dirty="0" err="1"/>
              <a:t>required</a:t>
            </a:r>
            <a:r>
              <a:rPr lang="de-CH" sz="1800" dirty="0"/>
              <a:t>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workers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do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job</a:t>
            </a:r>
            <a:endParaRPr lang="de-CH" sz="1800" dirty="0"/>
          </a:p>
          <a:p>
            <a:pPr marL="514350" indent="-514350">
              <a:buFont typeface="+mj-lt"/>
              <a:buAutoNum type="alphaUcPeriod"/>
            </a:pPr>
            <a:r>
              <a:rPr lang="de-CH" sz="1800" dirty="0" err="1"/>
              <a:t>While</a:t>
            </a:r>
            <a:r>
              <a:rPr lang="de-CH" sz="1800" dirty="0"/>
              <a:t> end </a:t>
            </a:r>
            <a:r>
              <a:rPr lang="de-CH" sz="1800" dirty="0" err="1"/>
              <a:t>signal</a:t>
            </a:r>
            <a:r>
              <a:rPr lang="de-CH" sz="1800" dirty="0"/>
              <a:t> not </a:t>
            </a:r>
            <a:r>
              <a:rPr lang="de-CH" sz="1800" dirty="0" err="1"/>
              <a:t>received</a:t>
            </a:r>
            <a:r>
              <a:rPr lang="de-CH" sz="1800" dirty="0"/>
              <a:t> </a:t>
            </a:r>
            <a:r>
              <a:rPr lang="de-CH" sz="1800" dirty="0" err="1"/>
              <a:t>from</a:t>
            </a:r>
            <a:r>
              <a:rPr lang="de-CH" sz="1800" dirty="0"/>
              <a:t> </a:t>
            </a:r>
            <a:r>
              <a:rPr lang="de-CH" sz="1800" dirty="0" err="1"/>
              <a:t>manager</a:t>
            </a:r>
            <a:endParaRPr lang="de-CH" sz="1800" dirty="0"/>
          </a:p>
          <a:p>
            <a:pPr marL="971550" lvl="1" indent="-514350">
              <a:buFont typeface="+mj-lt"/>
              <a:buAutoNum type="alphaLcParenR"/>
            </a:pPr>
            <a:r>
              <a:rPr lang="de-CH" sz="1600" dirty="0" err="1"/>
              <a:t>Wait</a:t>
            </a:r>
            <a:r>
              <a:rPr lang="de-CH" sz="1600" dirty="0"/>
              <a:t> </a:t>
            </a:r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job</a:t>
            </a:r>
            <a:endParaRPr lang="de-CH" sz="1600" dirty="0"/>
          </a:p>
          <a:p>
            <a:pPr marL="971550" lvl="1" indent="-514350">
              <a:buFont typeface="+mj-lt"/>
              <a:buAutoNum type="alphaLcParenR"/>
            </a:pPr>
            <a:r>
              <a:rPr lang="de-CH" sz="1600" dirty="0" err="1"/>
              <a:t>Receive</a:t>
            </a:r>
            <a:r>
              <a:rPr lang="de-CH" sz="1600" dirty="0"/>
              <a:t> </a:t>
            </a:r>
            <a:r>
              <a:rPr lang="de-CH" sz="1600" dirty="0" err="1"/>
              <a:t>job</a:t>
            </a:r>
            <a:endParaRPr lang="de-CH" sz="1600" dirty="0"/>
          </a:p>
          <a:p>
            <a:pPr marL="971550" lvl="1" indent="-514350">
              <a:buFont typeface="+mj-lt"/>
              <a:buAutoNum type="alphaLcParenR"/>
            </a:pPr>
            <a:r>
              <a:rPr lang="de-CH" sz="1600" dirty="0"/>
              <a:t>Execute </a:t>
            </a:r>
            <a:r>
              <a:rPr lang="de-CH" sz="1600" dirty="0" err="1"/>
              <a:t>job</a:t>
            </a:r>
            <a:endParaRPr lang="de-CH" sz="1600" dirty="0"/>
          </a:p>
          <a:p>
            <a:pPr marL="971550" lvl="1" indent="-514350">
              <a:buFont typeface="+mj-lt"/>
              <a:buAutoNum type="alphaLcParenR"/>
            </a:pPr>
            <a:r>
              <a:rPr lang="de-CH" sz="1600" dirty="0"/>
              <a:t>Return </a:t>
            </a:r>
            <a:r>
              <a:rPr lang="de-CH" sz="1600" dirty="0" err="1"/>
              <a:t>results</a:t>
            </a:r>
            <a:endParaRPr lang="de-CH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12EF8-9B36-44D3-A1BA-593CB8515300}"/>
              </a:ext>
            </a:extLst>
          </p:cNvPr>
          <p:cNvSpPr txBox="1"/>
          <p:nvPr/>
        </p:nvSpPr>
        <p:spPr>
          <a:xfrm>
            <a:off x="5467350" y="580050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In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code</a:t>
            </a:r>
            <a:r>
              <a:rPr lang="de-CH" dirty="0">
                <a:solidFill>
                  <a:srgbClr val="FF0000"/>
                </a:solidFill>
              </a:rPr>
              <a:t>,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split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between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manager</a:t>
            </a:r>
            <a:r>
              <a:rPr lang="de-CH" dirty="0">
                <a:solidFill>
                  <a:srgbClr val="FF0000"/>
                </a:solidFill>
              </a:rPr>
              <a:t> and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workers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are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simply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done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using</a:t>
            </a:r>
            <a:r>
              <a:rPr lang="de-CH" dirty="0">
                <a:solidFill>
                  <a:srgbClr val="FF0000"/>
                </a:solidFill>
              </a:rPr>
              <a:t> an </a:t>
            </a:r>
            <a:r>
              <a:rPr lang="de-CH" i="1" dirty="0" err="1">
                <a:solidFill>
                  <a:srgbClr val="FF0000"/>
                </a:solidFill>
              </a:rPr>
              <a:t>if</a:t>
            </a:r>
            <a:r>
              <a:rPr lang="de-CH" i="1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statement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7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8BB3-C561-401A-A128-F7B2CB70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Mainstream commands (python)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3BDE-4B6B-4424-BA1F-91149F61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5125" cy="4351338"/>
          </a:xfrm>
        </p:spPr>
        <p:txBody>
          <a:bodyPr/>
          <a:lstStyle/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Import </a:t>
            </a:r>
            <a:r>
              <a:rPr lang="de-CH" sz="1600" dirty="0" err="1">
                <a:latin typeface="Consolas" panose="020B0609020204030204" pitchFamily="49" charset="0"/>
              </a:rPr>
              <a:t>lib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from mpi4py import MPI</a:t>
            </a:r>
          </a:p>
          <a:p>
            <a:pPr marL="0" indent="0">
              <a:buNone/>
            </a:pPr>
            <a:endParaRPr lang="de-CH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1600" dirty="0" err="1">
                <a:latin typeface="Consolas" panose="020B0609020204030204" pitchFamily="49" charset="0"/>
              </a:rPr>
              <a:t>Instantiate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commnicator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comm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MPI.COMM_WORLD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size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comm.Get_size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rank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comm.Get_rank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rootRank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0 </a:t>
            </a:r>
          </a:p>
          <a:p>
            <a:pPr marL="0" indent="0">
              <a:buNone/>
            </a:pPr>
            <a:endParaRPr lang="de-CH" sz="16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W</a:t>
            </a:r>
            <a:r>
              <a:rPr lang="en-US" sz="1600" dirty="0" err="1">
                <a:latin typeface="Consolas" panose="020B0609020204030204" pitchFamily="49" charset="0"/>
              </a:rPr>
              <a:t>ait</a:t>
            </a:r>
            <a:r>
              <a:rPr lang="en-US" sz="1600" dirty="0">
                <a:latin typeface="Consolas" panose="020B0609020204030204" pitchFamily="49" charset="0"/>
              </a:rPr>
              <a:t> for all the cores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comm.barrier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endParaRPr lang="en-US" sz="1600" dirty="0">
              <a:solidFill>
                <a:srgbClr val="B5CEA8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9DE690-ACA2-4918-BA20-D5C53D0C406A}"/>
              </a:ext>
            </a:extLst>
          </p:cNvPr>
          <p:cNvSpPr txBox="1">
            <a:spLocks/>
          </p:cNvSpPr>
          <p:nvPr/>
        </p:nvSpPr>
        <p:spPr>
          <a:xfrm>
            <a:off x="4429125" y="1825625"/>
            <a:ext cx="3400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1600" dirty="0">
                <a:latin typeface="Consolas" panose="020B0609020204030204" pitchFamily="49" charset="0"/>
              </a:rPr>
              <a:t>Simple send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comm.send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dest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tag)</a:t>
            </a:r>
          </a:p>
          <a:p>
            <a:pPr marL="0" indent="0">
              <a:buNone/>
            </a:pPr>
            <a:endParaRPr lang="de-CH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S</a:t>
            </a:r>
            <a:r>
              <a:rPr lang="en-US" sz="1600" dirty="0" err="1">
                <a:latin typeface="Consolas" panose="020B0609020204030204" pitchFamily="49" charset="0"/>
              </a:rPr>
              <a:t>imple</a:t>
            </a:r>
            <a:r>
              <a:rPr lang="en-US" sz="1600" dirty="0">
                <a:latin typeface="Consolas" panose="020B0609020204030204" pitchFamily="49" charset="0"/>
              </a:rPr>
              <a:t> receive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comm.recv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(source, tag)</a:t>
            </a:r>
          </a:p>
          <a:p>
            <a:pPr marL="0" indent="0">
              <a:buNone/>
            </a:pPr>
            <a:endParaRPr lang="de-CH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1600" dirty="0" err="1">
                <a:latin typeface="Consolas" panose="020B0609020204030204" pitchFamily="49" charset="0"/>
              </a:rPr>
              <a:t>Above</a:t>
            </a:r>
            <a:r>
              <a:rPr lang="de-CH" sz="1600" dirty="0">
                <a:latin typeface="Consolas" panose="020B0609020204030204" pitchFamily="49" charset="0"/>
              </a:rPr>
              <a:t> valid </a:t>
            </a:r>
            <a:r>
              <a:rPr lang="de-CH" sz="1600" dirty="0" err="1">
                <a:latin typeface="Consolas" panose="020B0609020204030204" pitchFamily="49" charset="0"/>
              </a:rPr>
              <a:t>for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standard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python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objects</a:t>
            </a:r>
            <a:r>
              <a:rPr lang="de-CH" sz="1600" dirty="0">
                <a:latin typeface="Consolas" panose="020B0609020204030204" pitchFamily="49" charset="0"/>
              </a:rPr>
              <a:t> (e.g. </a:t>
            </a:r>
            <a:r>
              <a:rPr lang="de-CH" sz="1600" dirty="0" err="1">
                <a:latin typeface="Consolas" panose="020B0609020204030204" pitchFamily="49" charset="0"/>
              </a:rPr>
              <a:t>int</a:t>
            </a:r>
            <a:r>
              <a:rPr lang="de-CH" sz="1600" dirty="0">
                <a:latin typeface="Consolas" panose="020B0609020204030204" pitchFamily="49" charset="0"/>
              </a:rPr>
              <a:t>, double, </a:t>
            </a:r>
            <a:r>
              <a:rPr lang="de-CH" sz="1600" dirty="0" err="1">
                <a:latin typeface="Consolas" panose="020B0609020204030204" pitchFamily="49" charset="0"/>
              </a:rPr>
              <a:t>list</a:t>
            </a:r>
            <a:r>
              <a:rPr lang="de-CH" sz="1600" dirty="0">
                <a:latin typeface="Consolas" panose="020B0609020204030204" pitchFamily="49" charset="0"/>
              </a:rPr>
              <a:t>, </a:t>
            </a:r>
            <a:r>
              <a:rPr lang="de-CH" sz="1600" dirty="0" err="1">
                <a:latin typeface="Consolas" panose="020B0609020204030204" pitchFamily="49" charset="0"/>
              </a:rPr>
              <a:t>dict</a:t>
            </a:r>
            <a:r>
              <a:rPr lang="de-CH" sz="1600" dirty="0">
                <a:latin typeface="Consolas" panose="020B0609020204030204" pitchFamily="49" charset="0"/>
              </a:rPr>
              <a:t> but not </a:t>
            </a:r>
            <a:r>
              <a:rPr lang="de-CH" sz="1600" dirty="0" err="1">
                <a:latin typeface="Consolas" panose="020B0609020204030204" pitchFamily="49" charset="0"/>
              </a:rPr>
              <a:t>np.array</a:t>
            </a:r>
            <a:r>
              <a:rPr lang="de-CH" sz="1600" dirty="0">
                <a:latin typeface="Consolas" panose="020B0609020204030204" pitchFamily="49" charset="0"/>
              </a:rPr>
              <a:t>). </a:t>
            </a:r>
            <a:r>
              <a:rPr lang="de-CH" sz="1600" dirty="0" err="1">
                <a:latin typeface="Consolas" panose="020B0609020204030204" pitchFamily="49" charset="0"/>
              </a:rPr>
              <a:t>To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work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with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arrays</a:t>
            </a:r>
            <a:r>
              <a:rPr lang="de-CH" sz="1600" dirty="0">
                <a:latin typeface="Consolas" panose="020B0609020204030204" pitchFamily="49" charset="0"/>
              </a:rPr>
              <a:t>, </a:t>
            </a:r>
            <a:r>
              <a:rPr lang="de-CH" sz="1600" dirty="0" err="1">
                <a:latin typeface="Consolas" panose="020B0609020204030204" pitchFamily="49" charset="0"/>
              </a:rPr>
              <a:t>replace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the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first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letter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by</a:t>
            </a:r>
            <a:r>
              <a:rPr lang="de-CH" sz="1600" dirty="0">
                <a:latin typeface="Consolas" panose="020B0609020204030204" pitchFamily="49" charset="0"/>
              </a:rPr>
              <a:t> a CAPITAL </a:t>
            </a:r>
            <a:r>
              <a:rPr lang="de-CH" sz="1600" dirty="0" err="1">
                <a:latin typeface="Consolas" panose="020B0609020204030204" pitchFamily="49" charset="0"/>
              </a:rPr>
              <a:t>letter</a:t>
            </a:r>
            <a:r>
              <a:rPr lang="de-CH" sz="1600" dirty="0">
                <a:latin typeface="Consolas" panose="020B0609020204030204" pitchFamily="49" charset="0"/>
              </a:rPr>
              <a:t> (e.g. </a:t>
            </a:r>
            <a:r>
              <a:rPr lang="de-CH" sz="1600" dirty="0" err="1">
                <a:latin typeface="Consolas" panose="020B0609020204030204" pitchFamily="49" charset="0"/>
              </a:rPr>
              <a:t>comm.send</a:t>
            </a:r>
            <a:r>
              <a:rPr lang="de-CH" sz="1600" dirty="0">
                <a:latin typeface="Consolas" panose="020B0609020204030204" pitchFamily="49" charset="0"/>
              </a:rPr>
              <a:t>() -&gt; </a:t>
            </a:r>
            <a:r>
              <a:rPr lang="de-CH" sz="1600" dirty="0" err="1">
                <a:latin typeface="Consolas" panose="020B0609020204030204" pitchFamily="49" charset="0"/>
              </a:rPr>
              <a:t>comm.Send</a:t>
            </a:r>
            <a:r>
              <a:rPr lang="de-CH" sz="1600" dirty="0"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EB3D8-04EF-4086-9B36-A147855EBCE8}"/>
              </a:ext>
            </a:extLst>
          </p:cNvPr>
          <p:cNvSpPr txBox="1"/>
          <p:nvPr/>
        </p:nvSpPr>
        <p:spPr>
          <a:xfrm>
            <a:off x="8515349" y="1825625"/>
            <a:ext cx="30575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Consolas" panose="020B0609020204030204" pitchFamily="49" charset="0"/>
              </a:rPr>
              <a:t>S</a:t>
            </a:r>
            <a:r>
              <a:rPr lang="en-US" sz="1600" dirty="0" err="1">
                <a:latin typeface="Consolas" panose="020B0609020204030204" pitchFamily="49" charset="0"/>
              </a:rPr>
              <a:t>ource</a:t>
            </a:r>
            <a:r>
              <a:rPr lang="en-US" sz="1600" dirty="0">
                <a:latin typeface="Consolas" panose="020B0609020204030204" pitchFamily="49" charset="0"/>
              </a:rPr>
              <a:t> and tag</a:t>
            </a:r>
          </a:p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MPI.A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NY_SOURCE</a:t>
            </a:r>
          </a:p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PI.ANY_TAG</a:t>
            </a:r>
          </a:p>
          <a:p>
            <a:endParaRPr lang="de-CH" sz="1600" dirty="0"/>
          </a:p>
          <a:p>
            <a:r>
              <a:rPr lang="de-CH" sz="1600" dirty="0">
                <a:latin typeface="Consolas" panose="020B0609020204030204" pitchFamily="49" charset="0"/>
              </a:rPr>
              <a:t>Non-b</a:t>
            </a:r>
            <a:r>
              <a:rPr lang="en-US" sz="1600" dirty="0">
                <a:latin typeface="Consolas" panose="020B0609020204030204" pitchFamily="49" charset="0"/>
              </a:rPr>
              <a:t>locking functions</a:t>
            </a:r>
          </a:p>
          <a:p>
            <a:r>
              <a:rPr lang="de-CH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comm.Isend</a:t>
            </a:r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CH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Comm.Irecv</a:t>
            </a:r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de-CH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CH" sz="1600" dirty="0">
                <a:latin typeface="Consolas" panose="020B0609020204030204" pitchFamily="49" charset="0"/>
              </a:rPr>
              <a:t>The </a:t>
            </a:r>
            <a:r>
              <a:rPr lang="de-CH" sz="1600" dirty="0" err="1">
                <a:latin typeface="Consolas" panose="020B0609020204030204" pitchFamily="49" charset="0"/>
              </a:rPr>
              <a:t>above</a:t>
            </a:r>
            <a:r>
              <a:rPr lang="de-CH" sz="1600" dirty="0">
                <a:latin typeface="Consolas" panose="020B0609020204030204" pitchFamily="49" charset="0"/>
              </a:rPr>
              <a:t> must </a:t>
            </a:r>
            <a:r>
              <a:rPr lang="de-CH" sz="1600" dirty="0" err="1">
                <a:latin typeface="Consolas" panose="020B0609020204030204" pitchFamily="49" charset="0"/>
              </a:rPr>
              <a:t>be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used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with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the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object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MPI.Request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object</a:t>
            </a:r>
            <a:endParaRPr lang="de-CH" sz="1600" dirty="0">
              <a:latin typeface="Consolas" panose="020B0609020204030204" pitchFamily="49" charset="0"/>
            </a:endParaRPr>
          </a:p>
          <a:p>
            <a:endParaRPr lang="de-CH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CH" sz="1600" dirty="0">
                <a:latin typeface="Consolas" panose="020B0609020204030204" pitchFamily="49" charset="0"/>
              </a:rPr>
              <a:t>Collective </a:t>
            </a:r>
            <a:r>
              <a:rPr lang="de-CH" sz="1600" dirty="0" err="1">
                <a:latin typeface="Consolas" panose="020B0609020204030204" pitchFamily="49" charset="0"/>
              </a:rPr>
              <a:t>communication</a:t>
            </a:r>
            <a:endParaRPr lang="de-CH" sz="1600" dirty="0">
              <a:latin typeface="Consolas" panose="020B0609020204030204" pitchFamily="49" charset="0"/>
            </a:endParaRPr>
          </a:p>
          <a:p>
            <a:r>
              <a:rPr lang="de-CH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comm.bcast</a:t>
            </a:r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CH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comm.scatter</a:t>
            </a:r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CH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comm.gather</a:t>
            </a:r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DA7D6-0561-4CC6-AF25-7899DBA882E2}"/>
              </a:ext>
            </a:extLst>
          </p:cNvPr>
          <p:cNvSpPr txBox="1"/>
          <p:nvPr/>
        </p:nvSpPr>
        <p:spPr>
          <a:xfrm>
            <a:off x="1834480" y="6127234"/>
            <a:ext cx="868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Plenty of cheat sheets on the web (not many for python but logic and syntax are the same)</a:t>
            </a:r>
          </a:p>
        </p:txBody>
      </p:sp>
    </p:spTree>
    <p:extLst>
      <p:ext uri="{BB962C8B-B14F-4D97-AF65-F5344CB8AC3E}">
        <p14:creationId xmlns:p14="http://schemas.microsoft.com/office/powerpoint/2010/main" val="294614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DEDA-7CB4-4024-8FF3-C7B31B16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Setting up the environment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83C8-E4F7-49CD-A1EF-BBBCFFD0E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/>
              <a:t>Download the MS-MPI package (2 files)</a:t>
            </a:r>
            <a:r>
              <a:rPr lang="en-US" sz="1100" noProof="0" dirty="0"/>
              <a:t> </a:t>
            </a:r>
            <a:r>
              <a:rPr lang="en-US" sz="1100" noProof="0" dirty="0">
                <a:hlinkClick r:id="rId2"/>
              </a:rPr>
              <a:t>https://www.microsoft.com/en-us/download/details.aspx?id=57467</a:t>
            </a:r>
            <a:r>
              <a:rPr lang="en-US" sz="2000" noProof="0" dirty="0"/>
              <a:t> </a:t>
            </a:r>
            <a:endParaRPr lang="en-US" noProof="0" dirty="0"/>
          </a:p>
          <a:p>
            <a:pPr marL="514350" indent="-514350">
              <a:buFont typeface="+mj-lt"/>
              <a:buAutoNum type="arabicPeriod"/>
            </a:pPr>
            <a:r>
              <a:rPr lang="en-US" noProof="0" dirty="0"/>
              <a:t>Install it using the </a:t>
            </a:r>
            <a:r>
              <a:rPr lang="en-US" i="1" noProof="0" dirty="0"/>
              <a:t>elevated rights</a:t>
            </a:r>
            <a:r>
              <a:rPr lang="en-US" noProof="0" dirty="0"/>
              <a:t> functionality (right-click)</a:t>
            </a:r>
          </a:p>
          <a:p>
            <a:pPr marL="514350" indent="-514350">
              <a:buFont typeface="+mj-lt"/>
              <a:buAutoNum type="arabicPeriod"/>
            </a:pPr>
            <a:r>
              <a:rPr lang="de-CH" noProof="0" dirty="0"/>
              <a:t>Add </a:t>
            </a:r>
            <a:r>
              <a:rPr lang="de-CH" noProof="0" dirty="0" err="1"/>
              <a:t>environment</a:t>
            </a:r>
            <a:r>
              <a:rPr lang="de-CH" noProof="0" dirty="0"/>
              <a:t> </a:t>
            </a:r>
            <a:r>
              <a:rPr lang="de-CH" noProof="0" dirty="0" err="1"/>
              <a:t>path</a:t>
            </a:r>
            <a:r>
              <a:rPr lang="de-CH" noProof="0" dirty="0"/>
              <a:t> </a:t>
            </a:r>
            <a:r>
              <a:rPr lang="de-CH" noProof="0" dirty="0" err="1"/>
              <a:t>using</a:t>
            </a:r>
            <a:r>
              <a:rPr lang="de-CH" noProof="0" dirty="0"/>
              <a:t> </a:t>
            </a:r>
            <a:r>
              <a:rPr lang="de-CH" noProof="0" dirty="0" err="1"/>
              <a:t>the</a:t>
            </a:r>
            <a:r>
              <a:rPr lang="de-CH" noProof="0" dirty="0"/>
              <a:t> </a:t>
            </a:r>
            <a:r>
              <a:rPr lang="de-CH" i="1" noProof="0" dirty="0"/>
              <a:t>Edit </a:t>
            </a:r>
            <a:r>
              <a:rPr lang="de-CH" i="1" noProof="0" dirty="0" err="1"/>
              <a:t>environment</a:t>
            </a:r>
            <a:r>
              <a:rPr lang="de-CH" i="1" noProof="0" dirty="0"/>
              <a:t> variable </a:t>
            </a:r>
            <a:r>
              <a:rPr lang="de-CH" i="1" noProof="0" dirty="0" err="1"/>
              <a:t>for</a:t>
            </a:r>
            <a:r>
              <a:rPr lang="de-CH" i="1" noProof="0" dirty="0"/>
              <a:t> </a:t>
            </a:r>
            <a:r>
              <a:rPr lang="de-CH" i="1" noProof="0" dirty="0" err="1"/>
              <a:t>this</a:t>
            </a:r>
            <a:r>
              <a:rPr lang="de-CH" i="1" noProof="0" dirty="0"/>
              <a:t> </a:t>
            </a:r>
            <a:r>
              <a:rPr lang="de-CH" i="1" noProof="0" dirty="0" err="1"/>
              <a:t>account</a:t>
            </a:r>
            <a:r>
              <a:rPr lang="de-CH" i="1" noProof="0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CH" dirty="0"/>
              <a:t>Press </a:t>
            </a:r>
            <a:r>
              <a:rPr lang="de-CH" dirty="0" err="1"/>
              <a:t>the</a:t>
            </a:r>
            <a:r>
              <a:rPr lang="de-CH" dirty="0"/>
              <a:t> Windows </a:t>
            </a:r>
            <a:r>
              <a:rPr lang="de-CH" dirty="0" err="1"/>
              <a:t>key</a:t>
            </a:r>
            <a:endParaRPr lang="de-CH" dirty="0"/>
          </a:p>
          <a:p>
            <a:pPr marL="971550" lvl="1" indent="-514350">
              <a:buFont typeface="+mj-lt"/>
              <a:buAutoNum type="arabicPeriod"/>
            </a:pPr>
            <a:r>
              <a:rPr lang="de-CH" noProof="0" dirty="0"/>
              <a:t>Search </a:t>
            </a:r>
            <a:r>
              <a:rPr lang="de-CH" i="1" noProof="0" dirty="0"/>
              <a:t>Environment </a:t>
            </a:r>
            <a:endParaRPr lang="de-CH" noProof="0" dirty="0"/>
          </a:p>
          <a:p>
            <a:pPr marL="971550" lvl="1" indent="-514350">
              <a:buFont typeface="+mj-lt"/>
              <a:buAutoNum type="arabicPeriod"/>
            </a:pPr>
            <a:r>
              <a:rPr lang="de-CH" dirty="0"/>
              <a:t>Open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tool</a:t>
            </a:r>
            <a:endParaRPr lang="de-CH" dirty="0"/>
          </a:p>
          <a:p>
            <a:pPr marL="971550" lvl="1" indent="-514350">
              <a:buFont typeface="+mj-lt"/>
              <a:buAutoNum type="arabicPeriod"/>
            </a:pPr>
            <a:r>
              <a:rPr lang="de-CH" noProof="0" dirty="0"/>
              <a:t>Select </a:t>
            </a:r>
            <a:r>
              <a:rPr lang="de-CH" i="1" dirty="0"/>
              <a:t>Path</a:t>
            </a:r>
            <a:r>
              <a:rPr lang="de-CH" dirty="0"/>
              <a:t> and </a:t>
            </a:r>
            <a:r>
              <a:rPr lang="de-CH" dirty="0" err="1"/>
              <a:t>click</a:t>
            </a:r>
            <a:r>
              <a:rPr lang="de-CH" dirty="0"/>
              <a:t> </a:t>
            </a:r>
            <a:r>
              <a:rPr lang="de-CH" i="1" dirty="0"/>
              <a:t>Edit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CH" dirty="0"/>
              <a:t>Create a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entry</a:t>
            </a:r>
            <a:endParaRPr lang="de-CH" dirty="0"/>
          </a:p>
          <a:p>
            <a:pPr marL="971550" lvl="1" indent="-514350">
              <a:buFont typeface="+mj-lt"/>
              <a:buAutoNum type="arabicPeriod"/>
            </a:pPr>
            <a:r>
              <a:rPr lang="de-CH" dirty="0"/>
              <a:t>Paste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address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MPI SDK.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: </a:t>
            </a:r>
            <a:r>
              <a:rPr lang="nn-NO" dirty="0"/>
              <a:t>C:\Program Files (x86)\Microsoft SDKs\MPI\Bin. Note the </a:t>
            </a:r>
            <a:r>
              <a:rPr lang="nn-NO" b="1" i="1" dirty="0">
                <a:solidFill>
                  <a:srgbClr val="FF0000"/>
                </a:solidFill>
              </a:rPr>
              <a:t>Bin</a:t>
            </a:r>
            <a:r>
              <a:rPr lang="nn-NO" dirty="0"/>
              <a:t>!!</a:t>
            </a:r>
          </a:p>
          <a:p>
            <a:pPr marL="514350" indent="-514350">
              <a:buFont typeface="+mj-lt"/>
              <a:buAutoNum type="arabicPeriod"/>
            </a:pPr>
            <a:r>
              <a:rPr lang="nn-NO" noProof="0" dirty="0"/>
              <a:t>Install the </a:t>
            </a:r>
            <a:r>
              <a:rPr lang="nn-NO" i="1" noProof="0" dirty="0"/>
              <a:t>mpi4py</a:t>
            </a:r>
            <a:r>
              <a:rPr lang="nn-NO" noProof="0" dirty="0"/>
              <a:t> distribution using Anaconda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57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DEDA-7CB4-4024-8FF3-C7B31B16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Executing an MPI code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83C8-E4F7-49CD-A1EF-BBBCFFD0E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noProof="0" dirty="0" err="1"/>
              <a:t>From</a:t>
            </a:r>
            <a:r>
              <a:rPr lang="de-CH" noProof="0" dirty="0"/>
              <a:t> </a:t>
            </a:r>
            <a:r>
              <a:rPr lang="de-CH" noProof="0" dirty="0" err="1"/>
              <a:t>the</a:t>
            </a:r>
            <a:r>
              <a:rPr lang="de-CH" noProof="0" dirty="0"/>
              <a:t> </a:t>
            </a:r>
            <a:r>
              <a:rPr lang="de-CH" noProof="0" dirty="0" err="1"/>
              <a:t>shell</a:t>
            </a:r>
            <a:r>
              <a:rPr lang="de-CH" noProof="0" dirty="0"/>
              <a:t>, type:</a:t>
            </a:r>
          </a:p>
          <a:p>
            <a:pPr marL="0" indent="0">
              <a:buNone/>
            </a:pPr>
            <a:endParaRPr lang="de-CH" dirty="0"/>
          </a:p>
          <a:p>
            <a:pPr marL="0" indent="0" algn="ctr">
              <a:buNone/>
            </a:pPr>
            <a:r>
              <a:rPr lang="de-CH" noProof="0" dirty="0" err="1">
                <a:latin typeface="Consolas" panose="020B0609020204030204" pitchFamily="49" charset="0"/>
              </a:rPr>
              <a:t>mpiexec</a:t>
            </a:r>
            <a:r>
              <a:rPr lang="de-CH" noProof="0" dirty="0">
                <a:latin typeface="Consolas" panose="020B0609020204030204" pitchFamily="49" charset="0"/>
              </a:rPr>
              <a:t> –n </a:t>
            </a:r>
            <a:r>
              <a:rPr lang="de-CH" noProof="0" dirty="0" err="1">
                <a:latin typeface="Consolas" panose="020B0609020204030204" pitchFamily="49" charset="0"/>
              </a:rPr>
              <a:t>N</a:t>
            </a:r>
            <a:r>
              <a:rPr lang="de-CH" noProof="0" dirty="0">
                <a:latin typeface="Consolas" panose="020B0609020204030204" pitchFamily="49" charset="0"/>
              </a:rPr>
              <a:t> </a:t>
            </a:r>
            <a:r>
              <a:rPr lang="de-CH" noProof="0" dirty="0" err="1">
                <a:latin typeface="Consolas" panose="020B0609020204030204" pitchFamily="49" charset="0"/>
              </a:rPr>
              <a:t>python</a:t>
            </a:r>
            <a:r>
              <a:rPr lang="de-CH" noProof="0" dirty="0">
                <a:latin typeface="Consolas" panose="020B0609020204030204" pitchFamily="49" charset="0"/>
              </a:rPr>
              <a:t> X.py</a:t>
            </a:r>
          </a:p>
          <a:p>
            <a:pPr marL="0" indent="0" algn="ctr">
              <a:buNone/>
            </a:pPr>
            <a:endParaRPr lang="de-CH" noProof="0" dirty="0"/>
          </a:p>
          <a:p>
            <a:pPr marL="0" indent="0">
              <a:buNone/>
            </a:pPr>
            <a:r>
              <a:rPr lang="de-CH" dirty="0"/>
              <a:t>W</a:t>
            </a:r>
            <a:r>
              <a:rPr lang="en-US" dirty="0"/>
              <a:t>here: </a:t>
            </a:r>
          </a:p>
          <a:p>
            <a:r>
              <a:rPr lang="de-CH" noProof="0" dirty="0"/>
              <a:t>N</a:t>
            </a:r>
            <a:r>
              <a:rPr lang="en-US" noProof="0" dirty="0"/>
              <a:t> is the number of cores you want to use</a:t>
            </a:r>
          </a:p>
          <a:p>
            <a:r>
              <a:rPr lang="de-CH" dirty="0"/>
              <a:t>X</a:t>
            </a:r>
            <a:r>
              <a:rPr lang="en-US" dirty="0"/>
              <a:t> is the name of the file to execute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04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94EE-82EC-43A1-A96A-9D0350FC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 our 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26467-A54A-4323-8E22-D629C1D49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Useful when: </a:t>
            </a:r>
          </a:p>
          <a:p>
            <a:r>
              <a:rPr lang="en-US" noProof="0" dirty="0"/>
              <a:t>Multiple model types to test via K-fold + Grid search with large datasets</a:t>
            </a:r>
          </a:p>
          <a:p>
            <a:r>
              <a:rPr lang="en-US" noProof="0" dirty="0"/>
              <a:t>When working with SAMS (assuming it has multiple nodes)</a:t>
            </a:r>
          </a:p>
          <a:p>
            <a:r>
              <a:rPr lang="en-US" noProof="0" dirty="0"/>
              <a:t>When working with limited resources (local machines) 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noProof="0" dirty="0"/>
              <a:t>E</a:t>
            </a:r>
            <a:r>
              <a:rPr lang="en-US" noProof="0" dirty="0" err="1"/>
              <a:t>xample</a:t>
            </a:r>
            <a:r>
              <a:rPr lang="en-US" noProof="0" dirty="0"/>
              <a:t> </a:t>
            </a:r>
            <a:r>
              <a:rPr lang="en-US" sz="2000" dirty="0"/>
              <a:t>(available on: </a:t>
            </a:r>
            <a:r>
              <a:rPr lang="en-US" sz="2000" dirty="0">
                <a:hlinkClick r:id="rId2"/>
              </a:rPr>
              <a:t>https://github.com/xavierbellagamba/MPI_example</a:t>
            </a:r>
            <a:r>
              <a:rPr lang="en-US" sz="2000" dirty="0"/>
              <a:t> 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65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94EE-82EC-43A1-A96A-9D0350FC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Key take-away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26467-A54A-4323-8E22-D629C1D49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MPI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cross-platform</a:t>
            </a:r>
            <a:r>
              <a:rPr lang="de-CH" dirty="0"/>
              <a:t> and </a:t>
            </a:r>
            <a:r>
              <a:rPr lang="de-CH" dirty="0" err="1"/>
              <a:t>cross-language</a:t>
            </a:r>
            <a:r>
              <a:rPr lang="de-CH" dirty="0"/>
              <a:t> </a:t>
            </a:r>
            <a:r>
              <a:rPr lang="de-CH" dirty="0" err="1"/>
              <a:t>library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100%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available</a:t>
            </a:r>
            <a:r>
              <a:rPr lang="de-CH" dirty="0"/>
              <a:t> </a:t>
            </a:r>
            <a:r>
              <a:rPr lang="de-CH" dirty="0" err="1"/>
              <a:t>computing</a:t>
            </a:r>
            <a:r>
              <a:rPr lang="de-CH" dirty="0"/>
              <a:t> </a:t>
            </a:r>
            <a:r>
              <a:rPr lang="de-CH" dirty="0" err="1"/>
              <a:t>capacity</a:t>
            </a:r>
            <a:r>
              <a:rPr lang="de-CH" dirty="0"/>
              <a:t>.</a:t>
            </a:r>
          </a:p>
          <a:p>
            <a:endParaRPr lang="de-CH" noProof="0" dirty="0"/>
          </a:p>
          <a:p>
            <a:r>
              <a:rPr lang="de-CH" noProof="0" dirty="0" err="1"/>
              <a:t>It</a:t>
            </a:r>
            <a:r>
              <a:rPr lang="de-CH" noProof="0" dirty="0"/>
              <a:t> </a:t>
            </a:r>
            <a:r>
              <a:rPr lang="de-CH" noProof="0" dirty="0" err="1"/>
              <a:t>functions</a:t>
            </a:r>
            <a:r>
              <a:rPr lang="de-CH" noProof="0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transmitting</a:t>
            </a:r>
            <a:r>
              <a:rPr lang="de-CH" dirty="0"/>
              <a:t> </a:t>
            </a:r>
            <a:r>
              <a:rPr lang="de-CH" dirty="0" err="1"/>
              <a:t>messages</a:t>
            </a:r>
            <a:r>
              <a:rPr lang="de-CH" dirty="0"/>
              <a:t> (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, </a:t>
            </a:r>
            <a:r>
              <a:rPr lang="de-CH" dirty="0" err="1"/>
              <a:t>results</a:t>
            </a:r>
            <a:r>
              <a:rPr lang="de-CH" dirty="0"/>
              <a:t>)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cores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send and </a:t>
            </a:r>
            <a:r>
              <a:rPr lang="de-CH" dirty="0" err="1"/>
              <a:t>receive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. </a:t>
            </a:r>
          </a:p>
          <a:p>
            <a:endParaRPr lang="de-CH" noProof="0" dirty="0"/>
          </a:p>
          <a:p>
            <a:r>
              <a:rPr lang="de-CH" noProof="0" dirty="0"/>
              <a:t>Architecture </a:t>
            </a:r>
            <a:r>
              <a:rPr lang="de-CH" noProof="0" dirty="0" err="1"/>
              <a:t>of</a:t>
            </a:r>
            <a:r>
              <a:rPr lang="de-CH" noProof="0" dirty="0"/>
              <a:t> </a:t>
            </a:r>
            <a:r>
              <a:rPr lang="de-CH" noProof="0" dirty="0" err="1"/>
              <a:t>the</a:t>
            </a:r>
            <a:r>
              <a:rPr lang="de-CH" noProof="0" dirty="0"/>
              <a:t> </a:t>
            </a:r>
            <a:r>
              <a:rPr lang="de-CH" noProof="0" dirty="0" err="1"/>
              <a:t>code</a:t>
            </a:r>
            <a:r>
              <a:rPr lang="de-CH" noProof="0" dirty="0"/>
              <a:t> </a:t>
            </a:r>
            <a:r>
              <a:rPr lang="de-CH" noProof="0" dirty="0" err="1"/>
              <a:t>is</a:t>
            </a:r>
            <a:r>
              <a:rPr lang="de-CH" noProof="0" dirty="0"/>
              <a:t> different (parallel vs. </a:t>
            </a:r>
            <a:r>
              <a:rPr lang="de-CH" noProof="0" dirty="0" err="1"/>
              <a:t>sequential</a:t>
            </a:r>
            <a:r>
              <a:rPr lang="de-CH" noProof="0" dirty="0"/>
              <a:t>).</a:t>
            </a:r>
          </a:p>
          <a:p>
            <a:endParaRPr lang="de-CH" dirty="0"/>
          </a:p>
          <a:p>
            <a:r>
              <a:rPr lang="de-CH" noProof="0" dirty="0"/>
              <a:t>I</a:t>
            </a:r>
            <a:r>
              <a:rPr lang="en-US" noProof="0" dirty="0"/>
              <a:t>f you need help, come to me!</a:t>
            </a:r>
          </a:p>
        </p:txBody>
      </p:sp>
    </p:spTree>
    <p:extLst>
      <p:ext uri="{BB962C8B-B14F-4D97-AF65-F5344CB8AC3E}">
        <p14:creationId xmlns:p14="http://schemas.microsoft.com/office/powerpoint/2010/main" val="31423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59A2-3BFB-4392-B75A-E90580EF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parallel </a:t>
            </a:r>
            <a:r>
              <a:rPr lang="de-CH" dirty="0" err="1"/>
              <a:t>coding</a:t>
            </a:r>
            <a:r>
              <a:rPr lang="de-CH" dirty="0"/>
              <a:t>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46542D-3AC2-40B2-93A5-F58363197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2325"/>
          </a:xfrm>
        </p:spPr>
        <p:txBody>
          <a:bodyPr>
            <a:normAutofit/>
          </a:bodyPr>
          <a:lstStyle/>
          <a:p>
            <a:r>
              <a:rPr lang="de-CH" dirty="0"/>
              <a:t>Time = Money: </a:t>
            </a:r>
          </a:p>
          <a:p>
            <a:pPr lvl="1"/>
            <a:r>
              <a:rPr lang="de-CH" dirty="0"/>
              <a:t>The </a:t>
            </a:r>
            <a:r>
              <a:rPr lang="de-CH" dirty="0" err="1"/>
              <a:t>faster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cheaper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(</a:t>
            </a:r>
            <a:r>
              <a:rPr lang="de-CH" dirty="0" err="1"/>
              <a:t>remain</a:t>
            </a:r>
            <a:r>
              <a:rPr lang="de-CH" dirty="0"/>
              <a:t> </a:t>
            </a:r>
            <a:r>
              <a:rPr lang="de-CH" dirty="0" err="1"/>
              <a:t>competitive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Clients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things</a:t>
            </a:r>
            <a:r>
              <a:rPr lang="de-CH" dirty="0"/>
              <a:t> </a:t>
            </a:r>
            <a:r>
              <a:rPr lang="de-CH" dirty="0" err="1"/>
              <a:t>done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yesterday</a:t>
            </a:r>
            <a:r>
              <a:rPr lang="de-CH" dirty="0"/>
              <a:t> (</a:t>
            </a:r>
            <a:r>
              <a:rPr lang="de-CH" dirty="0" err="1"/>
              <a:t>timely</a:t>
            </a:r>
            <a:r>
              <a:rPr lang="de-CH" dirty="0"/>
              <a:t> </a:t>
            </a:r>
            <a:r>
              <a:rPr lang="de-CH" dirty="0" err="1"/>
              <a:t>delivery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Use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infrastructure</a:t>
            </a:r>
            <a:r>
              <a:rPr lang="de-CH" dirty="0"/>
              <a:t> at </a:t>
            </a:r>
            <a:r>
              <a:rPr lang="de-CH" dirty="0" err="1"/>
              <a:t>its</a:t>
            </a:r>
            <a:r>
              <a:rPr lang="de-CH" dirty="0"/>
              <a:t> </a:t>
            </a:r>
            <a:r>
              <a:rPr lang="de-CH" dirty="0" err="1"/>
              <a:t>best</a:t>
            </a:r>
            <a:r>
              <a:rPr lang="de-CH" dirty="0"/>
              <a:t> (</a:t>
            </a:r>
            <a:r>
              <a:rPr lang="de-CH" dirty="0" err="1"/>
              <a:t>efficient</a:t>
            </a:r>
            <a:r>
              <a:rPr lang="de-CH" dirty="0"/>
              <a:t> </a:t>
            </a:r>
            <a:r>
              <a:rPr lang="de-CH" dirty="0" err="1"/>
              <a:t>resource</a:t>
            </a:r>
            <a:r>
              <a:rPr lang="de-CH" dirty="0"/>
              <a:t> </a:t>
            </a:r>
            <a:r>
              <a:rPr lang="de-CH" dirty="0" err="1"/>
              <a:t>allocation</a:t>
            </a:r>
            <a:r>
              <a:rPr lang="de-CH" dirty="0"/>
              <a:t>)</a:t>
            </a:r>
          </a:p>
          <a:p>
            <a:pPr lvl="1"/>
            <a:endParaRPr lang="de-CH" dirty="0"/>
          </a:p>
          <a:p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creation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ambitious</a:t>
            </a:r>
            <a:r>
              <a:rPr lang="de-CH" dirty="0"/>
              <a:t> </a:t>
            </a:r>
            <a:r>
              <a:rPr lang="de-CH" dirty="0" err="1"/>
              <a:t>models</a:t>
            </a:r>
            <a:endParaRPr lang="de-CH" dirty="0"/>
          </a:p>
          <a:p>
            <a:pPr lvl="1"/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architecture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(</a:t>
            </a:r>
            <a:r>
              <a:rPr lang="de-CH" dirty="0" err="1"/>
              <a:t>explore</a:t>
            </a:r>
            <a:r>
              <a:rPr lang="de-CH" dirty="0"/>
              <a:t> larger </a:t>
            </a:r>
            <a:r>
              <a:rPr lang="de-CH" dirty="0" err="1"/>
              <a:t>hyperparameter</a:t>
            </a:r>
            <a:r>
              <a:rPr lang="de-CH" dirty="0"/>
              <a:t> </a:t>
            </a:r>
            <a:r>
              <a:rPr lang="de-CH" dirty="0" err="1"/>
              <a:t>space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MCS, GA </a:t>
            </a:r>
            <a:r>
              <a:rPr lang="de-CH" dirty="0" err="1"/>
              <a:t>or</a:t>
            </a:r>
            <a:r>
              <a:rPr lang="de-CH" dirty="0"/>
              <a:t> RL (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numerous</a:t>
            </a:r>
            <a:r>
              <a:rPr lang="de-CH" dirty="0"/>
              <a:t> </a:t>
            </a:r>
            <a:r>
              <a:rPr lang="de-CH" dirty="0" err="1"/>
              <a:t>trials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necessary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obtain</a:t>
            </a:r>
            <a:r>
              <a:rPr lang="de-CH" dirty="0"/>
              <a:t> </a:t>
            </a:r>
            <a:r>
              <a:rPr lang="de-CH" dirty="0" err="1"/>
              <a:t>convergence</a:t>
            </a:r>
            <a:r>
              <a:rPr lang="de-CH" dirty="0"/>
              <a:t>/</a:t>
            </a:r>
            <a:r>
              <a:rPr lang="de-CH" dirty="0" err="1"/>
              <a:t>stability</a:t>
            </a:r>
            <a:r>
              <a:rPr lang="de-CH" dirty="0"/>
              <a:t>), </a:t>
            </a:r>
            <a:r>
              <a:rPr lang="de-CH" dirty="0" err="1"/>
              <a:t>allows</a:t>
            </a:r>
            <a:r>
              <a:rPr lang="de-CH" dirty="0"/>
              <a:t> additional </a:t>
            </a:r>
            <a:r>
              <a:rPr lang="de-CH" dirty="0" err="1"/>
              <a:t>complexity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same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simulations</a:t>
            </a:r>
            <a:r>
              <a:rPr lang="de-CH" dirty="0"/>
              <a:t>. 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280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59A2-3BFB-4392-B75A-E90580EF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MPI?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46542D-3AC2-40B2-93A5-F58363197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2325"/>
          </a:xfrm>
        </p:spPr>
        <p:txBody>
          <a:bodyPr>
            <a:normAutofit fontScale="77500" lnSpcReduction="20000"/>
          </a:bodyPr>
          <a:lstStyle/>
          <a:p>
            <a:r>
              <a:rPr lang="de-CH" dirty="0"/>
              <a:t>MPI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library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write</a:t>
            </a:r>
            <a:r>
              <a:rPr lang="de-CH" dirty="0"/>
              <a:t> and </a:t>
            </a:r>
            <a:r>
              <a:rPr lang="de-CH" dirty="0" err="1"/>
              <a:t>execute</a:t>
            </a:r>
            <a:r>
              <a:rPr lang="de-CH" dirty="0"/>
              <a:t> </a:t>
            </a:r>
            <a:r>
              <a:rPr lang="de-CH" dirty="0" err="1"/>
              <a:t>codes</a:t>
            </a:r>
            <a:r>
              <a:rPr lang="de-CH" dirty="0"/>
              <a:t> </a:t>
            </a:r>
            <a:r>
              <a:rPr lang="de-CH" dirty="0" err="1"/>
              <a:t>written</a:t>
            </a:r>
            <a:r>
              <a:rPr lang="de-CH" dirty="0"/>
              <a:t> in parallel </a:t>
            </a:r>
            <a:r>
              <a:rPr lang="de-CH" dirty="0" err="1"/>
              <a:t>programming</a:t>
            </a:r>
            <a:r>
              <a:rPr lang="de-CH" dirty="0"/>
              <a:t> style (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opposed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sequential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).</a:t>
            </a:r>
            <a:endParaRPr lang="de-CH" sz="500" dirty="0"/>
          </a:p>
          <a:p>
            <a:pPr marL="0" indent="0">
              <a:buNone/>
            </a:pPr>
            <a:r>
              <a:rPr lang="de-CH" sz="300" dirty="0"/>
              <a:t> </a:t>
            </a:r>
            <a:endParaRPr lang="de-CH" sz="2200" dirty="0"/>
          </a:p>
          <a:p>
            <a:r>
              <a:rPr lang="de-CH" dirty="0"/>
              <a:t>The </a:t>
            </a:r>
            <a:r>
              <a:rPr lang="de-CH" dirty="0" err="1"/>
              <a:t>key</a:t>
            </a:r>
            <a:r>
              <a:rPr lang="de-CH" dirty="0"/>
              <a:t> </a:t>
            </a:r>
            <a:r>
              <a:rPr lang="de-CH" dirty="0" err="1"/>
              <a:t>idea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core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independently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perform expensive (and </a:t>
            </a:r>
            <a:r>
              <a:rPr lang="de-CH" dirty="0" err="1"/>
              <a:t>sometimes</a:t>
            </a:r>
            <a:r>
              <a:rPr lang="de-CH" dirty="0"/>
              <a:t> different) </a:t>
            </a:r>
            <a:r>
              <a:rPr lang="de-CH" dirty="0" err="1"/>
              <a:t>computations</a:t>
            </a:r>
            <a:r>
              <a:rPr lang="de-CH" dirty="0"/>
              <a:t>.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aggregated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end (</a:t>
            </a:r>
            <a:r>
              <a:rPr lang="de-CH" dirty="0" err="1"/>
              <a:t>or</a:t>
            </a:r>
            <a:r>
              <a:rPr lang="de-CH" dirty="0"/>
              <a:t> at user-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). </a:t>
            </a:r>
          </a:p>
          <a:p>
            <a:pPr marL="0" indent="0">
              <a:buNone/>
            </a:pPr>
            <a:r>
              <a:rPr lang="de-CH" sz="200" dirty="0"/>
              <a:t> </a:t>
            </a:r>
            <a:endParaRPr lang="de-CH" dirty="0"/>
          </a:p>
          <a:p>
            <a:r>
              <a:rPr lang="de-CH" dirty="0"/>
              <a:t>Pros: </a:t>
            </a:r>
          </a:p>
          <a:p>
            <a:pPr lvl="1"/>
            <a:r>
              <a:rPr lang="de-CH" dirty="0"/>
              <a:t>(MUCH!) </a:t>
            </a:r>
            <a:r>
              <a:rPr lang="de-CH" dirty="0" err="1"/>
              <a:t>faster</a:t>
            </a:r>
            <a:r>
              <a:rPr lang="de-CH" dirty="0"/>
              <a:t>: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exploit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100%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computer’s</a:t>
            </a:r>
            <a:r>
              <a:rPr lang="de-CH" dirty="0"/>
              <a:t> </a:t>
            </a:r>
            <a:r>
              <a:rPr lang="de-CH" dirty="0" err="1"/>
              <a:t>capacity</a:t>
            </a:r>
            <a:r>
              <a:rPr lang="de-CH" dirty="0"/>
              <a:t>.</a:t>
            </a:r>
          </a:p>
          <a:p>
            <a:pPr lvl="1"/>
            <a:r>
              <a:rPr lang="de-CH" dirty="0" err="1"/>
              <a:t>Easily</a:t>
            </a:r>
            <a:r>
              <a:rPr lang="de-CH" dirty="0"/>
              <a:t> </a:t>
            </a:r>
            <a:r>
              <a:rPr lang="de-CH" dirty="0" err="1"/>
              <a:t>scalable</a:t>
            </a:r>
            <a:r>
              <a:rPr lang="de-CH" dirty="0"/>
              <a:t> on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nodes</a:t>
            </a:r>
            <a:r>
              <a:rPr lang="de-CH" dirty="0"/>
              <a:t> (</a:t>
            </a:r>
            <a:r>
              <a:rPr lang="de-CH" dirty="0" err="1"/>
              <a:t>originally</a:t>
            </a:r>
            <a:r>
              <a:rPr lang="de-CH" dirty="0"/>
              <a:t> </a:t>
            </a:r>
            <a:r>
              <a:rPr lang="de-CH" dirty="0" err="1"/>
              <a:t>made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executed</a:t>
            </a:r>
            <a:r>
              <a:rPr lang="de-CH" dirty="0"/>
              <a:t> on HPC)</a:t>
            </a:r>
          </a:p>
          <a:p>
            <a:pPr lvl="1"/>
            <a:r>
              <a:rPr lang="de-CH" dirty="0" err="1"/>
              <a:t>Abiltiy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perform (in parallel) different </a:t>
            </a:r>
            <a:r>
              <a:rPr lang="de-CH" dirty="0" err="1"/>
              <a:t>operations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run</a:t>
            </a:r>
            <a:r>
              <a:rPr lang="de-CH" dirty="0"/>
              <a:t>-time. </a:t>
            </a:r>
          </a:p>
          <a:p>
            <a:r>
              <a:rPr lang="de-CH" dirty="0" err="1"/>
              <a:t>Cons</a:t>
            </a:r>
            <a:r>
              <a:rPr lang="de-CH" dirty="0"/>
              <a:t>: </a:t>
            </a:r>
          </a:p>
          <a:p>
            <a:pPr lvl="1"/>
            <a:r>
              <a:rPr lang="de-CH" dirty="0"/>
              <a:t>Code </a:t>
            </a:r>
            <a:r>
              <a:rPr lang="de-CH" dirty="0" err="1"/>
              <a:t>structure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write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sequential</a:t>
            </a:r>
            <a:endParaRPr lang="de-CH" dirty="0"/>
          </a:p>
          <a:p>
            <a:pPr lvl="1"/>
            <a:r>
              <a:rPr lang="de-CH" dirty="0"/>
              <a:t>Debugging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tricky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executed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a user-</a:t>
            </a:r>
            <a:r>
              <a:rPr lang="de-CH" dirty="0" err="1"/>
              <a:t>friendly</a:t>
            </a:r>
            <a:r>
              <a:rPr lang="de-CH" dirty="0"/>
              <a:t> </a:t>
            </a:r>
            <a:r>
              <a:rPr lang="de-CH" dirty="0" err="1"/>
              <a:t>debugger</a:t>
            </a:r>
            <a:r>
              <a:rPr lang="de-CH" dirty="0"/>
              <a:t> like Spyder </a:t>
            </a:r>
            <a:r>
              <a:rPr lang="de-CH" dirty="0" err="1"/>
              <a:t>or</a:t>
            </a:r>
            <a:r>
              <a:rPr lang="de-CH" dirty="0"/>
              <a:t> VS (</a:t>
            </a:r>
            <a:r>
              <a:rPr lang="de-CH" dirty="0" err="1"/>
              <a:t>explained</a:t>
            </a:r>
            <a:r>
              <a:rPr lang="de-CH" dirty="0"/>
              <a:t> </a:t>
            </a:r>
            <a:r>
              <a:rPr lang="de-CH" dirty="0" err="1"/>
              <a:t>later</a:t>
            </a:r>
            <a:r>
              <a:rPr lang="de-CH" dirty="0"/>
              <a:t>)</a:t>
            </a:r>
          </a:p>
          <a:p>
            <a:pPr lvl="1"/>
            <a:r>
              <a:rPr lang="de-CH" dirty="0" err="1"/>
              <a:t>Less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 in </a:t>
            </a:r>
            <a:r>
              <a:rPr lang="de-CH" dirty="0" err="1"/>
              <a:t>python</a:t>
            </a:r>
            <a:r>
              <a:rPr lang="de-CH" dirty="0"/>
              <a:t>, but </a:t>
            </a:r>
            <a:r>
              <a:rPr lang="de-CH" dirty="0" err="1"/>
              <a:t>dynamic</a:t>
            </a:r>
            <a:r>
              <a:rPr lang="de-CH" dirty="0"/>
              <a:t> </a:t>
            </a:r>
            <a:r>
              <a:rPr lang="de-CH" dirty="0" err="1"/>
              <a:t>memory</a:t>
            </a:r>
            <a:r>
              <a:rPr lang="de-CH" dirty="0"/>
              <a:t> </a:t>
            </a:r>
            <a:r>
              <a:rPr lang="de-CH" dirty="0" err="1"/>
              <a:t>allocation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become</a:t>
            </a:r>
            <a:r>
              <a:rPr lang="de-CH" dirty="0"/>
              <a:t> </a:t>
            </a:r>
            <a:r>
              <a:rPr lang="de-CH" dirty="0" err="1"/>
              <a:t>relatively</a:t>
            </a:r>
            <a:r>
              <a:rPr lang="de-CH" dirty="0"/>
              <a:t> </a:t>
            </a:r>
            <a:r>
              <a:rPr lang="de-CH" dirty="0" err="1"/>
              <a:t>complex</a:t>
            </a:r>
            <a:endParaRPr lang="de-CH" dirty="0"/>
          </a:p>
          <a:p>
            <a:pPr lvl="1"/>
            <a:r>
              <a:rPr lang="de-CH" dirty="0"/>
              <a:t>Can </a:t>
            </a:r>
            <a:r>
              <a:rPr lang="de-CH" dirty="0" err="1"/>
              <a:t>become</a:t>
            </a:r>
            <a:r>
              <a:rPr lang="de-CH" dirty="0"/>
              <a:t> </a:t>
            </a:r>
            <a:r>
              <a:rPr lang="de-CH" dirty="0" err="1"/>
              <a:t>memory</a:t>
            </a:r>
            <a:r>
              <a:rPr lang="de-CH" dirty="0"/>
              <a:t>-intensive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memory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generally</a:t>
            </a:r>
            <a:r>
              <a:rPr lang="de-CH" dirty="0"/>
              <a:t> not </a:t>
            </a:r>
            <a:r>
              <a:rPr lang="de-CH" dirty="0" err="1"/>
              <a:t>shared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cores</a:t>
            </a:r>
            <a:r>
              <a:rPr lang="de-CH" dirty="0"/>
              <a:t>.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599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4656-1881-4B09-80B8-C4C987E5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Multi-threading vs.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E0AF-75F9-4900-8CBE-A776CC2D77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b="1" noProof="0" dirty="0"/>
              <a:t>Multi-threading (</a:t>
            </a:r>
            <a:r>
              <a:rPr lang="de-CH" b="1" noProof="0" dirty="0" err="1"/>
              <a:t>openMP</a:t>
            </a:r>
            <a:r>
              <a:rPr lang="de-CH" b="1" noProof="0" dirty="0"/>
              <a:t>): </a:t>
            </a:r>
            <a:endParaRPr lang="en-US" b="1" noProof="0" dirty="0"/>
          </a:p>
          <a:p>
            <a:r>
              <a:rPr lang="en-US" noProof="0" dirty="0"/>
              <a:t>Same activity</a:t>
            </a:r>
          </a:p>
          <a:p>
            <a:r>
              <a:rPr lang="en-US" noProof="0" dirty="0"/>
              <a:t>Unique node</a:t>
            </a:r>
          </a:p>
          <a:p>
            <a:r>
              <a:rPr lang="en-US" noProof="0" dirty="0"/>
              <a:t>Cores are NOT communicating</a:t>
            </a:r>
          </a:p>
          <a:p>
            <a:r>
              <a:rPr lang="de-CH" dirty="0"/>
              <a:t>S</a:t>
            </a:r>
            <a:r>
              <a:rPr lang="en-US" dirty="0"/>
              <a:t>hared memory system</a:t>
            </a:r>
          </a:p>
          <a:p>
            <a:endParaRPr lang="de-CH" noProof="0" dirty="0"/>
          </a:p>
          <a:p>
            <a:pPr marL="0" indent="0">
              <a:buNone/>
            </a:pPr>
            <a:r>
              <a:rPr lang="de-CH" dirty="0"/>
              <a:t>E</a:t>
            </a:r>
            <a:r>
              <a:rPr lang="en-US" dirty="0" err="1"/>
              <a:t>veryone</a:t>
            </a:r>
            <a:r>
              <a:rPr lang="en-US" dirty="0"/>
              <a:t> in the house does the same activity at the same time using the same resources.</a:t>
            </a:r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83043-0560-4C82-B005-B2BBFA1BA5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b="1" noProof="0" dirty="0"/>
              <a:t>Parallel (MPI): </a:t>
            </a:r>
            <a:endParaRPr lang="en-US" b="1" noProof="0" dirty="0"/>
          </a:p>
          <a:p>
            <a:r>
              <a:rPr lang="en-US" noProof="0" dirty="0"/>
              <a:t>Different activities</a:t>
            </a:r>
          </a:p>
          <a:p>
            <a:r>
              <a:rPr lang="en-US" noProof="0" dirty="0"/>
              <a:t>Designed to be scaled</a:t>
            </a:r>
          </a:p>
          <a:p>
            <a:r>
              <a:rPr lang="en-US" noProof="0" dirty="0"/>
              <a:t>Cores are communicating</a:t>
            </a:r>
          </a:p>
          <a:p>
            <a:r>
              <a:rPr lang="de-CH" dirty="0"/>
              <a:t>D</a:t>
            </a:r>
            <a:r>
              <a:rPr lang="en-US" dirty="0" err="1"/>
              <a:t>edicated</a:t>
            </a:r>
            <a:r>
              <a:rPr lang="en-US" dirty="0"/>
              <a:t> memory system</a:t>
            </a:r>
          </a:p>
          <a:p>
            <a:endParaRPr lang="de-CH" noProof="0" dirty="0"/>
          </a:p>
          <a:p>
            <a:pPr marL="0" indent="0">
              <a:buNone/>
            </a:pPr>
            <a:r>
              <a:rPr lang="de-CH" noProof="0" dirty="0"/>
              <a:t>People in </a:t>
            </a:r>
            <a:r>
              <a:rPr lang="de-CH" noProof="0" dirty="0" err="1"/>
              <a:t>the</a:t>
            </a:r>
            <a:r>
              <a:rPr lang="de-CH" noProof="0" dirty="0"/>
              <a:t> </a:t>
            </a:r>
            <a:r>
              <a:rPr lang="de-CH" noProof="0" dirty="0" err="1"/>
              <a:t>house</a:t>
            </a:r>
            <a:r>
              <a:rPr lang="de-CH" noProof="0" dirty="0"/>
              <a:t> </a:t>
            </a:r>
            <a:r>
              <a:rPr lang="de-CH" noProof="0" dirty="0" err="1"/>
              <a:t>work</a:t>
            </a:r>
            <a:r>
              <a:rPr lang="de-CH" noProof="0" dirty="0"/>
              <a:t> </a:t>
            </a:r>
            <a:r>
              <a:rPr lang="de-CH" noProof="0" dirty="0" err="1"/>
              <a:t>indepently</a:t>
            </a:r>
            <a:r>
              <a:rPr lang="de-CH" noProof="0" dirty="0"/>
              <a:t> (</a:t>
            </a:r>
            <a:r>
              <a:rPr lang="de-CH" noProof="0" dirty="0" err="1"/>
              <a:t>resources</a:t>
            </a:r>
            <a:r>
              <a:rPr lang="de-CH" noProof="0" dirty="0"/>
              <a:t> and time) </a:t>
            </a:r>
            <a:r>
              <a:rPr lang="de-CH" noProof="0" dirty="0" err="1"/>
              <a:t>from</a:t>
            </a:r>
            <a:r>
              <a:rPr lang="de-CH" noProof="0" dirty="0"/>
              <a:t> </a:t>
            </a:r>
            <a:r>
              <a:rPr lang="de-CH" noProof="0" dirty="0" err="1"/>
              <a:t>each</a:t>
            </a:r>
            <a:r>
              <a:rPr lang="de-CH" noProof="0" dirty="0"/>
              <a:t> </a:t>
            </a:r>
            <a:r>
              <a:rPr lang="de-CH" noProof="0" dirty="0" err="1"/>
              <a:t>other</a:t>
            </a:r>
            <a:r>
              <a:rPr lang="de-CH" noProof="0" dirty="0"/>
              <a:t> but </a:t>
            </a:r>
            <a:r>
              <a:rPr lang="de-CH" noProof="0" dirty="0" err="1"/>
              <a:t>under</a:t>
            </a:r>
            <a:r>
              <a:rPr lang="de-CH" noProof="0" dirty="0"/>
              <a:t> </a:t>
            </a:r>
            <a:r>
              <a:rPr lang="de-CH" noProof="0" dirty="0" err="1"/>
              <a:t>the</a:t>
            </a:r>
            <a:r>
              <a:rPr lang="de-CH" noProof="0" dirty="0"/>
              <a:t> </a:t>
            </a:r>
            <a:r>
              <a:rPr lang="de-CH" noProof="0" dirty="0" err="1"/>
              <a:t>supervisio</a:t>
            </a:r>
            <a:r>
              <a:rPr lang="de-CH" dirty="0"/>
              <a:t>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mom</a:t>
            </a:r>
            <a:r>
              <a:rPr lang="de-CH" dirty="0"/>
              <a:t>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38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4656-1881-4B09-80B8-C4C987E5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Multi-threading vs.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E0AF-75F9-4900-8CBE-A776CC2D77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b="1" noProof="0" dirty="0"/>
              <a:t>Multi-threading: </a:t>
            </a:r>
            <a:endParaRPr lang="en-US" b="1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83043-0560-4C82-B005-B2BBFA1BA5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b="1" noProof="0" dirty="0"/>
              <a:t>Parallel: </a:t>
            </a:r>
            <a:endParaRPr lang="en-US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917CA4-F7BA-4C88-8989-3308FF190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74635"/>
              </p:ext>
            </p:extLst>
          </p:nvPr>
        </p:nvGraphicFramePr>
        <p:xfrm>
          <a:off x="996303" y="2716417"/>
          <a:ext cx="309050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169">
                  <a:extLst>
                    <a:ext uri="{9D8B030D-6E8A-4147-A177-3AD203B41FA5}">
                      <a16:colId xmlns:a16="http://schemas.microsoft.com/office/drawing/2014/main" val="1266361266"/>
                    </a:ext>
                  </a:extLst>
                </a:gridCol>
                <a:gridCol w="1030169">
                  <a:extLst>
                    <a:ext uri="{9D8B030D-6E8A-4147-A177-3AD203B41FA5}">
                      <a16:colId xmlns:a16="http://schemas.microsoft.com/office/drawing/2014/main" val="387807653"/>
                    </a:ext>
                  </a:extLst>
                </a:gridCol>
                <a:gridCol w="1030169">
                  <a:extLst>
                    <a:ext uri="{9D8B030D-6E8A-4147-A177-3AD203B41FA5}">
                      <a16:colId xmlns:a16="http://schemas.microsoft.com/office/drawing/2014/main" val="4094162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Core 0</a:t>
                      </a:r>
                    </a:p>
                    <a:p>
                      <a:r>
                        <a:rPr lang="de-CH" dirty="0"/>
                        <a:t>1000 </a:t>
                      </a:r>
                      <a:r>
                        <a:rPr lang="de-CH" dirty="0" err="1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Core 1</a:t>
                      </a:r>
                    </a:p>
                    <a:p>
                      <a:r>
                        <a:rPr lang="de-CH" dirty="0"/>
                        <a:t>1000 </a:t>
                      </a:r>
                      <a:r>
                        <a:rPr lang="de-CH" dirty="0" err="1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Core 2</a:t>
                      </a:r>
                    </a:p>
                    <a:p>
                      <a:r>
                        <a:rPr lang="de-CH" dirty="0"/>
                        <a:t>1000 </a:t>
                      </a:r>
                      <a:r>
                        <a:rPr lang="de-CH" dirty="0" err="1"/>
                        <a:t>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8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7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93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07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3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1402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BF557A-85B2-4AF4-BD8D-6610D535EBB9}"/>
              </a:ext>
            </a:extLst>
          </p:cNvPr>
          <p:cNvCxnSpPr/>
          <p:nvPr/>
        </p:nvCxnSpPr>
        <p:spPr>
          <a:xfrm>
            <a:off x="718462" y="2735079"/>
            <a:ext cx="0" cy="222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AA94AB-FE1C-490F-89B4-972F0096EB9C}"/>
              </a:ext>
            </a:extLst>
          </p:cNvPr>
          <p:cNvSpPr txBox="1"/>
          <p:nvPr/>
        </p:nvSpPr>
        <p:spPr>
          <a:xfrm rot="16200000">
            <a:off x="42579" y="3450967"/>
            <a:ext cx="98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Time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18ACB3-ED9F-43D5-908B-96B244207917}"/>
              </a:ext>
            </a:extLst>
          </p:cNvPr>
          <p:cNvSpPr txBox="1"/>
          <p:nvPr/>
        </p:nvSpPr>
        <p:spPr>
          <a:xfrm>
            <a:off x="1566507" y="5345634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Loss: 3 [</a:t>
            </a:r>
            <a:r>
              <a:rPr lang="de-CH" dirty="0" err="1"/>
              <a:t>cores</a:t>
            </a:r>
            <a:r>
              <a:rPr lang="de-CH" dirty="0"/>
              <a:t> * </a:t>
            </a:r>
            <a:r>
              <a:rPr lang="de-CH" dirty="0" err="1"/>
              <a:t>dt</a:t>
            </a:r>
            <a:r>
              <a:rPr lang="de-CH" dirty="0"/>
              <a:t>]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BD2E3D-F243-4972-BDF6-D439EDDCA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482"/>
              </p:ext>
            </p:extLst>
          </p:nvPr>
        </p:nvGraphicFramePr>
        <p:xfrm>
          <a:off x="6308531" y="2735079"/>
          <a:ext cx="309050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169">
                  <a:extLst>
                    <a:ext uri="{9D8B030D-6E8A-4147-A177-3AD203B41FA5}">
                      <a16:colId xmlns:a16="http://schemas.microsoft.com/office/drawing/2014/main" val="1266361266"/>
                    </a:ext>
                  </a:extLst>
                </a:gridCol>
                <a:gridCol w="1030169">
                  <a:extLst>
                    <a:ext uri="{9D8B030D-6E8A-4147-A177-3AD203B41FA5}">
                      <a16:colId xmlns:a16="http://schemas.microsoft.com/office/drawing/2014/main" val="387807653"/>
                    </a:ext>
                  </a:extLst>
                </a:gridCol>
                <a:gridCol w="1030169">
                  <a:extLst>
                    <a:ext uri="{9D8B030D-6E8A-4147-A177-3AD203B41FA5}">
                      <a16:colId xmlns:a16="http://schemas.microsoft.com/office/drawing/2014/main" val="4094162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Core 0</a:t>
                      </a:r>
                    </a:p>
                    <a:p>
                      <a:r>
                        <a:rPr lang="de-CH" dirty="0"/>
                        <a:t>Manage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Core 1</a:t>
                      </a:r>
                    </a:p>
                    <a:p>
                      <a:r>
                        <a:rPr lang="de-CH" dirty="0"/>
                        <a:t>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Core N</a:t>
                      </a:r>
                    </a:p>
                    <a:p>
                      <a:r>
                        <a:rPr lang="de-CH" dirty="0"/>
                        <a:t>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8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7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93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07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3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1402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CE3D3B-EDAD-4F91-ACD7-A0304B0B1EA9}"/>
              </a:ext>
            </a:extLst>
          </p:cNvPr>
          <p:cNvCxnSpPr/>
          <p:nvPr/>
        </p:nvCxnSpPr>
        <p:spPr>
          <a:xfrm>
            <a:off x="6030690" y="2753741"/>
            <a:ext cx="0" cy="222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CFEB32-2918-45E9-A4C5-CD129ABEDC1E}"/>
              </a:ext>
            </a:extLst>
          </p:cNvPr>
          <p:cNvSpPr txBox="1"/>
          <p:nvPr/>
        </p:nvSpPr>
        <p:spPr>
          <a:xfrm rot="16200000">
            <a:off x="5354807" y="3469629"/>
            <a:ext cx="98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Time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328B73-FCE4-4A3D-9736-7BF64BE066F9}"/>
              </a:ext>
            </a:extLst>
          </p:cNvPr>
          <p:cNvSpPr txBox="1"/>
          <p:nvPr/>
        </p:nvSpPr>
        <p:spPr>
          <a:xfrm>
            <a:off x="6878735" y="5364296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Loss: </a:t>
            </a:r>
            <a:r>
              <a:rPr lang="de-CH" dirty="0" err="1"/>
              <a:t>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2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C4FA-DFB0-404C-8909-02088698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Approach 1: multi-thread-like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04300-0C85-4CEF-BC21-7152AAE6A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84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/>
              <a:t>No dynamic allocation of the tasks: Same usage as the traditional multi-threading but can be scaled on cluster. </a:t>
            </a:r>
            <a:r>
              <a:rPr lang="en-US" dirty="0"/>
              <a:t>Appropriate</a:t>
            </a:r>
            <a:r>
              <a:rPr lang="en-US" noProof="0" dirty="0"/>
              <a:t> when all the tasks require approximately the same run-time or less than 4 cores available.</a:t>
            </a:r>
            <a:endParaRPr lang="de-CH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D54A18-17AC-4CD7-BD24-C29737F55298}"/>
              </a:ext>
            </a:extLst>
          </p:cNvPr>
          <p:cNvSpPr/>
          <p:nvPr/>
        </p:nvSpPr>
        <p:spPr>
          <a:xfrm>
            <a:off x="8229598" y="2939163"/>
            <a:ext cx="709126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Core 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D8CB7-588C-4042-AAD2-6121A87A16F2}"/>
              </a:ext>
            </a:extLst>
          </p:cNvPr>
          <p:cNvSpPr/>
          <p:nvPr/>
        </p:nvSpPr>
        <p:spPr>
          <a:xfrm>
            <a:off x="9171990" y="2939163"/>
            <a:ext cx="709126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Core 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DE5B9-FDD4-4E98-B986-58A6C694AD11}"/>
              </a:ext>
            </a:extLst>
          </p:cNvPr>
          <p:cNvSpPr/>
          <p:nvPr/>
        </p:nvSpPr>
        <p:spPr>
          <a:xfrm>
            <a:off x="10114382" y="2939163"/>
            <a:ext cx="709126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Core 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14B28-DE8A-491E-84E0-53B8675E9726}"/>
              </a:ext>
            </a:extLst>
          </p:cNvPr>
          <p:cNvSpPr txBox="1"/>
          <p:nvPr/>
        </p:nvSpPr>
        <p:spPr>
          <a:xfrm>
            <a:off x="7455941" y="1787405"/>
            <a:ext cx="414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Example</a:t>
            </a:r>
            <a:r>
              <a:rPr lang="de-CH" dirty="0"/>
              <a:t>: 1’000’000 MC </a:t>
            </a:r>
            <a:r>
              <a:rPr lang="de-CH" dirty="0" err="1"/>
              <a:t>runs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experiment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execute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785A6-E62A-4994-8161-6D88AB56D2FA}"/>
              </a:ext>
            </a:extLst>
          </p:cNvPr>
          <p:cNvSpPr txBox="1"/>
          <p:nvPr/>
        </p:nvSpPr>
        <p:spPr>
          <a:xfrm>
            <a:off x="8727295" y="243373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1’000’000 MCS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27124-6F90-4714-A484-77B2A1E41C59}"/>
              </a:ext>
            </a:extLst>
          </p:cNvPr>
          <p:cNvSpPr txBox="1"/>
          <p:nvPr/>
        </p:nvSpPr>
        <p:spPr>
          <a:xfrm>
            <a:off x="8077451" y="362029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333’334 MCS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C19E0-64F8-40D2-811A-36222115EF6E}"/>
              </a:ext>
            </a:extLst>
          </p:cNvPr>
          <p:cNvSpPr txBox="1"/>
          <p:nvPr/>
        </p:nvSpPr>
        <p:spPr>
          <a:xfrm>
            <a:off x="9019842" y="362029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333’333 MCS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9CBFA-D4DB-48E6-99AC-9E13BEED218D}"/>
              </a:ext>
            </a:extLst>
          </p:cNvPr>
          <p:cNvSpPr txBox="1"/>
          <p:nvPr/>
        </p:nvSpPr>
        <p:spPr>
          <a:xfrm>
            <a:off x="9962236" y="362029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333’333 MCS</a:t>
            </a:r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C37E61-465A-429A-B60A-E606184FAB7E}"/>
              </a:ext>
            </a:extLst>
          </p:cNvPr>
          <p:cNvCxnSpPr>
            <a:stCxn id="9" idx="2"/>
            <a:endCxn id="3" idx="0"/>
          </p:cNvCxnSpPr>
          <p:nvPr/>
        </p:nvCxnSpPr>
        <p:spPr>
          <a:xfrm flipH="1">
            <a:off x="8584161" y="2803068"/>
            <a:ext cx="942392" cy="13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A900F5-C6E8-4A75-8E3A-F0E2A0D9234A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9526553" y="2803068"/>
            <a:ext cx="0" cy="13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182258-0A50-490E-B67A-9C7590283685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9526553" y="2803068"/>
            <a:ext cx="942392" cy="13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556B8AC-2E20-454F-BAAF-4B86E8E8791A}"/>
              </a:ext>
            </a:extLst>
          </p:cNvPr>
          <p:cNvSpPr/>
          <p:nvPr/>
        </p:nvSpPr>
        <p:spPr>
          <a:xfrm>
            <a:off x="8229598" y="4144399"/>
            <a:ext cx="709126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Core 0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64D794-512A-4C9D-A31A-A879D95DF67B}"/>
              </a:ext>
            </a:extLst>
          </p:cNvPr>
          <p:cNvSpPr/>
          <p:nvPr/>
        </p:nvSpPr>
        <p:spPr>
          <a:xfrm>
            <a:off x="9171990" y="4144399"/>
            <a:ext cx="709126" cy="6811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Core 1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ECB12B-F1A4-455C-AAF8-4859777F31B6}"/>
              </a:ext>
            </a:extLst>
          </p:cNvPr>
          <p:cNvSpPr/>
          <p:nvPr/>
        </p:nvSpPr>
        <p:spPr>
          <a:xfrm>
            <a:off x="10114382" y="4144399"/>
            <a:ext cx="709126" cy="6811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Core 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E692E1-EFCF-4FC3-AC2B-E6C0264EAC70}"/>
              </a:ext>
            </a:extLst>
          </p:cNvPr>
          <p:cNvSpPr txBox="1"/>
          <p:nvPr/>
        </p:nvSpPr>
        <p:spPr>
          <a:xfrm>
            <a:off x="8115188" y="4825534"/>
            <a:ext cx="937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dirty="0"/>
              <a:t>Aggregation</a:t>
            </a:r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A6F3E9-208C-4A2B-B3BE-4079268957A2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>
            <a:off x="8584161" y="3897297"/>
            <a:ext cx="0" cy="24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7E7A05-D210-4C66-9314-9F8CE3590CED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flipH="1">
            <a:off x="8584161" y="3897297"/>
            <a:ext cx="942391" cy="24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C58F86-5855-49FF-93B0-ED385EEC6ACE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 flipH="1">
            <a:off x="8584161" y="3897296"/>
            <a:ext cx="1884785" cy="24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49641F2-C1A2-404A-A05F-1FC4BC6362A9}"/>
              </a:ext>
            </a:extLst>
          </p:cNvPr>
          <p:cNvSpPr/>
          <p:nvPr/>
        </p:nvSpPr>
        <p:spPr>
          <a:xfrm>
            <a:off x="8229597" y="5349635"/>
            <a:ext cx="709126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Core 0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C2C5F7-9FD6-4FA3-925D-10E1857FA0D6}"/>
              </a:ext>
            </a:extLst>
          </p:cNvPr>
          <p:cNvSpPr/>
          <p:nvPr/>
        </p:nvSpPr>
        <p:spPr>
          <a:xfrm>
            <a:off x="9171989" y="5349635"/>
            <a:ext cx="709126" cy="6811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Core 1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9BABC5-5F5D-43D9-B23A-F1908795CDBF}"/>
              </a:ext>
            </a:extLst>
          </p:cNvPr>
          <p:cNvSpPr/>
          <p:nvPr/>
        </p:nvSpPr>
        <p:spPr>
          <a:xfrm>
            <a:off x="10114381" y="5349635"/>
            <a:ext cx="709126" cy="6811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Core 2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0F0FBE-A2CF-4466-9F0F-F5466D614888}"/>
              </a:ext>
            </a:extLst>
          </p:cNvPr>
          <p:cNvSpPr txBox="1"/>
          <p:nvPr/>
        </p:nvSpPr>
        <p:spPr>
          <a:xfrm>
            <a:off x="7913405" y="6030770"/>
            <a:ext cx="13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dirty="0" err="1"/>
              <a:t>Results</a:t>
            </a:r>
            <a:r>
              <a:rPr lang="de-CH" sz="1200" dirty="0"/>
              <a:t> </a:t>
            </a:r>
            <a:r>
              <a:rPr lang="de-CH" sz="1200" dirty="0" err="1"/>
              <a:t>generation</a:t>
            </a:r>
            <a:endParaRPr lang="en-US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4B6CB9-F816-416C-9472-41C236C23785}"/>
              </a:ext>
            </a:extLst>
          </p:cNvPr>
          <p:cNvCxnSpPr>
            <a:stCxn id="24" idx="2"/>
            <a:endCxn id="31" idx="0"/>
          </p:cNvCxnSpPr>
          <p:nvPr/>
        </p:nvCxnSpPr>
        <p:spPr>
          <a:xfrm flipH="1">
            <a:off x="8584160" y="5102533"/>
            <a:ext cx="3" cy="24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3880E3-56EE-4F6A-957A-5894697D93F6}"/>
              </a:ext>
            </a:extLst>
          </p:cNvPr>
          <p:cNvCxnSpPr/>
          <p:nvPr/>
        </p:nvCxnSpPr>
        <p:spPr>
          <a:xfrm flipV="1">
            <a:off x="7287208" y="4068147"/>
            <a:ext cx="790243" cy="10343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EB1442-23D3-4CE0-A7FB-97F6524E52E4}"/>
              </a:ext>
            </a:extLst>
          </p:cNvPr>
          <p:cNvSpPr txBox="1"/>
          <p:nvPr/>
        </p:nvSpPr>
        <p:spPr>
          <a:xfrm>
            <a:off x="6352350" y="5088717"/>
            <a:ext cx="1725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Bottleneck: </a:t>
            </a:r>
          </a:p>
          <a:p>
            <a:r>
              <a:rPr lang="de-CH" dirty="0">
                <a:solidFill>
                  <a:srgbClr val="FF0000"/>
                </a:solidFill>
              </a:rPr>
              <a:t>The </a:t>
            </a:r>
            <a:r>
              <a:rPr lang="de-CH" dirty="0" err="1">
                <a:solidFill>
                  <a:srgbClr val="FF0000"/>
                </a:solidFill>
              </a:rPr>
              <a:t>process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cannot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go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faster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than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slowest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core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74F9DE-D083-47EA-BAD2-6B958886D835}"/>
              </a:ext>
            </a:extLst>
          </p:cNvPr>
          <p:cNvCxnSpPr/>
          <p:nvPr/>
        </p:nvCxnSpPr>
        <p:spPr>
          <a:xfrm>
            <a:off x="8012136" y="3954640"/>
            <a:ext cx="3025978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73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C4FA-DFB0-404C-8909-02088698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Approach 2: manager-worker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04300-0C85-4CEF-BC21-7152AAE6A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84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/>
              <a:t>Dynamic allocation of the tasks: manager creates and sends the jobs, gather and aggregates the results, workers receive and perform the jobs. </a:t>
            </a:r>
            <a:r>
              <a:rPr lang="en-US" dirty="0"/>
              <a:t>Appropriate when large difference in run-time or large amount of cores available.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D54A18-17AC-4CD7-BD24-C29737F55298}"/>
              </a:ext>
            </a:extLst>
          </p:cNvPr>
          <p:cNvSpPr/>
          <p:nvPr/>
        </p:nvSpPr>
        <p:spPr>
          <a:xfrm>
            <a:off x="8294912" y="3817046"/>
            <a:ext cx="709126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Core 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D8CB7-588C-4042-AAD2-6121A87A16F2}"/>
              </a:ext>
            </a:extLst>
          </p:cNvPr>
          <p:cNvSpPr/>
          <p:nvPr/>
        </p:nvSpPr>
        <p:spPr>
          <a:xfrm>
            <a:off x="10422289" y="2912619"/>
            <a:ext cx="709126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Core 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DE5B9-FDD4-4E98-B986-58A6C694AD11}"/>
              </a:ext>
            </a:extLst>
          </p:cNvPr>
          <p:cNvSpPr/>
          <p:nvPr/>
        </p:nvSpPr>
        <p:spPr>
          <a:xfrm>
            <a:off x="10422289" y="3817047"/>
            <a:ext cx="709126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Core 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14B28-DE8A-491E-84E0-53B8675E9726}"/>
              </a:ext>
            </a:extLst>
          </p:cNvPr>
          <p:cNvSpPr txBox="1"/>
          <p:nvPr/>
        </p:nvSpPr>
        <p:spPr>
          <a:xfrm>
            <a:off x="7455941" y="1787405"/>
            <a:ext cx="414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Example</a:t>
            </a:r>
            <a:r>
              <a:rPr lang="de-CH" dirty="0"/>
              <a:t>: Grid </a:t>
            </a:r>
            <a:r>
              <a:rPr lang="de-CH" dirty="0" err="1"/>
              <a:t>search</a:t>
            </a:r>
            <a:r>
              <a:rPr lang="de-CH" dirty="0"/>
              <a:t> CV </a:t>
            </a:r>
            <a:r>
              <a:rPr lang="de-CH" dirty="0" err="1"/>
              <a:t>scheme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GBM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785A6-E62A-4994-8161-6D88AB56D2FA}"/>
              </a:ext>
            </a:extLst>
          </p:cNvPr>
          <p:cNvSpPr txBox="1"/>
          <p:nvPr/>
        </p:nvSpPr>
        <p:spPr>
          <a:xfrm>
            <a:off x="8421988" y="2293219"/>
            <a:ext cx="26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8x4x10 = 320 GBM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train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0F0FBE-A2CF-4466-9F0F-F5466D614888}"/>
              </a:ext>
            </a:extLst>
          </p:cNvPr>
          <p:cNvSpPr txBox="1"/>
          <p:nvPr/>
        </p:nvSpPr>
        <p:spPr>
          <a:xfrm>
            <a:off x="7978713" y="6141244"/>
            <a:ext cx="13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dirty="0" err="1"/>
              <a:t>Results</a:t>
            </a:r>
            <a:r>
              <a:rPr lang="de-CH" sz="1200" dirty="0"/>
              <a:t> </a:t>
            </a:r>
            <a:r>
              <a:rPr lang="de-CH" sz="1200" dirty="0" err="1"/>
              <a:t>generation</a:t>
            </a: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9F5FCF-DDA3-413F-B05E-1DFB65E67808}"/>
              </a:ext>
            </a:extLst>
          </p:cNvPr>
          <p:cNvSpPr/>
          <p:nvPr/>
        </p:nvSpPr>
        <p:spPr>
          <a:xfrm>
            <a:off x="10422289" y="4971629"/>
            <a:ext cx="709126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Core 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988-55D5-4318-B684-17E19DDBDE25}"/>
              </a:ext>
            </a:extLst>
          </p:cNvPr>
          <p:cNvSpPr txBox="1"/>
          <p:nvPr/>
        </p:nvSpPr>
        <p:spPr>
          <a:xfrm rot="5400000">
            <a:off x="10655147" y="4319408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 b="1" dirty="0"/>
              <a:t>…</a:t>
            </a:r>
            <a:endParaRPr lang="en-US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53BBFBA-7C40-41E6-8D23-1B2F660CB956}"/>
              </a:ext>
            </a:extLst>
          </p:cNvPr>
          <p:cNvGrpSpPr/>
          <p:nvPr/>
        </p:nvGrpSpPr>
        <p:grpSpPr>
          <a:xfrm>
            <a:off x="8681279" y="1848931"/>
            <a:ext cx="2111960" cy="3286270"/>
            <a:chOff x="8681279" y="1848931"/>
            <a:chExt cx="2111960" cy="3286270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49C25B32-38BA-49E0-B8CB-5D877341DABB}"/>
                </a:ext>
              </a:extLst>
            </p:cNvPr>
            <p:cNvSpPr/>
            <p:nvPr/>
          </p:nvSpPr>
          <p:spPr>
            <a:xfrm rot="17387477">
              <a:off x="8833511" y="3175473"/>
              <a:ext cx="2127377" cy="1792079"/>
            </a:xfrm>
            <a:prstGeom prst="arc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5AB38F38-418F-4C21-8831-C963047D6A65}"/>
                </a:ext>
              </a:extLst>
            </p:cNvPr>
            <p:cNvSpPr/>
            <p:nvPr/>
          </p:nvSpPr>
          <p:spPr>
            <a:xfrm rot="7027153">
              <a:off x="8513630" y="2016580"/>
              <a:ext cx="2127377" cy="1792079"/>
            </a:xfrm>
            <a:prstGeom prst="arc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717173-54C4-40F8-9762-D127EFF74FD7}"/>
              </a:ext>
            </a:extLst>
          </p:cNvPr>
          <p:cNvGrpSpPr/>
          <p:nvPr/>
        </p:nvGrpSpPr>
        <p:grpSpPr>
          <a:xfrm rot="1685748">
            <a:off x="8928323" y="2631399"/>
            <a:ext cx="1633377" cy="3052428"/>
            <a:chOff x="8681279" y="1848931"/>
            <a:chExt cx="2111960" cy="32862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C04E6CEA-5CB0-48EE-8895-40BAE69A9061}"/>
                </a:ext>
              </a:extLst>
            </p:cNvPr>
            <p:cNvSpPr/>
            <p:nvPr/>
          </p:nvSpPr>
          <p:spPr>
            <a:xfrm rot="17387477">
              <a:off x="8833511" y="3175473"/>
              <a:ext cx="2127377" cy="1792079"/>
            </a:xfrm>
            <a:prstGeom prst="arc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1014922C-78E4-4A7B-A713-E81577FC065D}"/>
                </a:ext>
              </a:extLst>
            </p:cNvPr>
            <p:cNvSpPr/>
            <p:nvPr/>
          </p:nvSpPr>
          <p:spPr>
            <a:xfrm rot="7027153">
              <a:off x="8513630" y="2016580"/>
              <a:ext cx="2127377" cy="1792079"/>
            </a:xfrm>
            <a:prstGeom prst="arc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7F54DD6-0E92-4291-A2A5-F4B69A66D71A}"/>
              </a:ext>
            </a:extLst>
          </p:cNvPr>
          <p:cNvGrpSpPr/>
          <p:nvPr/>
        </p:nvGrpSpPr>
        <p:grpSpPr>
          <a:xfrm rot="3382158">
            <a:off x="8588229" y="3287894"/>
            <a:ext cx="2111960" cy="3286270"/>
            <a:chOff x="8681279" y="1848931"/>
            <a:chExt cx="2111960" cy="3286270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1A6E9856-15D2-422C-92AE-86497CBF38FE}"/>
                </a:ext>
              </a:extLst>
            </p:cNvPr>
            <p:cNvSpPr/>
            <p:nvPr/>
          </p:nvSpPr>
          <p:spPr>
            <a:xfrm rot="17387477">
              <a:off x="8833511" y="3175473"/>
              <a:ext cx="2127377" cy="1792079"/>
            </a:xfrm>
            <a:prstGeom prst="arc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F1B080B3-1B3D-427F-A718-6CB1926F779D}"/>
                </a:ext>
              </a:extLst>
            </p:cNvPr>
            <p:cNvSpPr/>
            <p:nvPr/>
          </p:nvSpPr>
          <p:spPr>
            <a:xfrm rot="7027153">
              <a:off x="8513630" y="2016580"/>
              <a:ext cx="2127377" cy="1792079"/>
            </a:xfrm>
            <a:prstGeom prst="arc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DE07F7-BAE1-4EF2-9FFA-7096200A2154}"/>
              </a:ext>
            </a:extLst>
          </p:cNvPr>
          <p:cNvSpPr txBox="1"/>
          <p:nvPr/>
        </p:nvSpPr>
        <p:spPr>
          <a:xfrm>
            <a:off x="9186556" y="3076194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Send </a:t>
            </a:r>
            <a:r>
              <a:rPr lang="de-CH" sz="1100" dirty="0" err="1"/>
              <a:t>job</a:t>
            </a:r>
            <a:endParaRPr 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0A32A2-8AA5-40FD-AF3D-83AE8800AE55}"/>
              </a:ext>
            </a:extLst>
          </p:cNvPr>
          <p:cNvSpPr txBox="1"/>
          <p:nvPr/>
        </p:nvSpPr>
        <p:spPr>
          <a:xfrm>
            <a:off x="9072659" y="5070175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err="1"/>
              <a:t>Receive</a:t>
            </a:r>
            <a:r>
              <a:rPr lang="de-CH" sz="1100" dirty="0"/>
              <a:t> </a:t>
            </a:r>
            <a:r>
              <a:rPr lang="de-CH" sz="1100" dirty="0" err="1"/>
              <a:t>results</a:t>
            </a:r>
            <a:endParaRPr 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9EF4E1-B24B-475B-B949-4295FA6FF732}"/>
              </a:ext>
            </a:extLst>
          </p:cNvPr>
          <p:cNvSpPr txBox="1"/>
          <p:nvPr/>
        </p:nvSpPr>
        <p:spPr>
          <a:xfrm>
            <a:off x="7867411" y="4484726"/>
            <a:ext cx="1564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/>
              <a:t>Loop </a:t>
            </a:r>
            <a:r>
              <a:rPr lang="de-CH" sz="1100" dirty="0" err="1"/>
              <a:t>over</a:t>
            </a:r>
            <a:r>
              <a:rPr lang="de-CH" sz="1100" dirty="0"/>
              <a:t> </a:t>
            </a:r>
            <a:r>
              <a:rPr lang="de-CH" sz="1100" dirty="0" err="1"/>
              <a:t>the</a:t>
            </a:r>
            <a:r>
              <a:rPr lang="de-CH" sz="1100" dirty="0"/>
              <a:t> </a:t>
            </a:r>
            <a:r>
              <a:rPr lang="de-CH" sz="1100" dirty="0" err="1"/>
              <a:t>jobs</a:t>
            </a:r>
            <a:endParaRPr lang="de-CH" sz="1100" dirty="0"/>
          </a:p>
          <a:p>
            <a:pPr algn="ctr"/>
            <a:r>
              <a:rPr lang="de-CH" sz="1100" dirty="0"/>
              <a:t>Dynamic </a:t>
            </a:r>
            <a:r>
              <a:rPr lang="de-CH" sz="1100" dirty="0" err="1"/>
              <a:t>aggregation</a:t>
            </a:r>
            <a:endParaRPr lang="de-CH" sz="11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4BEE70-2FF5-4309-9AE9-5E6E955B2527}"/>
              </a:ext>
            </a:extLst>
          </p:cNvPr>
          <p:cNvSpPr/>
          <p:nvPr/>
        </p:nvSpPr>
        <p:spPr>
          <a:xfrm>
            <a:off x="8294912" y="5476896"/>
            <a:ext cx="709126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Core 0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F4D67A-ACB1-4AE2-8E5A-A82903398CDF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8649475" y="4915613"/>
            <a:ext cx="0" cy="56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68D230A-C789-4834-84B8-7134DAA0D5C0}"/>
              </a:ext>
            </a:extLst>
          </p:cNvPr>
          <p:cNvCxnSpPr>
            <a:cxnSpLocks/>
          </p:cNvCxnSpPr>
          <p:nvPr/>
        </p:nvCxnSpPr>
        <p:spPr>
          <a:xfrm>
            <a:off x="8294912" y="5221465"/>
            <a:ext cx="682216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4DA560-C0AA-42DF-993F-0D1822B5BC67}"/>
              </a:ext>
            </a:extLst>
          </p:cNvPr>
          <p:cNvSpPr txBox="1"/>
          <p:nvPr/>
        </p:nvSpPr>
        <p:spPr>
          <a:xfrm>
            <a:off x="6456023" y="5019238"/>
            <a:ext cx="17251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rgbClr val="FF0000"/>
                </a:solidFill>
              </a:rPr>
              <a:t>No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bottleneck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sz="1200" dirty="0">
                <a:solidFill>
                  <a:srgbClr val="FF0000"/>
                </a:solidFill>
              </a:rPr>
              <a:t>(</a:t>
            </a:r>
            <a:r>
              <a:rPr lang="de-CH" sz="1200" dirty="0" err="1">
                <a:solidFill>
                  <a:srgbClr val="FF0000"/>
                </a:solidFill>
              </a:rPr>
              <a:t>note</a:t>
            </a:r>
            <a:r>
              <a:rPr lang="de-CH" sz="1200" dirty="0">
                <a:solidFill>
                  <a:srgbClr val="FF0000"/>
                </a:solidFill>
              </a:rPr>
              <a:t> </a:t>
            </a:r>
            <a:r>
              <a:rPr lang="de-CH" sz="1200" dirty="0" err="1">
                <a:solidFill>
                  <a:srgbClr val="FF0000"/>
                </a:solidFill>
              </a:rPr>
              <a:t>that</a:t>
            </a:r>
            <a:r>
              <a:rPr lang="de-CH" sz="1200" dirty="0">
                <a:solidFill>
                  <a:srgbClr val="FF0000"/>
                </a:solidFill>
              </a:rPr>
              <a:t> </a:t>
            </a:r>
            <a:r>
              <a:rPr lang="de-CH" sz="1200" dirty="0" err="1">
                <a:solidFill>
                  <a:srgbClr val="FF0000"/>
                </a:solidFill>
              </a:rPr>
              <a:t>if</a:t>
            </a:r>
            <a:r>
              <a:rPr lang="de-CH" sz="1200" dirty="0">
                <a:solidFill>
                  <a:srgbClr val="FF0000"/>
                </a:solidFill>
              </a:rPr>
              <a:t> </a:t>
            </a:r>
            <a:r>
              <a:rPr lang="de-CH" sz="1200" dirty="0" err="1">
                <a:solidFill>
                  <a:srgbClr val="FF0000"/>
                </a:solidFill>
              </a:rPr>
              <a:t>several</a:t>
            </a:r>
            <a:r>
              <a:rPr lang="de-CH" sz="1200" dirty="0">
                <a:solidFill>
                  <a:srgbClr val="FF0000"/>
                </a:solidFill>
              </a:rPr>
              <a:t> </a:t>
            </a:r>
            <a:r>
              <a:rPr lang="de-CH" sz="1200" dirty="0" err="1">
                <a:solidFill>
                  <a:srgbClr val="FF0000"/>
                </a:solidFill>
              </a:rPr>
              <a:t>results</a:t>
            </a:r>
            <a:r>
              <a:rPr lang="de-CH" sz="1200" dirty="0">
                <a:solidFill>
                  <a:srgbClr val="FF0000"/>
                </a:solidFill>
              </a:rPr>
              <a:t> </a:t>
            </a:r>
            <a:r>
              <a:rPr lang="de-CH" sz="1200" dirty="0" err="1">
                <a:solidFill>
                  <a:srgbClr val="FF0000"/>
                </a:solidFill>
              </a:rPr>
              <a:t>can</a:t>
            </a:r>
            <a:r>
              <a:rPr lang="de-CH" sz="1200" dirty="0">
                <a:solidFill>
                  <a:srgbClr val="FF0000"/>
                </a:solidFill>
              </a:rPr>
              <a:t> </a:t>
            </a:r>
            <a:r>
              <a:rPr lang="de-CH" sz="1200" dirty="0" err="1">
                <a:solidFill>
                  <a:srgbClr val="FF0000"/>
                </a:solidFill>
              </a:rPr>
              <a:t>be</a:t>
            </a:r>
            <a:r>
              <a:rPr lang="de-CH" sz="1200" dirty="0">
                <a:solidFill>
                  <a:srgbClr val="FF0000"/>
                </a:solidFill>
              </a:rPr>
              <a:t> </a:t>
            </a:r>
            <a:r>
              <a:rPr lang="de-CH" sz="1200" dirty="0" err="1">
                <a:solidFill>
                  <a:srgbClr val="FF0000"/>
                </a:solidFill>
              </a:rPr>
              <a:t>extracted</a:t>
            </a:r>
            <a:r>
              <a:rPr lang="de-CH" sz="1200" dirty="0">
                <a:solidFill>
                  <a:srgbClr val="FF0000"/>
                </a:solidFill>
              </a:rPr>
              <a:t> </a:t>
            </a:r>
            <a:r>
              <a:rPr lang="de-CH" sz="1200" dirty="0" err="1">
                <a:solidFill>
                  <a:srgbClr val="FF0000"/>
                </a:solidFill>
              </a:rPr>
              <a:t>the</a:t>
            </a:r>
            <a:r>
              <a:rPr lang="de-CH" sz="1200" dirty="0">
                <a:solidFill>
                  <a:srgbClr val="FF0000"/>
                </a:solidFill>
              </a:rPr>
              <a:t> </a:t>
            </a:r>
            <a:r>
              <a:rPr lang="de-CH" sz="1200" dirty="0" err="1">
                <a:solidFill>
                  <a:srgbClr val="FF0000"/>
                </a:solidFill>
              </a:rPr>
              <a:t>above</a:t>
            </a:r>
            <a:r>
              <a:rPr lang="de-CH" sz="1200" dirty="0">
                <a:solidFill>
                  <a:srgbClr val="FF0000"/>
                </a:solidFill>
              </a:rPr>
              <a:t> </a:t>
            </a:r>
            <a:r>
              <a:rPr lang="de-CH" sz="1200" dirty="0" err="1">
                <a:solidFill>
                  <a:srgbClr val="FF0000"/>
                </a:solidFill>
              </a:rPr>
              <a:t>method</a:t>
            </a:r>
            <a:r>
              <a:rPr lang="de-CH" sz="1200" dirty="0">
                <a:solidFill>
                  <a:srgbClr val="FF0000"/>
                </a:solidFill>
              </a:rPr>
              <a:t> </a:t>
            </a:r>
            <a:r>
              <a:rPr lang="de-CH" sz="1200" dirty="0" err="1">
                <a:solidFill>
                  <a:srgbClr val="FF0000"/>
                </a:solidFill>
              </a:rPr>
              <a:t>can</a:t>
            </a:r>
            <a:r>
              <a:rPr lang="de-CH" sz="1200" dirty="0">
                <a:solidFill>
                  <a:srgbClr val="FF0000"/>
                </a:solidFill>
              </a:rPr>
              <a:t> also </a:t>
            </a:r>
            <a:r>
              <a:rPr lang="de-CH" sz="1200" dirty="0" err="1">
                <a:solidFill>
                  <a:srgbClr val="FF0000"/>
                </a:solidFill>
              </a:rPr>
              <a:t>be</a:t>
            </a:r>
            <a:r>
              <a:rPr lang="de-CH" sz="1200" dirty="0">
                <a:solidFill>
                  <a:srgbClr val="FF0000"/>
                </a:solidFill>
              </a:rPr>
              <a:t> </a:t>
            </a:r>
            <a:r>
              <a:rPr lang="de-CH" sz="1200" dirty="0" err="1">
                <a:solidFill>
                  <a:srgbClr val="FF0000"/>
                </a:solidFill>
              </a:rPr>
              <a:t>replicated</a:t>
            </a:r>
            <a:r>
              <a:rPr lang="de-CH" sz="1200" dirty="0">
                <a:solidFill>
                  <a:srgbClr val="FF0000"/>
                </a:solidFill>
              </a:rPr>
              <a:t> at </a:t>
            </a:r>
            <a:r>
              <a:rPr lang="de-CH" sz="1200" dirty="0" err="1">
                <a:solidFill>
                  <a:srgbClr val="FF0000"/>
                </a:solidFill>
              </a:rPr>
              <a:t>this</a:t>
            </a:r>
            <a:r>
              <a:rPr lang="de-CH" sz="1200" dirty="0">
                <a:solidFill>
                  <a:srgbClr val="FF0000"/>
                </a:solidFill>
              </a:rPr>
              <a:t> </a:t>
            </a:r>
            <a:r>
              <a:rPr lang="de-CH" sz="1200" dirty="0" err="1">
                <a:solidFill>
                  <a:srgbClr val="FF0000"/>
                </a:solidFill>
              </a:rPr>
              <a:t>step</a:t>
            </a:r>
            <a:r>
              <a:rPr lang="de-CH" sz="1200" dirty="0">
                <a:solidFill>
                  <a:srgbClr val="FF0000"/>
                </a:solidFill>
              </a:rPr>
              <a:t>)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1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C4FA-DFB0-404C-8909-02088698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Additional approaches (less relevant for us)</a:t>
            </a:r>
            <a:r>
              <a:rPr lang="en-US" noProof="0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04300-0C85-4CEF-BC21-7152AAE6A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CH" noProof="0" dirty="0" err="1"/>
              <a:t>Cartesian</a:t>
            </a:r>
            <a:r>
              <a:rPr lang="de-CH" noProof="0" dirty="0"/>
              <a:t> </a:t>
            </a:r>
            <a:r>
              <a:rPr lang="de-CH" noProof="0" dirty="0" err="1"/>
              <a:t>mapping</a:t>
            </a:r>
            <a:r>
              <a:rPr lang="de-CH" noProof="0" dirty="0"/>
              <a:t>: </a:t>
            </a:r>
            <a:r>
              <a:rPr lang="de-CH" noProof="0" dirty="0" err="1"/>
              <a:t>cores</a:t>
            </a:r>
            <a:r>
              <a:rPr lang="de-CH" noProof="0" dirty="0"/>
              <a:t> </a:t>
            </a:r>
            <a:r>
              <a:rPr lang="de-CH" noProof="0" dirty="0" err="1"/>
              <a:t>are</a:t>
            </a:r>
            <a:r>
              <a:rPr lang="de-CH" noProof="0" dirty="0"/>
              <a:t> </a:t>
            </a:r>
            <a:r>
              <a:rPr lang="de-CH" noProof="0" dirty="0" err="1"/>
              <a:t>mapped</a:t>
            </a:r>
            <a:r>
              <a:rPr lang="de-CH" noProof="0" dirty="0"/>
              <a:t> </a:t>
            </a:r>
            <a:r>
              <a:rPr lang="de-CH" noProof="0" dirty="0" err="1"/>
              <a:t>to</a:t>
            </a:r>
            <a:r>
              <a:rPr lang="de-CH" noProof="0" dirty="0"/>
              <a:t> </a:t>
            </a:r>
            <a:r>
              <a:rPr lang="de-CH" noProof="0" dirty="0" err="1"/>
              <a:t>regular</a:t>
            </a:r>
            <a:r>
              <a:rPr lang="de-CH" noProof="0" dirty="0"/>
              <a:t> </a:t>
            </a:r>
            <a:r>
              <a:rPr lang="de-CH" noProof="0" dirty="0" err="1"/>
              <a:t>matrix</a:t>
            </a:r>
            <a:r>
              <a:rPr lang="de-CH" noProof="0" dirty="0"/>
              <a:t> </a:t>
            </a:r>
            <a:r>
              <a:rPr lang="de-CH" noProof="0" dirty="0" err="1"/>
              <a:t>that</a:t>
            </a:r>
            <a:r>
              <a:rPr lang="de-CH" noProof="0" dirty="0"/>
              <a:t> </a:t>
            </a:r>
            <a:r>
              <a:rPr lang="de-CH" noProof="0" dirty="0" err="1"/>
              <a:t>represents</a:t>
            </a:r>
            <a:r>
              <a:rPr lang="de-CH" noProof="0" dirty="0"/>
              <a:t> a </a:t>
            </a:r>
            <a:r>
              <a:rPr lang="de-CH" noProof="0" dirty="0" err="1"/>
              <a:t>physical</a:t>
            </a:r>
            <a:r>
              <a:rPr lang="de-CH" noProof="0" dirty="0"/>
              <a:t> </a:t>
            </a:r>
            <a:r>
              <a:rPr lang="de-CH" noProof="0" dirty="0" err="1"/>
              <a:t>reality</a:t>
            </a:r>
            <a:r>
              <a:rPr lang="de-CH" noProof="0" dirty="0"/>
              <a:t>. Very </a:t>
            </a:r>
            <a:r>
              <a:rPr lang="de-CH" noProof="0" dirty="0" err="1"/>
              <a:t>useful</a:t>
            </a:r>
            <a:r>
              <a:rPr lang="de-CH" noProof="0" dirty="0"/>
              <a:t> in finite </a:t>
            </a:r>
            <a:r>
              <a:rPr lang="de-CH" noProof="0" dirty="0" err="1"/>
              <a:t>difference</a:t>
            </a:r>
            <a:r>
              <a:rPr lang="de-CH" noProof="0" dirty="0"/>
              <a:t> </a:t>
            </a:r>
            <a:r>
              <a:rPr lang="de-CH" noProof="0" dirty="0" err="1"/>
              <a:t>modeling</a:t>
            </a:r>
            <a:r>
              <a:rPr lang="de-CH" noProof="0" dirty="0"/>
              <a:t> </a:t>
            </a:r>
          </a:p>
          <a:p>
            <a:endParaRPr lang="de-CH" dirty="0"/>
          </a:p>
          <a:p>
            <a:r>
              <a:rPr lang="de-CH" dirty="0"/>
              <a:t>Non-</a:t>
            </a:r>
            <a:r>
              <a:rPr lang="de-CH" dirty="0" err="1"/>
              <a:t>cartesian</a:t>
            </a:r>
            <a:r>
              <a:rPr lang="de-CH" dirty="0"/>
              <a:t> </a:t>
            </a:r>
            <a:r>
              <a:rPr lang="de-CH" dirty="0" err="1"/>
              <a:t>mapping</a:t>
            </a:r>
            <a:r>
              <a:rPr lang="de-CH" dirty="0"/>
              <a:t>: </a:t>
            </a:r>
            <a:r>
              <a:rPr lang="de-CH" dirty="0" err="1"/>
              <a:t>cores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mappedin</a:t>
            </a:r>
            <a:r>
              <a:rPr lang="de-CH" dirty="0"/>
              <a:t> user-</a:t>
            </a:r>
            <a:r>
              <a:rPr lang="de-CH" dirty="0" err="1"/>
              <a:t>defined</a:t>
            </a:r>
            <a:r>
              <a:rPr lang="de-CH" dirty="0"/>
              <a:t>, non-regular </a:t>
            </a:r>
            <a:r>
              <a:rPr lang="de-CH" dirty="0" err="1"/>
              <a:t>fashion</a:t>
            </a:r>
            <a:r>
              <a:rPr lang="de-CH" dirty="0"/>
              <a:t>. </a:t>
            </a:r>
            <a:r>
              <a:rPr lang="de-CH" dirty="0" err="1"/>
              <a:t>Useful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simulating</a:t>
            </a:r>
            <a:r>
              <a:rPr lang="de-CH" dirty="0"/>
              <a:t> large and </a:t>
            </a:r>
            <a:r>
              <a:rPr lang="de-CH" dirty="0" err="1"/>
              <a:t>irregular</a:t>
            </a:r>
            <a:r>
              <a:rPr lang="de-CH" dirty="0"/>
              <a:t> </a:t>
            </a:r>
            <a:r>
              <a:rPr lang="de-CH" dirty="0" err="1"/>
              <a:t>networks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simple </a:t>
            </a:r>
            <a:r>
              <a:rPr lang="de-CH" dirty="0" err="1"/>
              <a:t>node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.  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300653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8BB3-C561-401A-A128-F7B2CB70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3BDE-4B6B-4424-BA1F-91149F61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uses</a:t>
            </a:r>
            <a:r>
              <a:rPr lang="de-CH" dirty="0"/>
              <a:t> an </a:t>
            </a:r>
            <a:r>
              <a:rPr lang="de-CH" dirty="0" err="1"/>
              <a:t>instanciated</a:t>
            </a:r>
            <a:r>
              <a:rPr lang="de-CH" dirty="0"/>
              <a:t> </a:t>
            </a:r>
            <a:r>
              <a:rPr lang="de-CH" dirty="0" err="1"/>
              <a:t>communicator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maps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available</a:t>
            </a:r>
            <a:r>
              <a:rPr lang="de-CH" dirty="0"/>
              <a:t> </a:t>
            </a:r>
            <a:r>
              <a:rPr lang="de-CH" dirty="0" err="1"/>
              <a:t>cores</a:t>
            </a:r>
            <a:r>
              <a:rPr lang="de-CH" dirty="0"/>
              <a:t>. </a:t>
            </a:r>
          </a:p>
          <a:p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execution</a:t>
            </a:r>
            <a:r>
              <a:rPr lang="de-CH" dirty="0"/>
              <a:t>,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exchanged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cores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i="1" dirty="0" err="1"/>
              <a:t>messages</a:t>
            </a:r>
            <a:r>
              <a:rPr lang="de-CH" dirty="0"/>
              <a:t> via </a:t>
            </a:r>
            <a:r>
              <a:rPr lang="de-CH" i="1" dirty="0"/>
              <a:t>send</a:t>
            </a:r>
            <a:r>
              <a:rPr lang="de-CH" dirty="0"/>
              <a:t> and </a:t>
            </a:r>
            <a:r>
              <a:rPr lang="de-CH" i="1" dirty="0" err="1"/>
              <a:t>receive</a:t>
            </a:r>
            <a:r>
              <a:rPr lang="de-CH" dirty="0"/>
              <a:t> </a:t>
            </a:r>
            <a:r>
              <a:rPr lang="de-CH" dirty="0" err="1"/>
              <a:t>functions</a:t>
            </a:r>
            <a:r>
              <a:rPr lang="de-CH" dirty="0"/>
              <a:t>.</a:t>
            </a:r>
          </a:p>
          <a:p>
            <a:r>
              <a:rPr lang="de-CH" dirty="0"/>
              <a:t>The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sent</a:t>
            </a:r>
            <a:r>
              <a:rPr lang="de-CH" dirty="0"/>
              <a:t> via MPI </a:t>
            </a:r>
            <a:r>
              <a:rPr lang="de-CH" dirty="0" err="1"/>
              <a:t>are</a:t>
            </a:r>
            <a:r>
              <a:rPr lang="de-CH" dirty="0"/>
              <a:t> not </a:t>
            </a:r>
            <a:r>
              <a:rPr lang="de-CH" dirty="0" err="1"/>
              <a:t>pointers</a:t>
            </a:r>
            <a:r>
              <a:rPr lang="de-CH" dirty="0"/>
              <a:t> (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hash</a:t>
            </a:r>
            <a:r>
              <a:rPr lang="de-CH" dirty="0"/>
              <a:t> </a:t>
            </a:r>
            <a:r>
              <a:rPr lang="de-CH" dirty="0" err="1"/>
              <a:t>indicating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position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an </a:t>
            </a:r>
            <a:r>
              <a:rPr lang="de-CH" dirty="0" err="1"/>
              <a:t>object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memory</a:t>
            </a:r>
            <a:r>
              <a:rPr lang="de-CH" dirty="0"/>
              <a:t>).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copies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. </a:t>
            </a:r>
            <a:r>
              <a:rPr lang="de-CH" dirty="0" err="1"/>
              <a:t>Hence</a:t>
            </a:r>
            <a:r>
              <a:rPr lang="de-CH" dirty="0"/>
              <a:t>,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remain</a:t>
            </a:r>
            <a:r>
              <a:rPr lang="de-CH" dirty="0"/>
              <a:t> performant,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sent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kept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possible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 err="1"/>
              <a:t>Example</a:t>
            </a:r>
            <a:r>
              <a:rPr lang="de-CH" dirty="0"/>
              <a:t>: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not </a:t>
            </a:r>
            <a:r>
              <a:rPr lang="de-CH" dirty="0" err="1"/>
              <a:t>going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modify</a:t>
            </a:r>
            <a:r>
              <a:rPr lang="de-CH" dirty="0"/>
              <a:t> an </a:t>
            </a:r>
            <a:r>
              <a:rPr lang="de-CH" dirty="0" err="1"/>
              <a:t>object</a:t>
            </a:r>
            <a:r>
              <a:rPr lang="de-CH" dirty="0"/>
              <a:t>,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passing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itself</a:t>
            </a:r>
            <a:r>
              <a:rPr lang="de-CH" dirty="0"/>
              <a:t>,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pass </a:t>
            </a:r>
            <a:r>
              <a:rPr lang="de-CH" dirty="0" err="1"/>
              <a:t>its</a:t>
            </a:r>
            <a:r>
              <a:rPr lang="de-CH" dirty="0"/>
              <a:t> </a:t>
            </a:r>
            <a:r>
              <a:rPr lang="de-CH" dirty="0" err="1"/>
              <a:t>reference</a:t>
            </a:r>
            <a:r>
              <a:rPr lang="de-CH" dirty="0"/>
              <a:t>. </a:t>
            </a:r>
          </a:p>
          <a:p>
            <a:r>
              <a:rPr lang="de-CH" dirty="0"/>
              <a:t>Note: not </a:t>
            </a:r>
            <a:r>
              <a:rPr lang="de-CH" dirty="0" err="1"/>
              <a:t>really</a:t>
            </a:r>
            <a:r>
              <a:rPr lang="de-CH" dirty="0"/>
              <a:t> a </a:t>
            </a:r>
            <a:r>
              <a:rPr lang="de-CH" dirty="0" err="1"/>
              <a:t>problem</a:t>
            </a:r>
            <a:r>
              <a:rPr lang="de-CH" dirty="0"/>
              <a:t> in </a:t>
            </a:r>
            <a:r>
              <a:rPr lang="de-CH" dirty="0" err="1"/>
              <a:t>python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isn’t</a:t>
            </a:r>
            <a:r>
              <a:rPr lang="de-CH" dirty="0"/>
              <a:t> a </a:t>
            </a:r>
            <a:r>
              <a:rPr lang="de-CH" dirty="0" err="1"/>
              <a:t>compiled</a:t>
            </a:r>
            <a:r>
              <a:rPr lang="de-CH" dirty="0"/>
              <a:t> </a:t>
            </a:r>
            <a:r>
              <a:rPr lang="de-CH" dirty="0" err="1"/>
              <a:t>language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690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Microsoft Office PowerPoint</Application>
  <PresentationFormat>Widescreen</PresentationFormat>
  <Paragraphs>196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MPI: message passing interface    An introduction</vt:lpstr>
      <vt:lpstr>Why parallel coding?</vt:lpstr>
      <vt:lpstr>What is MPI?</vt:lpstr>
      <vt:lpstr>Multi-threading vs. MPI</vt:lpstr>
      <vt:lpstr>Multi-threading vs. MPI</vt:lpstr>
      <vt:lpstr>Approach 1: multi-thread-like</vt:lpstr>
      <vt:lpstr>Approach 2: manager-worker </vt:lpstr>
      <vt:lpstr>Additional approaches (less relevant for us) </vt:lpstr>
      <vt:lpstr>How does it work?</vt:lpstr>
      <vt:lpstr>Pseudo-code of the MW approach</vt:lpstr>
      <vt:lpstr>Mainstream commands (python)</vt:lpstr>
      <vt:lpstr>Setting up the environment on Windows</vt:lpstr>
      <vt:lpstr>Executing an MPI code on Windows</vt:lpstr>
      <vt:lpstr>In our context</vt:lpstr>
      <vt:lpstr>Key take-away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MPI: message passing interface</dc:title>
  <dc:creator>Xavier Bellagamba</dc:creator>
  <cp:lastModifiedBy>Xavier Bellagamba</cp:lastModifiedBy>
  <cp:revision>23</cp:revision>
  <dcterms:created xsi:type="dcterms:W3CDTF">2019-07-10T15:17:13Z</dcterms:created>
  <dcterms:modified xsi:type="dcterms:W3CDTF">2019-07-15T13:50:30Z</dcterms:modified>
</cp:coreProperties>
</file>