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Dosis"/>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93724B1-5DD4-4DCB-A912-7A8CDB9D8E2A}">
  <a:tblStyle styleId="{E93724B1-5DD4-4DCB-A912-7A8CDB9D8E2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Dosis-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Dosis-bold.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keptech.org/blog/2013/09/08/number-monitoringsucksless-an-anti-rant/"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ckshare.io/stackups/nagios-vs-sensu-vs-consul" TargetMode="External"/><Relationship Id="rId3" Type="http://schemas.openxmlformats.org/officeDocument/2006/relationships/hyperlink" Target="http://stackshare.io/stackups/pingdom-vs-statuscak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newrelic.com/" TargetMode="External"/><Relationship Id="rId3" Type="http://schemas.openxmlformats.org/officeDocument/2006/relationships/hyperlink" Target="https://www.overops.co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relic.com/devop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ppcrawlr.com/app/related/4465450"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Comment a little bit about this</a:t>
            </a:r>
          </a:p>
          <a:p>
            <a:pPr lvl="0" rtl="0">
              <a:spcBef>
                <a:spcPts val="0"/>
              </a:spcBef>
              <a:buNone/>
            </a:pPr>
            <a:r>
              <a:rPr lang="es" u="sng">
                <a:solidFill>
                  <a:schemeClr val="hlink"/>
                </a:solidFill>
                <a:hlinkClick r:id="rId2"/>
              </a:rPr>
              <a:t>http://www.skeptech.org/blog/2013/09/08/number-monitoringsucksless-an-anti-rant/</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s" u="sng">
                <a:solidFill>
                  <a:schemeClr val="accent5"/>
                </a:solidFill>
                <a:hlinkClick r:id="rId2"/>
              </a:rPr>
              <a:t>http://stackshare.io/stackups/nagios-vs-sensu-vs-consul</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rPr lang="es" u="sng">
                <a:solidFill>
                  <a:schemeClr val="hlink"/>
                </a:solidFill>
                <a:hlinkClick r:id="rId3"/>
              </a:rPr>
              <a:t>http://stackshare.io/stackups/pingdom-vs-statuscake</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s"/>
              <a:t>Ver tutoriales de </a:t>
            </a:r>
          </a:p>
          <a:p>
            <a:pPr indent="-342900" lvl="0" marL="457200" rtl="0">
              <a:lnSpc>
                <a:spcPct val="115000"/>
              </a:lnSpc>
              <a:spcBef>
                <a:spcPts val="0"/>
              </a:spcBef>
              <a:spcAft>
                <a:spcPts val="1600"/>
              </a:spcAft>
              <a:buClr>
                <a:schemeClr val="dk2"/>
              </a:buClr>
              <a:buSzPct val="100000"/>
              <a:buFont typeface="Open Sans"/>
            </a:pPr>
            <a:r>
              <a:rPr lang="es" sz="1800" u="sng">
                <a:solidFill>
                  <a:schemeClr val="accent5"/>
                </a:solidFill>
                <a:latin typeface="Open Sans"/>
                <a:ea typeface="Open Sans"/>
                <a:cs typeface="Open Sans"/>
                <a:sym typeface="Open Sans"/>
                <a:hlinkClick r:id="rId2"/>
              </a:rPr>
              <a:t>https://learn.newrelic.com/</a:t>
            </a:r>
          </a:p>
          <a:p>
            <a:pPr indent="-342900" lvl="0" marL="457200" rtl="0">
              <a:lnSpc>
                <a:spcPct val="115000"/>
              </a:lnSpc>
              <a:spcBef>
                <a:spcPts val="0"/>
              </a:spcBef>
              <a:spcAft>
                <a:spcPts val="1600"/>
              </a:spcAft>
              <a:buClr>
                <a:schemeClr val="dk2"/>
              </a:buClr>
              <a:buSzPct val="100000"/>
              <a:buFont typeface="Open Sans"/>
            </a:pPr>
            <a:r>
              <a:rPr lang="es" sz="1800">
                <a:solidFill>
                  <a:schemeClr val="dk2"/>
                </a:solidFill>
                <a:latin typeface="Open Sans"/>
                <a:ea typeface="Open Sans"/>
                <a:cs typeface="Open Sans"/>
                <a:sym typeface="Open Sans"/>
              </a:rPr>
              <a:t>Sysdig Cloud</a:t>
            </a:r>
          </a:p>
          <a:p>
            <a:pPr indent="-342900" lvl="0" marL="457200" rtl="0">
              <a:lnSpc>
                <a:spcPct val="115000"/>
              </a:lnSpc>
              <a:spcBef>
                <a:spcPts val="0"/>
              </a:spcBef>
              <a:spcAft>
                <a:spcPts val="1600"/>
              </a:spcAft>
              <a:buClr>
                <a:schemeClr val="dk2"/>
              </a:buClr>
              <a:buSzPct val="100000"/>
              <a:buFont typeface="Open Sans"/>
            </a:pPr>
            <a:r>
              <a:rPr lang="es" sz="1800" u="sng">
                <a:solidFill>
                  <a:schemeClr val="hlink"/>
                </a:solidFill>
                <a:latin typeface="Open Sans"/>
                <a:ea typeface="Open Sans"/>
                <a:cs typeface="Open Sans"/>
                <a:sym typeface="Open Sans"/>
                <a:hlinkClick r:id="rId3"/>
              </a:rPr>
              <a:t>https://www.overops.com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Comentar la web de newrelic sobre recursos DevOps: </a:t>
            </a:r>
            <a:r>
              <a:rPr lang="es" u="sng">
                <a:solidFill>
                  <a:schemeClr val="hlink"/>
                </a:solidFill>
                <a:hlinkClick r:id="rId2"/>
              </a:rPr>
              <a:t>https://newrelic.com/devops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From data dashboards best practices.pdf</a:t>
            </a: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From the State of DevOps Report 2016</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Mostrar otras aplicaciones en </a:t>
            </a:r>
            <a:r>
              <a:rPr lang="es" u="sng">
                <a:solidFill>
                  <a:schemeClr val="hlink"/>
                </a:solidFill>
                <a:hlinkClick r:id="rId2"/>
              </a:rPr>
              <a:t>http://appcrawlr.com/app/related/4465450</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4C5C64"/>
        </a:solidFill>
      </p:bgPr>
    </p:bg>
    <p:spTree>
      <p:nvGrpSpPr>
        <p:cNvPr id="54" name="Shape 54"/>
        <p:cNvGrpSpPr/>
        <p:nvPr/>
      </p:nvGrpSpPr>
      <p:grpSpPr>
        <a:xfrm>
          <a:off x="0" y="0"/>
          <a:ext cx="0" cy="0"/>
          <a:chOff x="0" y="0"/>
          <a:chExt cx="0" cy="0"/>
        </a:xfrm>
      </p:grpSpPr>
      <p:sp>
        <p:nvSpPr>
          <p:cNvPr id="55" name="Shape 55"/>
          <p:cNvSpPr txBox="1"/>
          <p:nvPr>
            <p:ph type="ctrTitle"/>
          </p:nvPr>
        </p:nvSpPr>
        <p:spPr>
          <a:xfrm>
            <a:off x="-44575" y="766625"/>
            <a:ext cx="9188700" cy="2510100"/>
          </a:xfrm>
          <a:prstGeom prst="rect">
            <a:avLst/>
          </a:prstGeom>
        </p:spPr>
        <p:txBody>
          <a:bodyPr anchorCtr="0" anchor="b" bIns="91425" lIns="91425" rIns="91425" tIns="91425"/>
          <a:lstStyle>
            <a:lvl1pPr lvl="0" rtl="0" algn="ctr">
              <a:spcBef>
                <a:spcPts val="0"/>
              </a:spcBef>
              <a:buClr>
                <a:srgbClr val="FFFFFF"/>
              </a:buClr>
              <a:buSzPct val="100000"/>
              <a:buFont typeface="Dosis"/>
              <a:defRPr b="1" sz="8000">
                <a:solidFill>
                  <a:srgbClr val="FFFFFF"/>
                </a:solidFill>
                <a:latin typeface="Dosis"/>
                <a:ea typeface="Dosis"/>
                <a:cs typeface="Dosis"/>
                <a:sym typeface="Dosis"/>
              </a:defRPr>
            </a:lvl1pPr>
            <a:lvl2pPr lvl="1" rtl="0" algn="ctr">
              <a:spcBef>
                <a:spcPts val="0"/>
              </a:spcBef>
              <a:buClr>
                <a:srgbClr val="FFFFFF"/>
              </a:buClr>
              <a:buSzPct val="100000"/>
              <a:defRPr sz="5200">
                <a:solidFill>
                  <a:srgbClr val="FFFFFF"/>
                </a:solidFill>
              </a:defRPr>
            </a:lvl2pPr>
            <a:lvl3pPr lvl="2" rtl="0" algn="ctr">
              <a:spcBef>
                <a:spcPts val="0"/>
              </a:spcBef>
              <a:buClr>
                <a:srgbClr val="FFFFFF"/>
              </a:buClr>
              <a:buSzPct val="100000"/>
              <a:defRPr sz="5200">
                <a:solidFill>
                  <a:srgbClr val="FFFFFF"/>
                </a:solidFill>
              </a:defRPr>
            </a:lvl3pPr>
            <a:lvl4pPr lvl="3" rtl="0" algn="ctr">
              <a:spcBef>
                <a:spcPts val="0"/>
              </a:spcBef>
              <a:buClr>
                <a:srgbClr val="FFFFFF"/>
              </a:buClr>
              <a:buSzPct val="100000"/>
              <a:defRPr sz="5200">
                <a:solidFill>
                  <a:srgbClr val="FFFFFF"/>
                </a:solidFill>
              </a:defRPr>
            </a:lvl4pPr>
            <a:lvl5pPr lvl="4" rtl="0" algn="ctr">
              <a:spcBef>
                <a:spcPts val="0"/>
              </a:spcBef>
              <a:buClr>
                <a:srgbClr val="FFFFFF"/>
              </a:buClr>
              <a:buSzPct val="100000"/>
              <a:defRPr sz="5200">
                <a:solidFill>
                  <a:srgbClr val="FFFFFF"/>
                </a:solidFill>
              </a:defRPr>
            </a:lvl5pPr>
            <a:lvl6pPr lvl="5" rtl="0" algn="ctr">
              <a:spcBef>
                <a:spcPts val="0"/>
              </a:spcBef>
              <a:buClr>
                <a:srgbClr val="FFFFFF"/>
              </a:buClr>
              <a:buSzPct val="100000"/>
              <a:defRPr sz="5200">
                <a:solidFill>
                  <a:srgbClr val="FFFFFF"/>
                </a:solidFill>
              </a:defRPr>
            </a:lvl6pPr>
            <a:lvl7pPr lvl="6" rtl="0" algn="ctr">
              <a:spcBef>
                <a:spcPts val="0"/>
              </a:spcBef>
              <a:buClr>
                <a:srgbClr val="FFFFFF"/>
              </a:buClr>
              <a:buSzPct val="100000"/>
              <a:defRPr sz="5200">
                <a:solidFill>
                  <a:srgbClr val="FFFFFF"/>
                </a:solidFill>
              </a:defRPr>
            </a:lvl7pPr>
            <a:lvl8pPr lvl="7" rtl="0" algn="ctr">
              <a:spcBef>
                <a:spcPts val="0"/>
              </a:spcBef>
              <a:buClr>
                <a:srgbClr val="FFFFFF"/>
              </a:buClr>
              <a:buSzPct val="100000"/>
              <a:defRPr sz="5200">
                <a:solidFill>
                  <a:srgbClr val="FFFFFF"/>
                </a:solidFill>
              </a:defRPr>
            </a:lvl8pPr>
            <a:lvl9pPr lvl="8" rtl="0" algn="ctr">
              <a:spcBef>
                <a:spcPts val="0"/>
              </a:spcBef>
              <a:buClr>
                <a:srgbClr val="FFFFFF"/>
              </a:buClr>
              <a:buSzPct val="100000"/>
              <a:defRPr sz="5200">
                <a:solidFill>
                  <a:srgbClr val="FFFFFF"/>
                </a:solidFill>
              </a:defRPr>
            </a:lvl9pPr>
          </a:lstStyle>
          <a:p/>
        </p:txBody>
      </p:sp>
      <p:sp>
        <p:nvSpPr>
          <p:cNvPr id="56" name="Shape 56"/>
          <p:cNvSpPr txBox="1"/>
          <p:nvPr>
            <p:ph idx="1" type="subTitle"/>
          </p:nvPr>
        </p:nvSpPr>
        <p:spPr>
          <a:xfrm>
            <a:off x="311700" y="3276600"/>
            <a:ext cx="8520600" cy="636600"/>
          </a:xfrm>
          <a:prstGeom prst="rect">
            <a:avLst/>
          </a:prstGeom>
        </p:spPr>
        <p:txBody>
          <a:bodyPr anchorCtr="0" anchor="t" bIns="91425" lIns="91425" rIns="91425" tIns="91425"/>
          <a:lstStyle>
            <a:lvl1pPr lvl="0"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9pPr>
          </a:lstStyle>
          <a:p/>
        </p:txBody>
      </p:sp>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e">
    <p:spTree>
      <p:nvGrpSpPr>
        <p:cNvPr id="58" name="Shape 58"/>
        <p:cNvGrpSpPr/>
        <p:nvPr/>
      </p:nvGrpSpPr>
      <p:grpSpPr>
        <a:xfrm>
          <a:off x="0" y="0"/>
          <a:ext cx="0" cy="0"/>
          <a:chOff x="0" y="0"/>
          <a:chExt cx="0" cy="0"/>
        </a:xfrm>
      </p:grpSpPr>
      <p:sp>
        <p:nvSpPr>
          <p:cNvPr id="59" name="Shape 59"/>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0" name="Shape 60"/>
          <p:cNvSpPr txBox="1"/>
          <p:nvPr>
            <p:ph idx="1"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61" name="Shape 61"/>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3" name="Shape 63"/>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Right">
    <p:spTree>
      <p:nvGrpSpPr>
        <p:cNvPr id="64" name="Shape 64"/>
        <p:cNvGrpSpPr/>
        <p:nvPr/>
      </p:nvGrpSpPr>
      <p:grpSpPr>
        <a:xfrm>
          <a:off x="0" y="0"/>
          <a:ext cx="0" cy="0"/>
          <a:chOff x="0" y="0"/>
          <a:chExt cx="0" cy="0"/>
        </a:xfrm>
      </p:grpSpPr>
      <p:sp>
        <p:nvSpPr>
          <p:cNvPr id="65" name="Shape 65"/>
          <p:cNvSpPr txBox="1"/>
          <p:nvPr>
            <p:ph type="title"/>
          </p:nvPr>
        </p:nvSpPr>
        <p:spPr>
          <a:xfrm>
            <a:off x="4563000" y="34100"/>
            <a:ext cx="39054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6" name="Shape 66"/>
          <p:cNvSpPr txBox="1"/>
          <p:nvPr>
            <p:ph idx="1" type="subTitle"/>
          </p:nvPr>
        </p:nvSpPr>
        <p:spPr>
          <a:xfrm>
            <a:off x="4563150" y="606800"/>
            <a:ext cx="39054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67" name="Shape 6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9" name="Shape 6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tIns="91425"/>
          <a:lstStyle>
            <a:lvl1pPr indent="-69850" lvl="0" marL="0" marR="0" rtl="0" algn="ctr">
              <a:lnSpc>
                <a:spcPct val="100000"/>
              </a:lnSpc>
              <a:spcBef>
                <a:spcPts val="0"/>
              </a:spcBef>
              <a:spcAft>
                <a:spcPts val="0"/>
              </a:spcAft>
              <a:buSzPct val="70588"/>
              <a:defRPr b="1" sz="5100">
                <a:solidFill>
                  <a:srgbClr val="666666"/>
                </a:solidFill>
                <a:latin typeface="Dosis"/>
                <a:ea typeface="Dosis"/>
                <a:cs typeface="Dosis"/>
                <a:sym typeface="Dosis"/>
              </a:defRPr>
            </a:lvl1pPr>
            <a:lvl2pPr lvl="1" rtl="0" algn="ctr">
              <a:spcBef>
                <a:spcPts val="0"/>
              </a:spcBef>
              <a:buSzPct val="100000"/>
              <a:defRPr sz="4900"/>
            </a:lvl2pPr>
            <a:lvl3pPr lvl="2" rtl="0" algn="ctr">
              <a:spcBef>
                <a:spcPts val="0"/>
              </a:spcBef>
              <a:buSzPct val="100000"/>
              <a:defRPr sz="4900"/>
            </a:lvl3pPr>
            <a:lvl4pPr lvl="3" rtl="0" algn="ctr">
              <a:spcBef>
                <a:spcPts val="0"/>
              </a:spcBef>
              <a:buSzPct val="100000"/>
              <a:defRPr sz="4900"/>
            </a:lvl4pPr>
            <a:lvl5pPr lvl="4" rtl="0" algn="ctr">
              <a:spcBef>
                <a:spcPts val="0"/>
              </a:spcBef>
              <a:buSzPct val="100000"/>
              <a:defRPr sz="4900"/>
            </a:lvl5pPr>
            <a:lvl6pPr lvl="5" rtl="0" algn="ctr">
              <a:spcBef>
                <a:spcPts val="0"/>
              </a:spcBef>
              <a:buSzPct val="100000"/>
              <a:defRPr sz="4900"/>
            </a:lvl6pPr>
            <a:lvl7pPr lvl="6" rtl="0" algn="ctr">
              <a:spcBef>
                <a:spcPts val="0"/>
              </a:spcBef>
              <a:buSzPct val="100000"/>
              <a:defRPr sz="4900"/>
            </a:lvl7pPr>
            <a:lvl8pPr lvl="7" rtl="0" algn="ctr">
              <a:spcBef>
                <a:spcPts val="0"/>
              </a:spcBef>
              <a:buSzPct val="100000"/>
              <a:defRPr sz="4900"/>
            </a:lvl8pPr>
            <a:lvl9pPr lvl="8" rtl="0" algn="ctr">
              <a:spcBef>
                <a:spcPts val="0"/>
              </a:spcBef>
              <a:buSzPct val="100000"/>
              <a:defRPr sz="4900"/>
            </a:lvl9pPr>
          </a:lstStyle>
          <a:p/>
        </p:txBody>
      </p:sp>
      <p:sp>
        <p:nvSpPr>
          <p:cNvPr id="72" name="Shape 72"/>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74" name="Shape 7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5" name="Shape 75"/>
        <p:cNvGrpSpPr/>
        <p:nvPr/>
      </p:nvGrpSpPr>
      <p:grpSpPr>
        <a:xfrm>
          <a:off x="0" y="0"/>
          <a:ext cx="0" cy="0"/>
          <a:chOff x="0" y="0"/>
          <a:chExt cx="0" cy="0"/>
        </a:xfrm>
      </p:grpSpPr>
      <p:sp>
        <p:nvSpPr>
          <p:cNvPr id="76" name="Shape 7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p:txBody>
      </p:sp>
      <p:sp>
        <p:nvSpPr>
          <p:cNvPr id="77" name="Shape 7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80" name="Shape 80"/>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81" name="Shape 81"/>
          <p:cNvSpPr txBox="1"/>
          <p:nvPr>
            <p:ph idx="2"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84" name="Shape 84"/>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85" name="Shape 85"/>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87" name="Shape 87"/>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88" name="Shape 88"/>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89" name="Shape 89"/>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3" name="Shape 93"/>
        <p:cNvGrpSpPr/>
        <p:nvPr/>
      </p:nvGrpSpPr>
      <p:grpSpPr>
        <a:xfrm>
          <a:off x="0" y="0"/>
          <a:ext cx="0" cy="0"/>
          <a:chOff x="0" y="0"/>
          <a:chExt cx="0" cy="0"/>
        </a:xfrm>
      </p:grpSpPr>
      <p:sp>
        <p:nvSpPr>
          <p:cNvPr id="94" name="Shape 9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5" name="Shape 9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97" name="Shape 97"/>
        <p:cNvGrpSpPr/>
        <p:nvPr/>
      </p:nvGrpSpPr>
      <p:grpSpPr>
        <a:xfrm>
          <a:off x="0" y="0"/>
          <a:ext cx="0" cy="0"/>
          <a:chOff x="0" y="0"/>
          <a:chExt cx="0" cy="0"/>
        </a:xfrm>
      </p:grpSpPr>
      <p:sp>
        <p:nvSpPr>
          <p:cNvPr id="98" name="Shape 9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0" name="Shape 100"/>
        <p:cNvGrpSpPr/>
        <p:nvPr/>
      </p:nvGrpSpPr>
      <p:grpSpPr>
        <a:xfrm>
          <a:off x="0" y="0"/>
          <a:ext cx="0" cy="0"/>
          <a:chOff x="0" y="0"/>
          <a:chExt cx="0" cy="0"/>
        </a:xfrm>
      </p:grpSpPr>
      <p:sp>
        <p:nvSpPr>
          <p:cNvPr id="101" name="Shape 101"/>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3" name="Shape 103"/>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4" name="Shape 10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6" name="Shape 106"/>
        <p:cNvGrpSpPr/>
        <p:nvPr/>
      </p:nvGrpSpPr>
      <p:grpSpPr>
        <a:xfrm>
          <a:off x="0" y="0"/>
          <a:ext cx="0" cy="0"/>
          <a:chOff x="0" y="0"/>
          <a:chExt cx="0" cy="0"/>
        </a:xfrm>
      </p:grpSpPr>
      <p:sp>
        <p:nvSpPr>
          <p:cNvPr id="107" name="Shape 10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9" name="Shape 109"/>
        <p:cNvGrpSpPr/>
        <p:nvPr/>
      </p:nvGrpSpPr>
      <p:grpSpPr>
        <a:xfrm>
          <a:off x="0" y="0"/>
          <a:ext cx="0" cy="0"/>
          <a:chOff x="0" y="0"/>
          <a:chExt cx="0" cy="0"/>
        </a:xfrm>
      </p:grpSpPr>
      <p:sp>
        <p:nvSpPr>
          <p:cNvPr id="110" name="Shape 110"/>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Clr>
                <a:srgbClr val="666666"/>
              </a:buClr>
              <a:buSzPct val="100000"/>
              <a:buFont typeface="Dosis"/>
              <a:defRPr sz="12500">
                <a:solidFill>
                  <a:srgbClr val="666666"/>
                </a:solidFill>
                <a:latin typeface="Dosis"/>
                <a:ea typeface="Dosis"/>
                <a:cs typeface="Dosis"/>
                <a:sym typeface="Dosis"/>
              </a:defRPr>
            </a:lvl1pPr>
            <a:lvl2pPr lvl="1" rtl="0" algn="ctr">
              <a:spcBef>
                <a:spcPts val="0"/>
              </a:spcBef>
              <a:buSzPct val="100000"/>
              <a:buFont typeface="Dosis"/>
              <a:defRPr sz="12500">
                <a:latin typeface="Dosis"/>
                <a:ea typeface="Dosis"/>
                <a:cs typeface="Dosis"/>
                <a:sym typeface="Dosis"/>
              </a:defRPr>
            </a:lvl2pPr>
            <a:lvl3pPr lvl="2" rtl="0" algn="ctr">
              <a:spcBef>
                <a:spcPts val="0"/>
              </a:spcBef>
              <a:buSzPct val="100000"/>
              <a:buFont typeface="Dosis"/>
              <a:defRPr sz="12500">
                <a:latin typeface="Dosis"/>
                <a:ea typeface="Dosis"/>
                <a:cs typeface="Dosis"/>
                <a:sym typeface="Dosis"/>
              </a:defRPr>
            </a:lvl3pPr>
            <a:lvl4pPr lvl="3" rtl="0" algn="ctr">
              <a:spcBef>
                <a:spcPts val="0"/>
              </a:spcBef>
              <a:buSzPct val="100000"/>
              <a:buFont typeface="Dosis"/>
              <a:defRPr sz="12500">
                <a:latin typeface="Dosis"/>
                <a:ea typeface="Dosis"/>
                <a:cs typeface="Dosis"/>
                <a:sym typeface="Dosis"/>
              </a:defRPr>
            </a:lvl4pPr>
            <a:lvl5pPr lvl="4" rtl="0" algn="ctr">
              <a:spcBef>
                <a:spcPts val="0"/>
              </a:spcBef>
              <a:buSzPct val="100000"/>
              <a:buFont typeface="Dosis"/>
              <a:defRPr sz="12500">
                <a:latin typeface="Dosis"/>
                <a:ea typeface="Dosis"/>
                <a:cs typeface="Dosis"/>
                <a:sym typeface="Dosis"/>
              </a:defRPr>
            </a:lvl5pPr>
            <a:lvl6pPr lvl="5" rtl="0" algn="ctr">
              <a:spcBef>
                <a:spcPts val="0"/>
              </a:spcBef>
              <a:buSzPct val="100000"/>
              <a:buFont typeface="Dosis"/>
              <a:defRPr sz="12500">
                <a:latin typeface="Dosis"/>
                <a:ea typeface="Dosis"/>
                <a:cs typeface="Dosis"/>
                <a:sym typeface="Dosis"/>
              </a:defRPr>
            </a:lvl6pPr>
            <a:lvl7pPr lvl="6" rtl="0" algn="ctr">
              <a:spcBef>
                <a:spcPts val="0"/>
              </a:spcBef>
              <a:buSzPct val="100000"/>
              <a:buFont typeface="Dosis"/>
              <a:defRPr sz="12500">
                <a:latin typeface="Dosis"/>
                <a:ea typeface="Dosis"/>
                <a:cs typeface="Dosis"/>
                <a:sym typeface="Dosis"/>
              </a:defRPr>
            </a:lvl7pPr>
            <a:lvl8pPr lvl="7" rtl="0" algn="ctr">
              <a:spcBef>
                <a:spcPts val="0"/>
              </a:spcBef>
              <a:buSzPct val="100000"/>
              <a:buFont typeface="Dosis"/>
              <a:defRPr sz="12500">
                <a:latin typeface="Dosis"/>
                <a:ea typeface="Dosis"/>
                <a:cs typeface="Dosis"/>
                <a:sym typeface="Dosis"/>
              </a:defRPr>
            </a:lvl8pPr>
            <a:lvl9pPr lvl="8" rtl="0" algn="ctr">
              <a:spcBef>
                <a:spcPts val="0"/>
              </a:spcBef>
              <a:buSzPct val="100000"/>
              <a:buFont typeface="Dosis"/>
              <a:defRPr sz="12500">
                <a:latin typeface="Dosis"/>
                <a:ea typeface="Dosis"/>
                <a:cs typeface="Dosis"/>
                <a:sym typeface="Dosis"/>
              </a:defRPr>
            </a:lvl9pPr>
          </a:lstStyle>
          <a:p/>
        </p:txBody>
      </p:sp>
      <p:sp>
        <p:nvSpPr>
          <p:cNvPr id="111" name="Shape 111"/>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buFont typeface="Open Sans"/>
              <a:defRPr>
                <a:latin typeface="Open Sans"/>
                <a:ea typeface="Open Sans"/>
                <a:cs typeface="Open Sans"/>
                <a:sym typeface="Open Sans"/>
              </a:defRPr>
            </a:lvl1pPr>
            <a:lvl2pPr lvl="1" rtl="0" algn="ctr">
              <a:spcBef>
                <a:spcPts val="0"/>
              </a:spcBef>
              <a:buFont typeface="Open Sans"/>
              <a:defRPr>
                <a:latin typeface="Open Sans"/>
                <a:ea typeface="Open Sans"/>
                <a:cs typeface="Open Sans"/>
                <a:sym typeface="Open Sans"/>
              </a:defRPr>
            </a:lvl2pPr>
            <a:lvl3pPr lvl="2" rtl="0" algn="ctr">
              <a:spcBef>
                <a:spcPts val="0"/>
              </a:spcBef>
              <a:buFont typeface="Open Sans"/>
              <a:defRPr>
                <a:latin typeface="Open Sans"/>
                <a:ea typeface="Open Sans"/>
                <a:cs typeface="Open Sans"/>
                <a:sym typeface="Open Sans"/>
              </a:defRPr>
            </a:lvl3pPr>
            <a:lvl4pPr lvl="3" rtl="0" algn="ctr">
              <a:spcBef>
                <a:spcPts val="0"/>
              </a:spcBef>
              <a:buFont typeface="Open Sans"/>
              <a:defRPr>
                <a:latin typeface="Open Sans"/>
                <a:ea typeface="Open Sans"/>
                <a:cs typeface="Open Sans"/>
                <a:sym typeface="Open Sans"/>
              </a:defRPr>
            </a:lvl4pPr>
            <a:lvl5pPr lvl="4" rtl="0" algn="ctr">
              <a:spcBef>
                <a:spcPts val="0"/>
              </a:spcBef>
              <a:buFont typeface="Open Sans"/>
              <a:defRPr>
                <a:latin typeface="Open Sans"/>
                <a:ea typeface="Open Sans"/>
                <a:cs typeface="Open Sans"/>
                <a:sym typeface="Open Sans"/>
              </a:defRPr>
            </a:lvl5pPr>
            <a:lvl6pPr lvl="5" rtl="0" algn="ctr">
              <a:spcBef>
                <a:spcPts val="0"/>
              </a:spcBef>
              <a:buFont typeface="Open Sans"/>
              <a:defRPr>
                <a:latin typeface="Open Sans"/>
                <a:ea typeface="Open Sans"/>
                <a:cs typeface="Open Sans"/>
                <a:sym typeface="Open Sans"/>
              </a:defRPr>
            </a:lvl6pPr>
            <a:lvl7pPr lvl="6" rtl="0" algn="ctr">
              <a:spcBef>
                <a:spcPts val="0"/>
              </a:spcBef>
              <a:buFont typeface="Open Sans"/>
              <a:defRPr>
                <a:latin typeface="Open Sans"/>
                <a:ea typeface="Open Sans"/>
                <a:cs typeface="Open Sans"/>
                <a:sym typeface="Open Sans"/>
              </a:defRPr>
            </a:lvl7pPr>
            <a:lvl8pPr lvl="7" rtl="0" algn="ctr">
              <a:spcBef>
                <a:spcPts val="0"/>
              </a:spcBef>
              <a:buFont typeface="Open Sans"/>
              <a:defRPr>
                <a:latin typeface="Open Sans"/>
                <a:ea typeface="Open Sans"/>
                <a:cs typeface="Open Sans"/>
                <a:sym typeface="Open Sans"/>
              </a:defRPr>
            </a:lvl8pPr>
            <a:lvl9pPr lvl="8" rtl="0" algn="ctr">
              <a:spcBef>
                <a:spcPts val="0"/>
              </a:spcBef>
              <a:buFont typeface="Open Sans"/>
              <a:defRPr>
                <a:latin typeface="Open Sans"/>
                <a:ea typeface="Open Sans"/>
                <a:cs typeface="Open Sans"/>
                <a:sym typeface="Open Sans"/>
              </a:defRPr>
            </a:lvl9pPr>
          </a:lstStyle>
          <a:p/>
        </p:txBody>
      </p:sp>
      <p:sp>
        <p:nvSpPr>
          <p:cNvPr id="112" name="Shape 112"/>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115" name="Shape 115"/>
          <p:cNvSpPr txBox="1"/>
          <p:nvPr>
            <p:ph idx="2"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16" name="Shape 116"/>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7" name="Shape 117"/>
        <p:cNvGrpSpPr/>
        <p:nvPr/>
      </p:nvGrpSpPr>
      <p:grpSpPr>
        <a:xfrm>
          <a:off x="0" y="0"/>
          <a:ext cx="0" cy="0"/>
          <a:chOff x="0" y="0"/>
          <a:chExt cx="0" cy="0"/>
        </a:xfrm>
      </p:grpSpPr>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eally Blank">
    <p:spTree>
      <p:nvGrpSpPr>
        <p:cNvPr id="119" name="Shape 11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_slide">
    <p:bg>
      <p:bgPr>
        <a:noFill/>
      </p:bgPr>
    </p:bg>
    <p:spTree>
      <p:nvGrpSpPr>
        <p:cNvPr id="120" name="Shape 120"/>
        <p:cNvGrpSpPr/>
        <p:nvPr/>
      </p:nvGrpSpPr>
      <p:grpSpPr>
        <a:xfrm>
          <a:off x="0" y="0"/>
          <a:ext cx="0" cy="0"/>
          <a:chOff x="0" y="0"/>
          <a:chExt cx="0" cy="0"/>
        </a:xfrm>
      </p:grpSpPr>
      <p:sp>
        <p:nvSpPr>
          <p:cNvPr id="121" name="Shape 12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sz="1300">
                <a:solidFill>
                  <a:schemeClr val="dk1"/>
                </a:solidFil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cuerpo 1">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07.png"/><Relationship Id="rId4" Type="http://schemas.openxmlformats.org/officeDocument/2006/relationships/hyperlink" Target="https://blog.engineyard.com/2014/pets-vs-catt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0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0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s://github.com/monitoringsuc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monitorama.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0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hyperlink" Target="https://www.geckoboard.com/learn/dashboard-exampl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hyperlink" Target="https://en.wikipedia.org/wiki/Level_of_service" TargetMode="External"/><Relationship Id="rId4" Type="http://schemas.openxmlformats.org/officeDocument/2006/relationships/hyperlink" Target="https://en.wikipedia.org/wiki/Performance_metric" TargetMode="External"/><Relationship Id="rId5" Type="http://schemas.openxmlformats.org/officeDocument/2006/relationships/hyperlink" Target="https://en.wikipedia.org/wiki/Application_performance_management#cite_note-1" TargetMode="External"/><Relationship Id="rId6" Type="http://schemas.openxmlformats.org/officeDocument/2006/relationships/image" Target="../media/image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s://en.wikipedia.org/wiki/Five_Ws" TargetMode="External"/><Relationship Id="rId4" Type="http://schemas.openxmlformats.org/officeDocument/2006/relationships/hyperlink" Target="http://www.kelisto.es" TargetMode="External"/><Relationship Id="rId5" Type="http://schemas.openxmlformats.org/officeDocument/2006/relationships/hyperlink" Target="http://www.google.com/bo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hyperlink" Target="http://airbrake.io" TargetMode="Externa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hyperlink" Target="http://kpilibrary.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hyperlink" Target="https://www.theokrguide.com/" TargetMode="External"/><Relationship Id="rId4" Type="http://schemas.openxmlformats.org/officeDocument/2006/relationships/hyperlink" Target="http://www.slideshare.net/mustansir78/guide-to-okr-objectives-key-resul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hyperlink" Target="https://en.wikipedia.org/wiki/Intel" TargetMode="External"/><Relationship Id="rId4" Type="http://schemas.openxmlformats.org/officeDocument/2006/relationships/hyperlink" Target="https://en.wikipedia.org/wiki/John_Doer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hyperlink" Target="https://www.geckoboard.com/learn/case-studies/rati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0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ctrTitle"/>
          </p:nvPr>
        </p:nvSpPr>
        <p:spPr>
          <a:xfrm>
            <a:off x="-44575" y="766625"/>
            <a:ext cx="9188700" cy="2510100"/>
          </a:xfrm>
          <a:prstGeom prst="rect">
            <a:avLst/>
          </a:prstGeom>
        </p:spPr>
        <p:txBody>
          <a:bodyPr anchorCtr="0" anchor="b" bIns="91425" lIns="91425" rIns="91425" tIns="91425">
            <a:noAutofit/>
          </a:bodyPr>
          <a:lstStyle/>
          <a:p>
            <a:pPr lvl="0" rtl="0">
              <a:spcBef>
                <a:spcPts val="0"/>
              </a:spcBef>
              <a:buNone/>
            </a:pPr>
            <a:r>
              <a:rPr lang="es"/>
              <a:t>DevOps</a:t>
            </a:r>
          </a:p>
        </p:txBody>
      </p:sp>
      <p:sp>
        <p:nvSpPr>
          <p:cNvPr id="131" name="Shape 131"/>
          <p:cNvSpPr txBox="1"/>
          <p:nvPr>
            <p:ph idx="1" type="subTitle"/>
          </p:nvPr>
        </p:nvSpPr>
        <p:spPr>
          <a:xfrm>
            <a:off x="311700" y="3276600"/>
            <a:ext cx="8520600" cy="636600"/>
          </a:xfrm>
          <a:prstGeom prst="rect">
            <a:avLst/>
          </a:prstGeom>
        </p:spPr>
        <p:txBody>
          <a:bodyPr anchorCtr="0" anchor="t" bIns="91425" lIns="91425" rIns="91425" tIns="91425">
            <a:noAutofit/>
          </a:bodyPr>
          <a:lstStyle/>
          <a:p>
            <a:pPr lvl="0" rtl="0">
              <a:spcBef>
                <a:spcPts val="0"/>
              </a:spcBef>
              <a:buNone/>
            </a:pPr>
            <a:r>
              <a:rPr lang="es"/>
              <a:t>Workshop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 type="body"/>
          </p:nvPr>
        </p:nvSpPr>
        <p:spPr>
          <a:xfrm>
            <a:off x="311700" y="1152475"/>
            <a:ext cx="4255500" cy="3416400"/>
          </a:xfrm>
          <a:prstGeom prst="rect">
            <a:avLst/>
          </a:prstGeom>
        </p:spPr>
        <p:txBody>
          <a:bodyPr anchorCtr="0" anchor="t" bIns="91425" lIns="91425" rIns="91425" tIns="91425">
            <a:noAutofit/>
          </a:bodyPr>
          <a:lstStyle/>
          <a:p>
            <a:pPr lvl="0" rtl="0">
              <a:spcBef>
                <a:spcPts val="0"/>
              </a:spcBef>
              <a:buNone/>
            </a:pPr>
            <a:r>
              <a:rPr lang="es"/>
              <a:t>Trendings.</a:t>
            </a:r>
          </a:p>
          <a:p>
            <a:pPr lvl="0" rtl="0">
              <a:spcBef>
                <a:spcPts val="0"/>
              </a:spcBef>
              <a:buNone/>
            </a:pPr>
            <a:r>
              <a:rPr lang="es"/>
              <a:t>Allows to see the capacity of the asset.</a:t>
            </a:r>
          </a:p>
          <a:p>
            <a:pPr lvl="0" rtl="0">
              <a:spcBef>
                <a:spcPts val="0"/>
              </a:spcBef>
              <a:buNone/>
            </a:pPr>
            <a:r>
              <a:rPr lang="es"/>
              <a:t>Compare with old periods.</a:t>
            </a:r>
          </a:p>
          <a:p>
            <a:pPr lvl="0" rtl="0">
              <a:spcBef>
                <a:spcPts val="0"/>
              </a:spcBef>
              <a:buNone/>
            </a:pPr>
            <a:r>
              <a:rPr lang="es"/>
              <a:t>Allows to foresee problems.</a:t>
            </a:r>
          </a:p>
          <a:p>
            <a:pPr lvl="0" rtl="0">
              <a:spcBef>
                <a:spcPts val="0"/>
              </a:spcBef>
              <a:buNone/>
            </a:pPr>
            <a:r>
              <a:t/>
            </a:r>
            <a:endParaRPr/>
          </a:p>
          <a:p>
            <a:pPr lvl="0" rtl="0">
              <a:spcBef>
                <a:spcPts val="0"/>
              </a:spcBef>
              <a:buNone/>
            </a:pPr>
            <a:r>
              <a:t/>
            </a:r>
            <a:endParaRPr/>
          </a:p>
        </p:txBody>
      </p:sp>
      <p:sp>
        <p:nvSpPr>
          <p:cNvPr id="187" name="Shape 18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a:t>
            </a:r>
          </a:p>
        </p:txBody>
      </p:sp>
      <p:pic>
        <p:nvPicPr>
          <p:cNvPr descr="munin.jpg" id="188" name="Shape 188"/>
          <p:cNvPicPr preferRelativeResize="0"/>
          <p:nvPr/>
        </p:nvPicPr>
        <p:blipFill>
          <a:blip r:embed="rId3">
            <a:alphaModFix/>
          </a:blip>
          <a:stretch>
            <a:fillRect/>
          </a:stretch>
        </p:blipFill>
        <p:spPr>
          <a:xfrm>
            <a:off x="4286274" y="1152475"/>
            <a:ext cx="4368573" cy="3068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When something happen, call your support team.</a:t>
            </a:r>
          </a:p>
          <a:p>
            <a:pPr lvl="0" rtl="0">
              <a:spcBef>
                <a:spcPts val="0"/>
              </a:spcBef>
              <a:buNone/>
            </a:pPr>
            <a:r>
              <a:rPr lang="es"/>
              <a:t>Traditional way: call Operations team.</a:t>
            </a:r>
          </a:p>
          <a:p>
            <a:pPr lvl="0" rtl="0">
              <a:spcBef>
                <a:spcPts val="0"/>
              </a:spcBef>
              <a:buNone/>
            </a:pPr>
            <a:r>
              <a:rPr lang="es"/>
              <a:t>Problem:</a:t>
            </a:r>
          </a:p>
          <a:p>
            <a:pPr indent="-228600" lvl="0" marL="457200" rtl="0">
              <a:spcBef>
                <a:spcPts val="0"/>
              </a:spcBef>
              <a:buChar char="-"/>
            </a:pPr>
            <a:r>
              <a:rPr lang="es"/>
              <a:t>Operations cannot solve all problems</a:t>
            </a:r>
          </a:p>
          <a:p>
            <a:pPr indent="-228600" lvl="0" marL="457200" rtl="0">
              <a:spcBef>
                <a:spcPts val="0"/>
              </a:spcBef>
              <a:buChar char="-"/>
            </a:pPr>
            <a:r>
              <a:rPr lang="es"/>
              <a:t>Operations cannot take all decisions</a:t>
            </a:r>
          </a:p>
          <a:p>
            <a:pPr lvl="0" rtl="0">
              <a:spcBef>
                <a:spcPts val="0"/>
              </a:spcBef>
              <a:buNone/>
            </a:pPr>
            <a:r>
              <a:t/>
            </a:r>
            <a:endParaRPr/>
          </a:p>
          <a:p>
            <a:pPr lvl="0" rtl="0">
              <a:spcBef>
                <a:spcPts val="0"/>
              </a:spcBef>
              <a:buNone/>
            </a:pPr>
            <a:r>
              <a:rPr b="1" lang="es"/>
              <a:t>Agile way: we are all IT.  Call Business, Dev, QA and Ops support team.</a:t>
            </a:r>
          </a:p>
          <a:p>
            <a:pPr lvl="0" rtl="0">
              <a:spcBef>
                <a:spcPts val="0"/>
              </a:spcBef>
              <a:buNone/>
            </a:pPr>
            <a:r>
              <a:t/>
            </a:r>
            <a:endParaRPr/>
          </a:p>
          <a:p>
            <a:pPr lvl="0" rtl="0">
              <a:spcBef>
                <a:spcPts val="0"/>
              </a:spcBef>
              <a:buNone/>
            </a:pPr>
            <a:r>
              <a:t/>
            </a:r>
            <a:endParaRPr/>
          </a:p>
        </p:txBody>
      </p:sp>
      <p:sp>
        <p:nvSpPr>
          <p:cNvPr id="194" name="Shape 19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Alerting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sz="3600">
                <a:latin typeface="Open Sans"/>
                <a:ea typeface="Open Sans"/>
                <a:cs typeface="Open Sans"/>
                <a:sym typeface="Open Sans"/>
              </a:rPr>
              <a:t>#monitoringsucks</a:t>
            </a:r>
          </a:p>
        </p:txBody>
      </p:sp>
      <p:sp>
        <p:nvSpPr>
          <p:cNvPr id="200" name="Shape 200"/>
          <p:cNvSpPr txBox="1"/>
          <p:nvPr>
            <p:ph idx="2" type="body"/>
          </p:nvPr>
        </p:nvSpPr>
        <p:spPr>
          <a:xfrm>
            <a:off x="4939500" y="650175"/>
            <a:ext cx="3837000" cy="3695100"/>
          </a:xfrm>
          <a:prstGeom prst="rect">
            <a:avLst/>
          </a:prstGeom>
        </p:spPr>
        <p:txBody>
          <a:bodyPr anchorCtr="0" anchor="ctr" bIns="91425" lIns="91425" rIns="91425" tIns="91425">
            <a:noAutofit/>
          </a:bodyPr>
          <a:lstStyle/>
          <a:p>
            <a:pPr lvl="0" rtl="0">
              <a:spcBef>
                <a:spcPts val="0"/>
              </a:spcBef>
              <a:buNone/>
            </a:pPr>
            <a:r>
              <a:rPr lang="es" sz="3600">
                <a:latin typeface="Open Sans"/>
                <a:ea typeface="Open Sans"/>
                <a:cs typeface="Open Sans"/>
                <a:sym typeface="Open Sans"/>
              </a:rPr>
              <a:t>#monitoringlove</a:t>
            </a:r>
          </a:p>
        </p:txBody>
      </p:sp>
      <p:sp>
        <p:nvSpPr>
          <p:cNvPr id="201" name="Shape 201"/>
          <p:cNvSpPr txBox="1"/>
          <p:nvPr>
            <p:ph type="title"/>
          </p:nvPr>
        </p:nvSpPr>
        <p:spPr>
          <a:xfrm>
            <a:off x="311700" y="34100"/>
            <a:ext cx="8520600" cy="572700"/>
          </a:xfrm>
          <a:prstGeom prst="rect">
            <a:avLst/>
          </a:prstGeom>
        </p:spPr>
        <p:txBody>
          <a:bodyPr anchorCtr="0" anchor="b" bIns="91425" lIns="91425" rIns="91425" tIns="91425">
            <a:noAutofit/>
          </a:bodyPr>
          <a:lstStyle/>
          <a:p>
            <a:pPr lvl="0" rtl="0">
              <a:spcBef>
                <a:spcPts val="0"/>
              </a:spcBef>
              <a:buClr>
                <a:schemeClr val="dk1"/>
              </a:buClr>
              <a:buSzPct val="28947"/>
              <a:buFont typeface="Arial"/>
              <a:buNone/>
            </a:pPr>
            <a:r>
              <a:rPr b="1" lang="es" sz="3800">
                <a:solidFill>
                  <a:srgbClr val="666666"/>
                </a:solidFill>
                <a:latin typeface="Dosis"/>
                <a:ea typeface="Dosis"/>
                <a:cs typeface="Dosis"/>
                <a:sym typeface="Dosis"/>
              </a:rPr>
              <a:t>Monitoring challenge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Why #monitoringsucks?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pic>
        <p:nvPicPr>
          <p:cNvPr descr="pets-cattle.png" id="211" name="Shape 211"/>
          <p:cNvPicPr preferRelativeResize="0"/>
          <p:nvPr/>
        </p:nvPicPr>
        <p:blipFill>
          <a:blip r:embed="rId3">
            <a:alphaModFix/>
          </a:blip>
          <a:stretch>
            <a:fillRect/>
          </a:stretch>
        </p:blipFill>
        <p:spPr>
          <a:xfrm>
            <a:off x="5218500" y="2486025"/>
            <a:ext cx="3868350" cy="2578900"/>
          </a:xfrm>
          <a:prstGeom prst="rect">
            <a:avLst/>
          </a:prstGeom>
          <a:noFill/>
          <a:ln>
            <a:noFill/>
          </a:ln>
        </p:spPr>
      </p:pic>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b="1" lang="es"/>
              <a:t>pets vs. cattle</a:t>
            </a:r>
          </a:p>
          <a:p>
            <a:pPr lvl="0" rtl="0">
              <a:spcBef>
                <a:spcPts val="0"/>
              </a:spcBef>
              <a:buNone/>
            </a:pPr>
            <a:r>
              <a:rPr lang="es"/>
              <a:t>Traditional ways involve registration of servers and services into a centralized application.  Scheduled test are plan to check the health of the service.  Any service disruption or node outage is reported to the Operations Team.</a:t>
            </a:r>
          </a:p>
          <a:p>
            <a:pPr lvl="0" rtl="0">
              <a:spcBef>
                <a:spcPts val="0"/>
              </a:spcBef>
              <a:buNone/>
            </a:pPr>
            <a:r>
              <a:rPr lang="es"/>
              <a:t>But, how this behave with cloud platforms, where nodes are quick, easy and inexpensive to spawn? We need to change the way we see our nodes.</a:t>
            </a:r>
          </a:p>
          <a:p>
            <a:pPr lvl="0" rtl="0">
              <a:spcBef>
                <a:spcPts val="0"/>
              </a:spcBef>
              <a:buNone/>
            </a:pPr>
            <a:r>
              <a:rPr lang="es"/>
              <a:t>Introducing the analogy:</a:t>
            </a:r>
          </a:p>
          <a:p>
            <a:pPr lvl="0" rtl="0">
              <a:spcBef>
                <a:spcPts val="0"/>
              </a:spcBef>
              <a:buNone/>
            </a:pPr>
            <a:r>
              <a:rPr lang="es" u="sng">
                <a:solidFill>
                  <a:schemeClr val="hlink"/>
                </a:solidFill>
                <a:hlinkClick r:id="rId4"/>
              </a:rPr>
              <a:t>https://blog.engineyard.com/2014/pets-vs-cattle</a:t>
            </a:r>
          </a:p>
          <a:p>
            <a:pPr lvl="0" rtl="0">
              <a:spcBef>
                <a:spcPts val="0"/>
              </a:spcBef>
              <a:buNone/>
            </a:pPr>
            <a:r>
              <a:t/>
            </a:r>
            <a:endParaRPr/>
          </a:p>
        </p:txBody>
      </p:sp>
      <p:sp>
        <p:nvSpPr>
          <p:cNvPr id="213" name="Shape 21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challenges</a:t>
            </a:r>
          </a:p>
        </p:txBody>
      </p:sp>
      <p:sp>
        <p:nvSpPr>
          <p:cNvPr id="214" name="Shape 21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#monitoringsucks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startAt="2"/>
            </a:pPr>
            <a:r>
              <a:rPr b="1" lang="es"/>
              <a:t>Monitoring does not scale well</a:t>
            </a:r>
          </a:p>
          <a:p>
            <a:pPr lvl="0" rtl="0">
              <a:spcBef>
                <a:spcPts val="0"/>
              </a:spcBef>
              <a:buNone/>
            </a:pPr>
            <a:r>
              <a:rPr lang="es"/>
              <a:t>Let’s say a node has 5 monitors (CPU, Network, Memory, Disk, and Service).</a:t>
            </a:r>
          </a:p>
          <a:p>
            <a:pPr lvl="0" rtl="0">
              <a:spcBef>
                <a:spcPts val="0"/>
              </a:spcBef>
              <a:buNone/>
            </a:pPr>
            <a:r>
              <a:rPr lang="es"/>
              <a:t>Cloud system with hundred, thousands of nodes =&gt; 5x checks per min.</a:t>
            </a:r>
          </a:p>
          <a:p>
            <a:pPr lvl="0" rtl="0">
              <a:spcBef>
                <a:spcPts val="0"/>
              </a:spcBef>
              <a:buNone/>
            </a:pPr>
            <a:r>
              <a:rPr lang="es"/>
              <a:t>If all nodes are registered against the same system, the monitoring system get collapsed.</a:t>
            </a:r>
          </a:p>
          <a:p>
            <a:pPr lvl="0" rtl="0">
              <a:spcBef>
                <a:spcPts val="0"/>
              </a:spcBef>
              <a:buNone/>
            </a:pPr>
            <a:r>
              <a:rPr lang="es"/>
              <a:t>On top of that, monitoring is not modular, so cannot be split / distributed.</a:t>
            </a:r>
          </a:p>
          <a:p>
            <a:pPr lvl="0" rtl="0">
              <a:spcBef>
                <a:spcPts val="0"/>
              </a:spcBef>
              <a:buNone/>
            </a:pPr>
            <a:r>
              <a:t/>
            </a:r>
            <a:endParaRPr/>
          </a:p>
        </p:txBody>
      </p:sp>
      <p:sp>
        <p:nvSpPr>
          <p:cNvPr id="220" name="Shape 22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Challenges</a:t>
            </a:r>
          </a:p>
        </p:txBody>
      </p:sp>
      <p:sp>
        <p:nvSpPr>
          <p:cNvPr id="221" name="Shape 22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#monitoringsucks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startAt="3"/>
            </a:pPr>
            <a:r>
              <a:rPr b="1" lang="es"/>
              <a:t>Configuration is hard</a:t>
            </a:r>
          </a:p>
          <a:p>
            <a:pPr lvl="0" rtl="0">
              <a:spcBef>
                <a:spcPts val="0"/>
              </a:spcBef>
              <a:buNone/>
            </a:pPr>
            <a:r>
              <a:rPr lang="es"/>
              <a:t>Traditional monitoring systems dated from 90’s.  Configuration files are long and hard to manage using programmatic techniques.  A change implies a reboot of the system.  A reboot implies restarting checks… BOOM!</a:t>
            </a:r>
          </a:p>
          <a:p>
            <a:pPr lvl="0" rtl="0">
              <a:spcBef>
                <a:spcPts val="0"/>
              </a:spcBef>
              <a:buNone/>
            </a:pPr>
            <a:r>
              <a:rPr lang="es"/>
              <a:t>Configuration is a binary thing: UP or DOWN, but</a:t>
            </a:r>
          </a:p>
          <a:p>
            <a:pPr lvl="0" rtl="0">
              <a:spcBef>
                <a:spcPts val="0"/>
              </a:spcBef>
              <a:buNone/>
            </a:pPr>
            <a:r>
              <a:rPr lang="es"/>
              <a:t>What an UP or DOWN means? What implies?  </a:t>
            </a:r>
          </a:p>
          <a:p>
            <a:pPr lvl="0" rtl="0">
              <a:spcBef>
                <a:spcPts val="0"/>
              </a:spcBef>
              <a:buNone/>
            </a:pPr>
            <a:r>
              <a:rPr lang="es"/>
              <a:t>Example: Disk is running out of space, ok but, at what speed?</a:t>
            </a:r>
          </a:p>
        </p:txBody>
      </p:sp>
      <p:sp>
        <p:nvSpPr>
          <p:cNvPr id="227" name="Shape 22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Challenges</a:t>
            </a:r>
          </a:p>
        </p:txBody>
      </p:sp>
      <p:sp>
        <p:nvSpPr>
          <p:cNvPr id="228" name="Shape 228"/>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#monitoringsucks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startAt="4"/>
            </a:pPr>
            <a:r>
              <a:rPr b="1" lang="es"/>
              <a:t>Too many alerts, nobody attending them</a:t>
            </a:r>
          </a:p>
          <a:p>
            <a:pPr lvl="0" rtl="0">
              <a:spcBef>
                <a:spcPts val="0"/>
              </a:spcBef>
              <a:buNone/>
            </a:pPr>
            <a:r>
              <a:rPr lang="es"/>
              <a:t>Everybody complains about having 100 daily emails about alerts sent by monitoring systems.  Nobody does anything to change this.</a:t>
            </a:r>
          </a:p>
          <a:p>
            <a:pPr lvl="0" rtl="0">
              <a:spcBef>
                <a:spcPts val="0"/>
              </a:spcBef>
              <a:buNone/>
            </a:pPr>
            <a:r>
              <a:rPr lang="es"/>
              <a:t>Conclusion: alerts systems fall into oblivion.</a:t>
            </a:r>
          </a:p>
        </p:txBody>
      </p:sp>
      <p:sp>
        <p:nvSpPr>
          <p:cNvPr id="234" name="Shape 23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Challenges</a:t>
            </a:r>
          </a:p>
        </p:txBody>
      </p:sp>
      <p:sp>
        <p:nvSpPr>
          <p:cNvPr id="235" name="Shape 235"/>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#monitoringsucks</a:t>
            </a:r>
          </a:p>
        </p:txBody>
      </p:sp>
      <p:pic>
        <p:nvPicPr>
          <p:cNvPr descr="burning trash barrel.gif" id="236" name="Shape 236"/>
          <p:cNvPicPr preferRelativeResize="0"/>
          <p:nvPr/>
        </p:nvPicPr>
        <p:blipFill>
          <a:blip r:embed="rId3">
            <a:alphaModFix/>
          </a:blip>
          <a:stretch>
            <a:fillRect/>
          </a:stretch>
        </p:blipFill>
        <p:spPr>
          <a:xfrm>
            <a:off x="7164795" y="2014525"/>
            <a:ext cx="1667500" cy="3164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startAt="5"/>
            </a:pPr>
            <a:r>
              <a:rPr b="1" lang="es"/>
              <a:t>Lack of good reporting tools</a:t>
            </a:r>
          </a:p>
          <a:p>
            <a:pPr lvl="0" rtl="0">
              <a:spcBef>
                <a:spcPts val="0"/>
              </a:spcBef>
              <a:buNone/>
            </a:pPr>
            <a:r>
              <a:rPr lang="es"/>
              <a:t>Just basic SLA reports.  Nobody cares.</a:t>
            </a:r>
          </a:p>
          <a:p>
            <a:pPr lvl="0" rtl="0">
              <a:spcBef>
                <a:spcPts val="0"/>
              </a:spcBef>
              <a:buNone/>
            </a:pPr>
            <a:r>
              <a:rPr lang="es"/>
              <a:t>What about Operational Intelligence?</a:t>
            </a:r>
          </a:p>
          <a:p>
            <a:pPr lvl="0" rtl="0">
              <a:spcBef>
                <a:spcPts val="0"/>
              </a:spcBef>
              <a:buNone/>
            </a:pPr>
            <a:r>
              <a:t/>
            </a:r>
            <a:endParaRPr/>
          </a:p>
        </p:txBody>
      </p:sp>
      <p:sp>
        <p:nvSpPr>
          <p:cNvPr id="242" name="Shape 24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Challenges</a:t>
            </a:r>
          </a:p>
        </p:txBody>
      </p:sp>
      <p:sp>
        <p:nvSpPr>
          <p:cNvPr id="243" name="Shape 243"/>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#monitoringsucks</a:t>
            </a:r>
          </a:p>
        </p:txBody>
      </p:sp>
      <p:pic>
        <p:nvPicPr>
          <p:cNvPr descr="nagios_xi_tactical_big.png" id="244" name="Shape 244"/>
          <p:cNvPicPr preferRelativeResize="0"/>
          <p:nvPr/>
        </p:nvPicPr>
        <p:blipFill>
          <a:blip r:embed="rId3">
            <a:alphaModFix/>
          </a:blip>
          <a:stretch>
            <a:fillRect/>
          </a:stretch>
        </p:blipFill>
        <p:spPr>
          <a:xfrm>
            <a:off x="450049" y="2757512"/>
            <a:ext cx="3786199" cy="2183699"/>
          </a:xfrm>
          <a:prstGeom prst="rect">
            <a:avLst/>
          </a:prstGeom>
          <a:noFill/>
          <a:ln cap="flat" cmpd="sng" w="9525">
            <a:solidFill>
              <a:srgbClr val="CCCCCC"/>
            </a:solidFill>
            <a:prstDash val="solid"/>
            <a:round/>
            <a:headEnd len="med" w="med" type="none"/>
            <a:tailEnd len="med" w="med" type="none"/>
          </a:ln>
        </p:spPr>
      </p:pic>
      <p:pic>
        <p:nvPicPr>
          <p:cNvPr descr="nagios_xi_group_availability_big.png" id="245" name="Shape 245"/>
          <p:cNvPicPr preferRelativeResize="0"/>
          <p:nvPr/>
        </p:nvPicPr>
        <p:blipFill>
          <a:blip r:embed="rId4">
            <a:alphaModFix/>
          </a:blip>
          <a:stretch>
            <a:fillRect/>
          </a:stretch>
        </p:blipFill>
        <p:spPr>
          <a:xfrm>
            <a:off x="5303377" y="1524799"/>
            <a:ext cx="3528922" cy="3416400"/>
          </a:xfrm>
          <a:prstGeom prst="rect">
            <a:avLst/>
          </a:prstGeom>
          <a:noFill/>
          <a:ln cap="flat" cmpd="sng" w="9525">
            <a:solidFill>
              <a:srgbClr val="D9D9D9"/>
            </a:solidFill>
            <a:prstDash val="solid"/>
            <a:round/>
            <a:headEnd len="med" w="med" type="none"/>
            <a:tailEnd len="med" w="med"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#monitoringlove: the answer?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Module 3</a:t>
            </a:r>
          </a:p>
        </p:txBody>
      </p:sp>
      <p:sp>
        <p:nvSpPr>
          <p:cNvPr id="137" name="Shape 137"/>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Objectives</a:t>
            </a:r>
          </a:p>
          <a:p>
            <a:pPr indent="-228600" lvl="0" marL="457200" rtl="0">
              <a:spcBef>
                <a:spcPts val="0"/>
              </a:spcBef>
            </a:pPr>
            <a:r>
              <a:rPr lang="es"/>
              <a:t>Describe what is Monitoring</a:t>
            </a:r>
          </a:p>
          <a:p>
            <a:pPr indent="-228600" lvl="1" marL="914400" rtl="0">
              <a:spcBef>
                <a:spcPts val="0"/>
              </a:spcBef>
            </a:pPr>
            <a:r>
              <a:rPr lang="es"/>
              <a:t>How different people uses it</a:t>
            </a:r>
          </a:p>
          <a:p>
            <a:pPr indent="-228600" lvl="0" marL="457200" rtl="0">
              <a:spcBef>
                <a:spcPts val="0"/>
              </a:spcBef>
            </a:pPr>
            <a:r>
              <a:rPr lang="es"/>
              <a:t>Describe what are good KPIs for DevOps</a:t>
            </a:r>
          </a:p>
          <a:p>
            <a:pPr indent="-228600" lvl="1" marL="914400" rtl="0">
              <a:spcBef>
                <a:spcPts val="0"/>
              </a:spcBef>
            </a:pPr>
            <a:r>
              <a:rPr lang="es"/>
              <a:t>How to define and visualize them</a:t>
            </a:r>
          </a:p>
          <a:p>
            <a:pPr indent="-228600" lvl="1" marL="914400" rtl="0">
              <a:spcBef>
                <a:spcPts val="0"/>
              </a:spcBef>
            </a:pPr>
            <a:r>
              <a:rPr lang="es"/>
              <a:t>How to use them in meetings</a:t>
            </a:r>
          </a:p>
          <a:p>
            <a:pPr indent="-228600" lvl="0" marL="457200" rtl="0">
              <a:spcBef>
                <a:spcPts val="0"/>
              </a:spcBef>
            </a:pPr>
            <a:r>
              <a:rPr lang="es"/>
              <a:t>Where to use the feedback</a:t>
            </a:r>
          </a:p>
          <a:p>
            <a:pPr indent="-228600" lvl="1" marL="914400" rtl="0">
              <a:spcBef>
                <a:spcPts val="0"/>
              </a:spcBef>
            </a:pPr>
            <a:r>
              <a:rPr lang="es"/>
              <a:t>Intro on OKR’s</a:t>
            </a:r>
          </a:p>
          <a:p>
            <a:pPr indent="-228600" lvl="1" marL="914400" rtl="0">
              <a:spcBef>
                <a:spcPts val="0"/>
              </a:spcBef>
            </a:pPr>
            <a:r>
              <a:rPr lang="es"/>
              <a:t>To add more value to the business</a:t>
            </a:r>
          </a:p>
          <a:p>
            <a:pPr lvl="0" rtl="0">
              <a:spcBef>
                <a:spcPts val="0"/>
              </a:spcBef>
              <a:buNone/>
            </a:pPr>
            <a:r>
              <a:t/>
            </a:r>
            <a:endParaRPr/>
          </a:p>
        </p:txBody>
      </p:sp>
      <p:sp>
        <p:nvSpPr>
          <p:cNvPr id="138" name="Shape 138"/>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s" sz="1800"/>
              <a:t>The Second Way and how we can empower feedback loops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 #monitoringlove movement in IRC’s, forum and source repositories answered the #monitoringsucks rant with a repo of tools, blog posts and ideas to change the perception of the monitoring systems.</a:t>
            </a:r>
          </a:p>
          <a:p>
            <a:pPr lvl="0" rtl="0">
              <a:spcBef>
                <a:spcPts val="0"/>
              </a:spcBef>
              <a:buNone/>
            </a:pPr>
            <a:r>
              <a:t/>
            </a:r>
            <a:endParaRPr/>
          </a:p>
          <a:p>
            <a:pPr lvl="0" rtl="0">
              <a:spcBef>
                <a:spcPts val="0"/>
              </a:spcBef>
              <a:buNone/>
            </a:pPr>
            <a:r>
              <a:rPr lang="es"/>
              <a:t>Systems evolved by confrontation, so this is what we have got:</a:t>
            </a:r>
          </a:p>
          <a:p>
            <a:pPr lvl="0" rtl="0">
              <a:spcBef>
                <a:spcPts val="0"/>
              </a:spcBef>
              <a:buNone/>
            </a:pPr>
            <a:r>
              <a:t/>
            </a:r>
            <a:endParaRPr/>
          </a:p>
          <a:p>
            <a:pPr lvl="0" rtl="0" algn="ctr">
              <a:spcBef>
                <a:spcPts val="0"/>
              </a:spcBef>
              <a:buNone/>
            </a:pPr>
            <a:r>
              <a:rPr lang="es" u="sng">
                <a:solidFill>
                  <a:schemeClr val="hlink"/>
                </a:solidFill>
                <a:hlinkClick r:id="rId3"/>
              </a:rPr>
              <a:t>https://github.com/monitoringsucks</a:t>
            </a:r>
          </a:p>
          <a:p>
            <a:pPr lvl="0" rtl="0">
              <a:spcBef>
                <a:spcPts val="0"/>
              </a:spcBef>
              <a:buNone/>
            </a:pPr>
            <a:r>
              <a:t/>
            </a:r>
            <a:endParaRPr/>
          </a:p>
        </p:txBody>
      </p:sp>
      <p:sp>
        <p:nvSpPr>
          <p:cNvPr id="256" name="Shape 25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Solutions</a:t>
            </a:r>
          </a:p>
        </p:txBody>
      </p:sp>
      <p:sp>
        <p:nvSpPr>
          <p:cNvPr id="257" name="Shape 25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#monitoringlove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a:t>New monitoring systems are build scalable and distributed from scratch.</a:t>
            </a:r>
          </a:p>
          <a:p>
            <a:pPr indent="-228600" lvl="0" marL="457200" rtl="0">
              <a:spcBef>
                <a:spcPts val="0"/>
              </a:spcBef>
            </a:pPr>
            <a:r>
              <a:rPr lang="es"/>
              <a:t>Use auto-discovery tools to detect systems and services.</a:t>
            </a:r>
          </a:p>
          <a:p>
            <a:pPr indent="-228600" lvl="0" marL="457200" rtl="0">
              <a:spcBef>
                <a:spcPts val="0"/>
              </a:spcBef>
            </a:pPr>
            <a:r>
              <a:rPr lang="es"/>
              <a:t>Simpler and dynamically created configurations</a:t>
            </a:r>
          </a:p>
          <a:p>
            <a:pPr indent="-228600" lvl="0" marL="457200" rtl="0">
              <a:spcBef>
                <a:spcPts val="0"/>
              </a:spcBef>
            </a:pPr>
            <a:r>
              <a:rPr lang="es"/>
              <a:t>Message passing Interfaces</a:t>
            </a:r>
          </a:p>
          <a:p>
            <a:pPr indent="-228600" lvl="0" marL="457200" rtl="0">
              <a:spcBef>
                <a:spcPts val="0"/>
              </a:spcBef>
            </a:pPr>
            <a:r>
              <a:rPr lang="es"/>
              <a:t>API based</a:t>
            </a:r>
          </a:p>
          <a:p>
            <a:pPr indent="-228600" lvl="0" marL="457200" rtl="0">
              <a:spcBef>
                <a:spcPts val="0"/>
              </a:spcBef>
            </a:pPr>
            <a:r>
              <a:rPr lang="es"/>
              <a:t>Better reportings</a:t>
            </a:r>
          </a:p>
          <a:p>
            <a:pPr indent="-228600" lvl="0" marL="457200" rtl="0">
              <a:spcBef>
                <a:spcPts val="0"/>
              </a:spcBef>
            </a:pPr>
            <a:r>
              <a:rPr lang="es"/>
              <a:t>Simple interfaces to querying</a:t>
            </a:r>
          </a:p>
          <a:p>
            <a:pPr indent="-228600" lvl="0" marL="457200" rtl="0">
              <a:spcBef>
                <a:spcPts val="0"/>
              </a:spcBef>
            </a:pPr>
            <a:r>
              <a:rPr lang="es"/>
              <a:t>And a monitoring culture with nice events:</a:t>
            </a:r>
          </a:p>
          <a:p>
            <a:pPr lvl="0" rtl="0" algn="ctr">
              <a:spcBef>
                <a:spcPts val="0"/>
              </a:spcBef>
              <a:buNone/>
            </a:pPr>
            <a:r>
              <a:rPr lang="es" u="sng">
                <a:solidFill>
                  <a:schemeClr val="hlink"/>
                </a:solidFill>
                <a:hlinkClick r:id="rId3"/>
              </a:rPr>
              <a:t>http://monitorama.com/</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63" name="Shape 26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Solutions</a:t>
            </a:r>
          </a:p>
        </p:txBody>
      </p:sp>
      <p:sp>
        <p:nvSpPr>
          <p:cNvPr id="264" name="Shape 26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#monitoringlove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Tools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gn="ctr">
              <a:spcBef>
                <a:spcPts val="0"/>
              </a:spcBef>
              <a:buNone/>
            </a:pPr>
            <a:r>
              <a:rPr b="1" lang="es"/>
              <a:t>In House</a:t>
            </a:r>
          </a:p>
          <a:p>
            <a:pPr indent="-342900" lvl="0" marL="457200" rtl="0">
              <a:spcBef>
                <a:spcPts val="0"/>
              </a:spcBef>
              <a:buSzPct val="100000"/>
            </a:pPr>
            <a:r>
              <a:rPr lang="es" sz="1800"/>
              <a:t>Nagios</a:t>
            </a:r>
          </a:p>
          <a:p>
            <a:pPr indent="-342900" lvl="0" marL="457200" rtl="0">
              <a:spcBef>
                <a:spcPts val="0"/>
              </a:spcBef>
              <a:buSzPct val="100000"/>
            </a:pPr>
            <a:r>
              <a:rPr lang="es" sz="1800"/>
              <a:t>Sensu</a:t>
            </a:r>
          </a:p>
          <a:p>
            <a:pPr indent="-342900" lvl="0" marL="457200" rtl="0">
              <a:spcBef>
                <a:spcPts val="0"/>
              </a:spcBef>
              <a:buSzPct val="100000"/>
            </a:pPr>
            <a:r>
              <a:rPr lang="es" sz="1800"/>
              <a:t>Consul</a:t>
            </a:r>
          </a:p>
          <a:p>
            <a:pPr indent="-342900" lvl="0" marL="457200" rtl="0">
              <a:spcBef>
                <a:spcPts val="0"/>
              </a:spcBef>
              <a:buSzPct val="100000"/>
            </a:pPr>
            <a:r>
              <a:rPr lang="es" sz="1800"/>
              <a:t>Collectd + Graphite + Grafana</a:t>
            </a:r>
          </a:p>
          <a:p>
            <a:pPr lvl="0" rtl="0">
              <a:spcBef>
                <a:spcPts val="0"/>
              </a:spcBef>
              <a:buNone/>
            </a:pPr>
            <a:r>
              <a:t/>
            </a:r>
            <a:endParaRPr sz="1800"/>
          </a:p>
          <a:p>
            <a:pPr lvl="0" rtl="0">
              <a:spcBef>
                <a:spcPts val="0"/>
              </a:spcBef>
              <a:buNone/>
            </a:pPr>
            <a:r>
              <a:t/>
            </a:r>
            <a:endParaRPr sz="1800"/>
          </a:p>
        </p:txBody>
      </p:sp>
      <p:sp>
        <p:nvSpPr>
          <p:cNvPr id="275" name="Shape 27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s"/>
              <a:t>Software as a Service</a:t>
            </a:r>
          </a:p>
          <a:p>
            <a:pPr indent="-342900" lvl="0" marL="457200" rtl="0">
              <a:spcBef>
                <a:spcPts val="0"/>
              </a:spcBef>
              <a:buSzPct val="100000"/>
            </a:pPr>
            <a:r>
              <a:rPr lang="es" sz="1800"/>
              <a:t>Pingdom</a:t>
            </a:r>
          </a:p>
          <a:p>
            <a:pPr indent="-342900" lvl="0" marL="457200" rtl="0">
              <a:spcBef>
                <a:spcPts val="0"/>
              </a:spcBef>
              <a:buSzPct val="100000"/>
            </a:pPr>
            <a:r>
              <a:rPr lang="es" sz="1800"/>
              <a:t>StatusCake</a:t>
            </a:r>
          </a:p>
          <a:p>
            <a:pPr indent="-342900" lvl="0" marL="457200" rtl="0">
              <a:spcBef>
                <a:spcPts val="0"/>
              </a:spcBef>
              <a:buSzPct val="100000"/>
            </a:pPr>
            <a:r>
              <a:rPr lang="es" sz="1800"/>
              <a:t>UptimeRobot</a:t>
            </a:r>
          </a:p>
          <a:p>
            <a:pPr lvl="0" rtl="0">
              <a:spcBef>
                <a:spcPts val="0"/>
              </a:spcBef>
              <a:buNone/>
            </a:pPr>
            <a:r>
              <a:t/>
            </a:r>
            <a:endParaRPr/>
          </a:p>
        </p:txBody>
      </p:sp>
      <p:sp>
        <p:nvSpPr>
          <p:cNvPr id="276" name="Shape 27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Services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idx="1" type="body"/>
          </p:nvPr>
        </p:nvSpPr>
        <p:spPr>
          <a:xfrm>
            <a:off x="311700" y="1152475"/>
            <a:ext cx="4225500" cy="3416400"/>
          </a:xfrm>
          <a:prstGeom prst="rect">
            <a:avLst/>
          </a:prstGeom>
        </p:spPr>
        <p:txBody>
          <a:bodyPr anchorCtr="0" anchor="t" bIns="91425" lIns="91425" rIns="91425" tIns="91425">
            <a:noAutofit/>
          </a:bodyPr>
          <a:lstStyle/>
          <a:p>
            <a:pPr lvl="0" rtl="0">
              <a:spcBef>
                <a:spcPts val="0"/>
              </a:spcBef>
              <a:buNone/>
            </a:pPr>
            <a:r>
              <a:rPr lang="es"/>
              <a:t>Special consideration: </a:t>
            </a:r>
            <a:r>
              <a:rPr b="1" i="1" lang="es"/>
              <a:t>Status Pages</a:t>
            </a:r>
          </a:p>
          <a:p>
            <a:pPr lvl="0" rtl="0">
              <a:spcBef>
                <a:spcPts val="0"/>
              </a:spcBef>
              <a:buNone/>
            </a:pPr>
            <a:r>
              <a:rPr lang="es"/>
              <a:t>Today every service must have a status page to report and give feedback about their applications status.  Reporting to your users about what’s happened in an outage is critical.  </a:t>
            </a:r>
          </a:p>
          <a:p>
            <a:pPr lvl="0" rtl="0">
              <a:spcBef>
                <a:spcPts val="0"/>
              </a:spcBef>
              <a:buNone/>
            </a:pPr>
            <a:r>
              <a:rPr lang="es"/>
              <a:t>Example: StatusPage.io</a:t>
            </a:r>
          </a:p>
          <a:p>
            <a:pPr lvl="0" rtl="0">
              <a:spcBef>
                <a:spcPts val="0"/>
              </a:spcBef>
              <a:buNone/>
            </a:pPr>
            <a:r>
              <a:t/>
            </a:r>
            <a:endParaRPr/>
          </a:p>
        </p:txBody>
      </p:sp>
      <p:sp>
        <p:nvSpPr>
          <p:cNvPr id="282" name="Shape 28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 / Alerting</a:t>
            </a:r>
          </a:p>
        </p:txBody>
      </p:sp>
      <p:pic>
        <p:nvPicPr>
          <p:cNvPr descr="statuspage-main-interface.jpg" id="283" name="Shape 283"/>
          <p:cNvPicPr preferRelativeResize="0"/>
          <p:nvPr/>
        </p:nvPicPr>
        <p:blipFill>
          <a:blip r:embed="rId3">
            <a:alphaModFix/>
          </a:blip>
          <a:stretch>
            <a:fillRect/>
          </a:stretch>
        </p:blipFill>
        <p:spPr>
          <a:xfrm>
            <a:off x="4537297" y="1152474"/>
            <a:ext cx="4294998" cy="3072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Dashboards</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Are information radiators (aggregation of different relevant pieces of information) to show everybody the most relevant KPIs in “real time”.  Pick data points from different sources and help to visualize them as graphs.</a:t>
            </a:r>
          </a:p>
          <a:p>
            <a:pPr lvl="0" rtl="0">
              <a:spcBef>
                <a:spcPts val="0"/>
              </a:spcBef>
              <a:buNone/>
            </a:pPr>
            <a:r>
              <a:rPr lang="es"/>
              <a:t>Examples: </a:t>
            </a:r>
            <a:r>
              <a:rPr lang="es" u="sng">
                <a:solidFill>
                  <a:schemeClr val="hlink"/>
                </a:solidFill>
                <a:hlinkClick r:id="rId3"/>
              </a:rPr>
              <a:t>https://www.geckoboard.com/learn/dashboard-examples/</a:t>
            </a:r>
          </a:p>
          <a:p>
            <a:pPr lvl="0" rtl="0">
              <a:spcBef>
                <a:spcPts val="0"/>
              </a:spcBef>
              <a:buNone/>
            </a:pPr>
            <a:r>
              <a:rPr lang="es"/>
              <a:t>Tools</a:t>
            </a:r>
          </a:p>
          <a:p>
            <a:pPr indent="-228600" lvl="0" marL="457200" rtl="0">
              <a:spcBef>
                <a:spcPts val="0"/>
              </a:spcBef>
            </a:pPr>
            <a:r>
              <a:rPr lang="es"/>
              <a:t>Geckoboard</a:t>
            </a:r>
          </a:p>
          <a:p>
            <a:pPr lvl="0" rtl="0">
              <a:spcBef>
                <a:spcPts val="0"/>
              </a:spcBef>
              <a:buNone/>
            </a:pPr>
            <a:r>
              <a:t/>
            </a:r>
            <a:endParaRP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They need to get data from sources.  To collect data from other applications or from your own application, you need to create monitoring apis directly related with your metrics.</a:t>
            </a:r>
          </a:p>
          <a:p>
            <a:pPr lvl="0" rtl="0">
              <a:spcBef>
                <a:spcPts val="0"/>
              </a:spcBef>
              <a:buNone/>
            </a:pPr>
            <a:r>
              <a:t/>
            </a:r>
            <a:endParaRPr/>
          </a:p>
        </p:txBody>
      </p:sp>
      <p:sp>
        <p:nvSpPr>
          <p:cNvPr id="295" name="Shape 29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Dashboards</a:t>
            </a:r>
          </a:p>
        </p:txBody>
      </p:sp>
      <p:sp>
        <p:nvSpPr>
          <p:cNvPr id="296" name="Shape 296"/>
          <p:cNvSpPr txBox="1"/>
          <p:nvPr/>
        </p:nvSpPr>
        <p:spPr>
          <a:xfrm>
            <a:off x="421150" y="2533925"/>
            <a:ext cx="3465900" cy="1488000"/>
          </a:xfrm>
          <a:prstGeom prst="rect">
            <a:avLst/>
          </a:prstGeom>
          <a:solidFill>
            <a:srgbClr val="EFEFEF"/>
          </a:solidFill>
          <a:ln>
            <a:noFill/>
          </a:ln>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/api/monitoring/v1/visits?from=10</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   “key”: “CMS Visitors NOW”,</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   “value”: 44,</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a:t>
            </a:r>
          </a:p>
        </p:txBody>
      </p:sp>
      <p:pic>
        <p:nvPicPr>
          <p:cNvPr descr="geckoboard_cms.png" id="297" name="Shape 297"/>
          <p:cNvPicPr preferRelativeResize="0"/>
          <p:nvPr/>
        </p:nvPicPr>
        <p:blipFill>
          <a:blip r:embed="rId3">
            <a:alphaModFix/>
          </a:blip>
          <a:stretch>
            <a:fillRect/>
          </a:stretch>
        </p:blipFill>
        <p:spPr>
          <a:xfrm>
            <a:off x="4045025" y="2533775"/>
            <a:ext cx="4566849" cy="1488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Application Performance Management</a:t>
            </a:r>
          </a:p>
        </p:txBody>
      </p:sp>
      <p:sp>
        <p:nvSpPr>
          <p:cNvPr id="303" name="Shape 3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From wikipedia: “</a:t>
            </a:r>
            <a:r>
              <a:rPr i="1" lang="es" sz="1400"/>
              <a:t>... </a:t>
            </a:r>
            <a:r>
              <a:rPr i="1" lang="es" sz="1400">
                <a:solidFill>
                  <a:srgbClr val="252525"/>
                </a:solidFill>
                <a:highlight>
                  <a:srgbClr val="FFFFFF"/>
                </a:highlight>
              </a:rPr>
              <a:t>APM strives to detect and diagnose complex application performance problems to maintain an expected </a:t>
            </a:r>
            <a:r>
              <a:rPr i="1" lang="es" sz="1400">
                <a:solidFill>
                  <a:srgbClr val="0B0080"/>
                </a:solidFill>
                <a:highlight>
                  <a:srgbClr val="FFFFFF"/>
                </a:highlight>
                <a:hlinkClick r:id="rId3"/>
              </a:rPr>
              <a:t>level of service</a:t>
            </a:r>
            <a:r>
              <a:rPr i="1" lang="es" sz="1400">
                <a:solidFill>
                  <a:srgbClr val="252525"/>
                </a:solidFill>
                <a:highlight>
                  <a:srgbClr val="FFFFFF"/>
                </a:highlight>
              </a:rPr>
              <a:t>. APM is "the translation of </a:t>
            </a:r>
            <a:r>
              <a:rPr i="1" lang="es" sz="1400">
                <a:solidFill>
                  <a:srgbClr val="0B0080"/>
                </a:solidFill>
                <a:highlight>
                  <a:srgbClr val="FFFFFF"/>
                </a:highlight>
                <a:hlinkClick r:id="rId4"/>
              </a:rPr>
              <a:t>IT metrics</a:t>
            </a:r>
            <a:r>
              <a:rPr i="1" lang="es" sz="1400">
                <a:solidFill>
                  <a:srgbClr val="252525"/>
                </a:solidFill>
                <a:highlight>
                  <a:srgbClr val="FFFFFF"/>
                </a:highlight>
              </a:rPr>
              <a:t> into business meaning ([i.e.] value)."</a:t>
            </a:r>
            <a:r>
              <a:rPr baseline="30000" i="1" lang="es" sz="1400">
                <a:solidFill>
                  <a:srgbClr val="0B0080"/>
                </a:solidFill>
                <a:highlight>
                  <a:srgbClr val="FFFFFF"/>
                </a:highlight>
                <a:hlinkClick r:id="rId5"/>
              </a:rPr>
              <a:t>[1]</a:t>
            </a:r>
            <a:r>
              <a:rPr lang="es"/>
              <a:t>”</a:t>
            </a:r>
          </a:p>
          <a:p>
            <a:pPr lvl="0" rtl="0">
              <a:spcBef>
                <a:spcPts val="0"/>
              </a:spcBef>
              <a:buNone/>
            </a:pPr>
            <a:r>
              <a:rPr lang="es"/>
              <a:t>Software that gets installed on your application / server and collects metrics to diagnose the behavior of your application.</a:t>
            </a:r>
          </a:p>
          <a:p>
            <a:pPr indent="-228600" lvl="0" marL="457200" rtl="0">
              <a:spcBef>
                <a:spcPts val="0"/>
              </a:spcBef>
            </a:pPr>
            <a:r>
              <a:rPr lang="es"/>
              <a:t>Connections to backend services</a:t>
            </a:r>
          </a:p>
          <a:p>
            <a:pPr indent="-228600" lvl="0" marL="457200" rtl="0">
              <a:spcBef>
                <a:spcPts val="0"/>
              </a:spcBef>
            </a:pPr>
            <a:r>
              <a:rPr lang="es"/>
              <a:t>Transactions and code altogether</a:t>
            </a:r>
          </a:p>
          <a:p>
            <a:pPr indent="-228600" lvl="0" marL="457200" rtl="0">
              <a:spcBef>
                <a:spcPts val="0"/>
              </a:spcBef>
            </a:pPr>
            <a:r>
              <a:rPr lang="es"/>
              <a:t>Interactions with 3rd party services</a:t>
            </a:r>
          </a:p>
          <a:p>
            <a:pPr indent="-228600" lvl="0" marL="457200" rtl="0">
              <a:spcBef>
                <a:spcPts val="0"/>
              </a:spcBef>
            </a:pPr>
            <a:r>
              <a:rPr lang="es"/>
              <a:t>Application architecture discovery</a:t>
            </a:r>
          </a:p>
          <a:p>
            <a:pPr indent="-228600" lvl="0" marL="457200" rtl="0">
              <a:spcBef>
                <a:spcPts val="0"/>
              </a:spcBef>
            </a:pPr>
            <a:r>
              <a:rPr lang="es"/>
              <a:t>Great reporting tools</a:t>
            </a:r>
          </a:p>
        </p:txBody>
      </p:sp>
      <p:pic>
        <p:nvPicPr>
          <p:cNvPr descr="newrelic_apm.png" id="304" name="Shape 304"/>
          <p:cNvPicPr preferRelativeResize="0"/>
          <p:nvPr/>
        </p:nvPicPr>
        <p:blipFill>
          <a:blip r:embed="rId6">
            <a:alphaModFix/>
          </a:blip>
          <a:stretch>
            <a:fillRect/>
          </a:stretch>
        </p:blipFill>
        <p:spPr>
          <a:xfrm>
            <a:off x="5387494" y="2669299"/>
            <a:ext cx="3444799" cy="2388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APM collect data from your system and application.  Then enable interfaces to allow people query and visualize data.</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b="1"/>
          </a:p>
          <a:p>
            <a:pPr lvl="0" rtl="0">
              <a:spcBef>
                <a:spcPts val="0"/>
              </a:spcBef>
              <a:buNone/>
            </a:pPr>
            <a:r>
              <a:rPr b="1" lang="es"/>
              <a:t>Good</a:t>
            </a:r>
            <a:r>
              <a:rPr lang="es"/>
              <a:t>: Have you ever seen an IT guy crying on happiness?</a:t>
            </a:r>
          </a:p>
          <a:p>
            <a:pPr lvl="0" rtl="0">
              <a:spcBef>
                <a:spcPts val="0"/>
              </a:spcBef>
              <a:buNone/>
            </a:pPr>
            <a:r>
              <a:rPr b="1" lang="es"/>
              <a:t>Bad</a:t>
            </a:r>
            <a:r>
              <a:rPr lang="es"/>
              <a:t>: Expensive.  Very.  Prohibitive.</a:t>
            </a:r>
          </a:p>
          <a:p>
            <a:pPr lvl="0" rtl="0">
              <a:spcBef>
                <a:spcPts val="0"/>
              </a:spcBef>
              <a:buNone/>
            </a:pPr>
            <a:r>
              <a:t/>
            </a:r>
            <a:endParaRPr/>
          </a:p>
        </p:txBody>
      </p:sp>
      <p:sp>
        <p:nvSpPr>
          <p:cNvPr id="310" name="Shape 31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APM insights</a:t>
            </a:r>
          </a:p>
        </p:txBody>
      </p:sp>
      <p:pic>
        <p:nvPicPr>
          <p:cNvPr descr="crying_on_happiness.jpg" id="311" name="Shape 311"/>
          <p:cNvPicPr preferRelativeResize="0"/>
          <p:nvPr/>
        </p:nvPicPr>
        <p:blipFill>
          <a:blip r:embed="rId3">
            <a:alphaModFix/>
          </a:blip>
          <a:stretch>
            <a:fillRect/>
          </a:stretch>
        </p:blipFill>
        <p:spPr>
          <a:xfrm>
            <a:off x="6746296" y="2563875"/>
            <a:ext cx="1833350" cy="2004999"/>
          </a:xfrm>
          <a:prstGeom prst="rect">
            <a:avLst/>
          </a:prstGeom>
          <a:noFill/>
          <a:ln>
            <a:noFill/>
          </a:ln>
        </p:spPr>
      </p:pic>
      <p:pic>
        <p:nvPicPr>
          <p:cNvPr descr="newrelic.png" id="312" name="Shape 312"/>
          <p:cNvPicPr preferRelativeResize="0"/>
          <p:nvPr/>
        </p:nvPicPr>
        <p:blipFill>
          <a:blip r:embed="rId4">
            <a:alphaModFix/>
          </a:blip>
          <a:stretch>
            <a:fillRect/>
          </a:stretch>
        </p:blipFill>
        <p:spPr>
          <a:xfrm>
            <a:off x="2521200" y="1850025"/>
            <a:ext cx="4101599" cy="2200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In distributed environments, logs are the beast to beat.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Clr>
                <a:schemeClr val="dk1"/>
              </a:buClr>
              <a:buSzPct val="61111"/>
              <a:buFont typeface="Arial"/>
              <a:buNone/>
            </a:pPr>
            <a:r>
              <a:rPr lang="es"/>
              <a:t>Logs are the pulse of the system, but nobody wants to </a:t>
            </a:r>
            <a:r>
              <a:rPr lang="es" strike="sngStrike"/>
              <a:t>confront</a:t>
            </a:r>
            <a:r>
              <a:rPr lang="es"/>
              <a:t> read them.</a:t>
            </a:r>
          </a:p>
          <a:p>
            <a:pPr lvl="0" rtl="0">
              <a:spcBef>
                <a:spcPts val="0"/>
              </a:spcBef>
              <a:buNone/>
            </a:pPr>
            <a:r>
              <a:t/>
            </a:r>
            <a:endParaRPr/>
          </a:p>
        </p:txBody>
      </p:sp>
      <p:sp>
        <p:nvSpPr>
          <p:cNvPr id="318" name="Shape 31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Log Management</a:t>
            </a:r>
          </a:p>
        </p:txBody>
      </p:sp>
      <p:pic>
        <p:nvPicPr>
          <p:cNvPr descr="RTdR7nMEc.png" id="319" name="Shape 319"/>
          <p:cNvPicPr preferRelativeResize="0"/>
          <p:nvPr/>
        </p:nvPicPr>
        <p:blipFill>
          <a:blip r:embed="rId3">
            <a:alphaModFix/>
          </a:blip>
          <a:stretch>
            <a:fillRect/>
          </a:stretch>
        </p:blipFill>
        <p:spPr>
          <a:xfrm>
            <a:off x="2700325" y="1508912"/>
            <a:ext cx="3743349" cy="27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4238100" cy="3416400"/>
          </a:xfrm>
          <a:prstGeom prst="rect">
            <a:avLst/>
          </a:prstGeom>
        </p:spPr>
        <p:txBody>
          <a:bodyPr anchorCtr="0" anchor="t" bIns="91425" lIns="91425" rIns="91425" tIns="91425">
            <a:noAutofit/>
          </a:bodyPr>
          <a:lstStyle/>
          <a:p>
            <a:pPr lvl="0" rtl="0">
              <a:spcBef>
                <a:spcPts val="0"/>
              </a:spcBef>
              <a:buNone/>
            </a:pPr>
            <a:r>
              <a:rPr lang="es"/>
              <a:t>“If not monitorized, not in production”</a:t>
            </a:r>
          </a:p>
          <a:p>
            <a:pPr lvl="0" rtl="0">
              <a:spcBef>
                <a:spcPts val="0"/>
              </a:spcBef>
              <a:buNone/>
            </a:pPr>
            <a:r>
              <a:rPr lang="es"/>
              <a:t>Mantra to use when trying to decide when a project is done.</a:t>
            </a:r>
          </a:p>
          <a:p>
            <a:pPr lvl="0" rtl="0">
              <a:spcBef>
                <a:spcPts val="0"/>
              </a:spcBef>
              <a:buNone/>
            </a:pPr>
            <a:r>
              <a:rPr lang="es"/>
              <a:t>Production must give feedback about behavior of the business logic implemented by development.</a:t>
            </a:r>
          </a:p>
          <a:p>
            <a:pPr lvl="0" rtl="0">
              <a:spcBef>
                <a:spcPts val="0"/>
              </a:spcBef>
              <a:buNone/>
            </a:pPr>
            <a:r>
              <a:t/>
            </a:r>
            <a:endParaRPr/>
          </a:p>
        </p:txBody>
      </p:sp>
      <p:sp>
        <p:nvSpPr>
          <p:cNvPr id="144" name="Shape 14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Feedback loops</a:t>
            </a:r>
          </a:p>
        </p:txBody>
      </p:sp>
      <p:pic>
        <p:nvPicPr>
          <p:cNvPr descr="second-way.png" id="145" name="Shape 145"/>
          <p:cNvPicPr preferRelativeResize="0"/>
          <p:nvPr/>
        </p:nvPicPr>
        <p:blipFill>
          <a:blip r:embed="rId3">
            <a:alphaModFix/>
          </a:blip>
          <a:stretch>
            <a:fillRect/>
          </a:stretch>
        </p:blipFill>
        <p:spPr>
          <a:xfrm>
            <a:off x="4729075" y="1481551"/>
            <a:ext cx="4133475" cy="2180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 good log gives you the five W’s:</a:t>
            </a:r>
          </a:p>
          <a:p>
            <a:pPr indent="-228600" lvl="0" marL="457200" rtl="0">
              <a:spcBef>
                <a:spcPts val="0"/>
              </a:spcBef>
              <a:buChar char="●"/>
            </a:pPr>
            <a:r>
              <a:rPr lang="es"/>
              <a:t>What happened?</a:t>
            </a:r>
          </a:p>
          <a:p>
            <a:pPr indent="-228600" lvl="0" marL="457200" rtl="0">
              <a:spcBef>
                <a:spcPts val="0"/>
              </a:spcBef>
              <a:buChar char="●"/>
            </a:pPr>
            <a:r>
              <a:rPr lang="es"/>
              <a:t>Who is involved?</a:t>
            </a:r>
          </a:p>
          <a:p>
            <a:pPr indent="-228600" lvl="0" marL="457200" rtl="0">
              <a:spcBef>
                <a:spcPts val="0"/>
              </a:spcBef>
              <a:buChar char="●"/>
            </a:pPr>
            <a:r>
              <a:rPr lang="es"/>
              <a:t>When did it take place?</a:t>
            </a:r>
          </a:p>
          <a:p>
            <a:pPr indent="-228600" lvl="0" marL="457200" rtl="0">
              <a:spcBef>
                <a:spcPts val="0"/>
              </a:spcBef>
              <a:buChar char="●"/>
            </a:pPr>
            <a:r>
              <a:rPr lang="es"/>
              <a:t>Where did it take place?</a:t>
            </a:r>
          </a:p>
          <a:p>
            <a:pPr indent="-228600" lvl="0" marL="457200" rtl="0">
              <a:spcBef>
                <a:spcPts val="0"/>
              </a:spcBef>
              <a:buChar char="●"/>
            </a:pPr>
            <a:r>
              <a:rPr lang="es"/>
              <a:t>Why did that happen?</a:t>
            </a:r>
          </a:p>
          <a:p>
            <a:pPr lvl="0" rtl="0">
              <a:spcBef>
                <a:spcPts val="0"/>
              </a:spcBef>
              <a:buNone/>
            </a:pPr>
            <a:r>
              <a:rPr lang="es" u="sng">
                <a:solidFill>
                  <a:schemeClr val="hlink"/>
                </a:solidFill>
                <a:hlinkClick r:id="rId3"/>
              </a:rPr>
              <a:t>https://en.wikipedia.org/wiki/Five_Ws</a:t>
            </a:r>
          </a:p>
        </p:txBody>
      </p:sp>
      <p:sp>
        <p:nvSpPr>
          <p:cNvPr id="325" name="Shape 32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Log Management</a:t>
            </a:r>
          </a:p>
        </p:txBody>
      </p:sp>
      <p:sp>
        <p:nvSpPr>
          <p:cNvPr id="326" name="Shape 326"/>
          <p:cNvSpPr txBox="1"/>
          <p:nvPr/>
        </p:nvSpPr>
        <p:spPr>
          <a:xfrm>
            <a:off x="4067400" y="1271600"/>
            <a:ext cx="4764900" cy="3040200"/>
          </a:xfrm>
          <a:prstGeom prst="rect">
            <a:avLst/>
          </a:prstGeom>
          <a:solidFill>
            <a:srgbClr val="D9D9D9"/>
          </a:solidFill>
          <a:ln>
            <a:noFill/>
          </a:ln>
        </p:spPr>
        <p:txBody>
          <a:bodyPr anchorCtr="0" anchor="t" bIns="91425" lIns="91425" rIns="91425" tIns="91425">
            <a:noAutofit/>
          </a:bodyPr>
          <a:lstStyle/>
          <a:p>
            <a:pPr lvl="0" rtl="0">
              <a:spcBef>
                <a:spcPts val="0"/>
              </a:spcBef>
              <a:buNone/>
            </a:pPr>
            <a:r>
              <a:rPr lang="es" sz="1050">
                <a:solidFill>
                  <a:srgbClr val="0000FF"/>
                </a:solidFill>
                <a:latin typeface="Consolas"/>
                <a:ea typeface="Consolas"/>
                <a:cs typeface="Consolas"/>
                <a:sym typeface="Consolas"/>
              </a:rPr>
              <a:t>timestamp</a:t>
            </a:r>
            <a:r>
              <a:rPr lang="es" sz="1050">
                <a:solidFill>
                  <a:srgbClr val="333333"/>
                </a:solidFill>
                <a:latin typeface="Consolas"/>
                <a:ea typeface="Consolas"/>
                <a:cs typeface="Consolas"/>
                <a:sym typeface="Consolas"/>
              </a:rPr>
              <a:t>='2016-11-06 13:22:04 +0100'</a:t>
            </a:r>
          </a:p>
          <a:p>
            <a:pPr lvl="0" rtl="0">
              <a:spcBef>
                <a:spcPts val="0"/>
              </a:spcBef>
              <a:buNone/>
            </a:pPr>
            <a:r>
              <a:rPr lang="es" sz="1050">
                <a:solidFill>
                  <a:srgbClr val="0000FF"/>
                </a:solidFill>
                <a:latin typeface="Consolas"/>
                <a:ea typeface="Consolas"/>
                <a:cs typeface="Consolas"/>
                <a:sym typeface="Consolas"/>
              </a:rPr>
              <a:t>action</a:t>
            </a:r>
            <a:r>
              <a:rPr lang="es" sz="1050">
                <a:solidFill>
                  <a:srgbClr val="333333"/>
                </a:solidFill>
                <a:latin typeface="Consolas"/>
                <a:ea typeface="Consolas"/>
                <a:cs typeface="Consolas"/>
                <a:sym typeface="Consolas"/>
              </a:rPr>
              <a:t>='noticias_tag'</a:t>
            </a:r>
          </a:p>
          <a:p>
            <a:pPr lvl="0" rtl="0">
              <a:spcBef>
                <a:spcPts val="0"/>
              </a:spcBef>
              <a:buNone/>
            </a:pPr>
            <a:r>
              <a:rPr lang="es" sz="1050">
                <a:solidFill>
                  <a:srgbClr val="0000FF"/>
                </a:solidFill>
                <a:latin typeface="Consolas"/>
                <a:ea typeface="Consolas"/>
                <a:cs typeface="Consolas"/>
                <a:sym typeface="Consolas"/>
              </a:rPr>
              <a:t>format</a:t>
            </a:r>
            <a:r>
              <a:rPr lang="es" sz="1050">
                <a:solidFill>
                  <a:srgbClr val="333333"/>
                </a:solidFill>
                <a:latin typeface="Consolas"/>
                <a:ea typeface="Consolas"/>
                <a:cs typeface="Consolas"/>
                <a:sym typeface="Consolas"/>
              </a:rPr>
              <a:t>='HTML'</a:t>
            </a:r>
          </a:p>
          <a:p>
            <a:pPr lvl="0" rtl="0">
              <a:spcBef>
                <a:spcPts val="0"/>
              </a:spcBef>
              <a:buNone/>
            </a:pPr>
            <a:r>
              <a:rPr lang="es" sz="1050">
                <a:solidFill>
                  <a:srgbClr val="0000FF"/>
                </a:solidFill>
                <a:latin typeface="Consolas"/>
                <a:ea typeface="Consolas"/>
                <a:cs typeface="Consolas"/>
                <a:sym typeface="Consolas"/>
              </a:rPr>
              <a:t>method</a:t>
            </a:r>
            <a:r>
              <a:rPr lang="es" sz="1050">
                <a:solidFill>
                  <a:srgbClr val="333333"/>
                </a:solidFill>
                <a:latin typeface="Consolas"/>
                <a:ea typeface="Consolas"/>
                <a:cs typeface="Consolas"/>
                <a:sym typeface="Consolas"/>
              </a:rPr>
              <a:t>='GET'</a:t>
            </a:r>
          </a:p>
          <a:p>
            <a:pPr lvl="0" rtl="0">
              <a:spcBef>
                <a:spcPts val="0"/>
              </a:spcBef>
              <a:buNone/>
            </a:pPr>
            <a:r>
              <a:rPr lang="es" sz="1050">
                <a:solidFill>
                  <a:srgbClr val="0000FF"/>
                </a:solidFill>
                <a:latin typeface="Consolas"/>
                <a:ea typeface="Consolas"/>
                <a:cs typeface="Consolas"/>
                <a:sym typeface="Consolas"/>
              </a:rPr>
              <a:t>host</a:t>
            </a:r>
            <a:r>
              <a:rPr lang="es" sz="1050">
                <a:solidFill>
                  <a:srgbClr val="333333"/>
                </a:solidFill>
                <a:latin typeface="Consolas"/>
                <a:ea typeface="Consolas"/>
                <a:cs typeface="Consolas"/>
                <a:sym typeface="Consolas"/>
              </a:rPr>
              <a:t>='</a:t>
            </a:r>
            <a:r>
              <a:rPr lang="es" sz="1050" u="sng">
                <a:solidFill>
                  <a:schemeClr val="hlink"/>
                </a:solidFill>
                <a:latin typeface="Consolas"/>
                <a:ea typeface="Consolas"/>
                <a:cs typeface="Consolas"/>
                <a:sym typeface="Consolas"/>
                <a:hlinkClick r:id="rId4"/>
              </a:rPr>
              <a:t>www.kelisto.es</a:t>
            </a:r>
            <a:r>
              <a:rPr lang="es" sz="1050">
                <a:solidFill>
                  <a:srgbClr val="333333"/>
                </a:solidFill>
                <a:latin typeface="Consolas"/>
                <a:ea typeface="Consolas"/>
                <a:cs typeface="Consolas"/>
                <a:sym typeface="Consolas"/>
              </a:rPr>
              <a:t>'</a:t>
            </a:r>
          </a:p>
          <a:p>
            <a:pPr lvl="0" rtl="0">
              <a:spcBef>
                <a:spcPts val="0"/>
              </a:spcBef>
              <a:buNone/>
            </a:pPr>
            <a:r>
              <a:rPr lang="es" sz="1050">
                <a:solidFill>
                  <a:srgbClr val="0000FF"/>
                </a:solidFill>
                <a:latin typeface="Consolas"/>
                <a:ea typeface="Consolas"/>
                <a:cs typeface="Consolas"/>
                <a:sym typeface="Consolas"/>
              </a:rPr>
              <a:t>path</a:t>
            </a:r>
            <a:r>
              <a:rPr lang="es" sz="1050">
                <a:solidFill>
                  <a:srgbClr val="333333"/>
                </a:solidFill>
                <a:latin typeface="Consolas"/>
                <a:ea typeface="Consolas"/>
                <a:cs typeface="Consolas"/>
                <a:sym typeface="Consolas"/>
              </a:rPr>
              <a:t>='/noticias/actualidad?all=8&amp;comunicaciones=3&amp;finanzas=3&amp;path=%2Fnoticias%2Factualidad'</a:t>
            </a:r>
          </a:p>
          <a:p>
            <a:pPr lvl="0" rtl="0">
              <a:spcBef>
                <a:spcPts val="0"/>
              </a:spcBef>
              <a:buNone/>
            </a:pPr>
            <a:r>
              <a:rPr lang="es" sz="1050">
                <a:solidFill>
                  <a:srgbClr val="0000FF"/>
                </a:solidFill>
                <a:latin typeface="Consolas"/>
                <a:ea typeface="Consolas"/>
                <a:cs typeface="Consolas"/>
                <a:sym typeface="Consolas"/>
              </a:rPr>
              <a:t>user_agent</a:t>
            </a:r>
            <a:r>
              <a:rPr lang="es" sz="1050">
                <a:solidFill>
                  <a:srgbClr val="333333"/>
                </a:solidFill>
                <a:latin typeface="Consolas"/>
                <a:ea typeface="Consolas"/>
                <a:cs typeface="Consolas"/>
                <a:sym typeface="Consolas"/>
              </a:rPr>
              <a:t>='Mozilla/5.0 (Linux; Android 6.0.1; Nexus 5X Build/MMB29P) AppleWebKit/537.36 (KHTML, like Gecko) Chrome/41.0.2272.96 Mobile Safari/537.36 (compatible; Googlebot/2.1; +</a:t>
            </a:r>
            <a:r>
              <a:rPr lang="es" sz="1050" u="sng">
                <a:solidFill>
                  <a:schemeClr val="hlink"/>
                </a:solidFill>
                <a:latin typeface="Consolas"/>
                <a:ea typeface="Consolas"/>
                <a:cs typeface="Consolas"/>
                <a:sym typeface="Consolas"/>
                <a:hlinkClick r:id="rId5"/>
              </a:rPr>
              <a:t>http://www.google.com/bot.html</a:t>
            </a:r>
            <a:r>
              <a:rPr lang="es" sz="1050">
                <a:solidFill>
                  <a:srgbClr val="333333"/>
                </a:solidFill>
                <a:latin typeface="Consolas"/>
                <a:ea typeface="Consolas"/>
                <a:cs typeface="Consolas"/>
                <a:sym typeface="Consolas"/>
              </a:rPr>
              <a:t>)'</a:t>
            </a:r>
          </a:p>
          <a:p>
            <a:pPr lvl="0" rtl="0">
              <a:spcBef>
                <a:spcPts val="0"/>
              </a:spcBef>
              <a:buNone/>
            </a:pPr>
            <a:r>
              <a:rPr lang="es" sz="1050">
                <a:solidFill>
                  <a:srgbClr val="0000FF"/>
                </a:solidFill>
                <a:latin typeface="Consolas"/>
                <a:ea typeface="Consolas"/>
                <a:cs typeface="Consolas"/>
                <a:sym typeface="Consolas"/>
              </a:rPr>
              <a:t>ip</a:t>
            </a:r>
            <a:r>
              <a:rPr lang="es" sz="1050">
                <a:solidFill>
                  <a:srgbClr val="333333"/>
                </a:solidFill>
                <a:latin typeface="Consolas"/>
                <a:ea typeface="Consolas"/>
                <a:cs typeface="Consolas"/>
                <a:sym typeface="Consolas"/>
              </a:rPr>
              <a:t>='162.158.75.207'</a:t>
            </a:r>
          </a:p>
          <a:p>
            <a:pPr lvl="0" rtl="0">
              <a:spcBef>
                <a:spcPts val="0"/>
              </a:spcBef>
              <a:buNone/>
            </a:pPr>
            <a:r>
              <a:rPr lang="es" sz="1050">
                <a:solidFill>
                  <a:srgbClr val="0000FF"/>
                </a:solidFill>
                <a:latin typeface="Consolas"/>
                <a:ea typeface="Consolas"/>
                <a:cs typeface="Consolas"/>
                <a:sym typeface="Consolas"/>
              </a:rPr>
              <a:t>xff_ip</a:t>
            </a:r>
            <a:r>
              <a:rPr lang="es" sz="1050">
                <a:solidFill>
                  <a:srgbClr val="333333"/>
                </a:solidFill>
                <a:latin typeface="Consolas"/>
                <a:ea typeface="Consolas"/>
                <a:cs typeface="Consolas"/>
                <a:sym typeface="Consolas"/>
              </a:rPr>
              <a:t>='66.249.69.228'</a:t>
            </a:r>
          </a:p>
          <a:p>
            <a:pPr lvl="0" rtl="0">
              <a:spcBef>
                <a:spcPts val="0"/>
              </a:spcBef>
              <a:buNone/>
            </a:pPr>
            <a:r>
              <a:rPr lang="es" sz="1050">
                <a:solidFill>
                  <a:srgbClr val="0000FF"/>
                </a:solidFill>
                <a:latin typeface="Consolas"/>
                <a:ea typeface="Consolas"/>
                <a:cs typeface="Consolas"/>
                <a:sym typeface="Consolas"/>
              </a:rPr>
              <a:t>referer</a:t>
            </a:r>
            <a:r>
              <a:rPr lang="es" sz="1050">
                <a:solidFill>
                  <a:srgbClr val="333333"/>
                </a:solidFill>
                <a:latin typeface="Consolas"/>
                <a:ea typeface="Consolas"/>
                <a:cs typeface="Consolas"/>
                <a:sym typeface="Consolas"/>
              </a:rPr>
              <a:t>=''</a:t>
            </a:r>
          </a:p>
          <a:p>
            <a:pPr lvl="0" rtl="0">
              <a:spcBef>
                <a:spcPts val="0"/>
              </a:spcBef>
              <a:buNone/>
            </a:pPr>
            <a:r>
              <a:rPr lang="es" sz="1050">
                <a:solidFill>
                  <a:srgbClr val="0000FF"/>
                </a:solidFill>
                <a:latin typeface="Consolas"/>
                <a:ea typeface="Consolas"/>
                <a:cs typeface="Consolas"/>
                <a:sym typeface="Consolas"/>
              </a:rPr>
              <a:t>scheme</a:t>
            </a:r>
            <a:r>
              <a:rPr lang="es" sz="1050">
                <a:solidFill>
                  <a:srgbClr val="333333"/>
                </a:solidFill>
                <a:latin typeface="Consolas"/>
                <a:ea typeface="Consolas"/>
                <a:cs typeface="Consolas"/>
                <a:sym typeface="Consolas"/>
              </a:rPr>
              <a:t>='https'</a:t>
            </a:r>
          </a:p>
          <a:p>
            <a:pPr lvl="0" rtl="0">
              <a:spcBef>
                <a:spcPts val="0"/>
              </a:spcBef>
              <a:buNone/>
            </a:pPr>
            <a:r>
              <a:rPr lang="es" sz="1050">
                <a:solidFill>
                  <a:srgbClr val="0000FF"/>
                </a:solidFill>
                <a:latin typeface="Consolas"/>
                <a:ea typeface="Consolas"/>
                <a:cs typeface="Consolas"/>
                <a:sym typeface="Consolas"/>
              </a:rPr>
              <a:t>datacenter</a:t>
            </a:r>
            <a:r>
              <a:rPr lang="es" sz="1050">
                <a:solidFill>
                  <a:srgbClr val="333333"/>
                </a:solidFill>
                <a:latin typeface="Consolas"/>
                <a:ea typeface="Consolas"/>
                <a:cs typeface="Consolas"/>
                <a:sym typeface="Consolas"/>
              </a:rPr>
              <a:t>='ORD'</a:t>
            </a:r>
          </a:p>
          <a:p>
            <a:pPr lvl="0" rtl="0">
              <a:spcBef>
                <a:spcPts val="0"/>
              </a:spcBef>
              <a:buNone/>
            </a:pPr>
            <a:r>
              <a:rPr lang="es" sz="1050">
                <a:solidFill>
                  <a:srgbClr val="0000FF"/>
                </a:solidFill>
                <a:latin typeface="Consolas"/>
                <a:ea typeface="Consolas"/>
                <a:cs typeface="Consolas"/>
                <a:sym typeface="Consolas"/>
              </a:rPr>
              <a:t>status</a:t>
            </a:r>
            <a:r>
              <a:rPr lang="es" sz="1050">
                <a:solidFill>
                  <a:srgbClr val="333333"/>
                </a:solidFill>
                <a:latin typeface="Consolas"/>
                <a:ea typeface="Consolas"/>
                <a:cs typeface="Consolas"/>
                <a:sym typeface="Consolas"/>
              </a:rPr>
              <a:t>='404'</a:t>
            </a:r>
          </a:p>
          <a:p>
            <a:pPr lvl="0" rtl="0">
              <a:spcBef>
                <a:spcPts val="0"/>
              </a:spcBef>
              <a:buNone/>
            </a:pPr>
            <a:r>
              <a:rPr lang="es" sz="1050">
                <a:solidFill>
                  <a:srgbClr val="0000FF"/>
                </a:solidFill>
                <a:latin typeface="Consolas"/>
                <a:ea typeface="Consolas"/>
                <a:cs typeface="Consolas"/>
                <a:sym typeface="Consolas"/>
              </a:rPr>
              <a:t>measuretime</a:t>
            </a:r>
            <a:r>
              <a:rPr lang="es" sz="1050">
                <a:solidFill>
                  <a:srgbClr val="333333"/>
                </a:solidFill>
                <a:latin typeface="Consolas"/>
                <a:ea typeface="Consolas"/>
                <a:cs typeface="Consolas"/>
                <a:sym typeface="Consolas"/>
              </a:rPr>
              <a:t>='12.5'</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Logs can be grouped and aggregated to create better data.</a:t>
            </a:r>
          </a:p>
          <a:p>
            <a:pPr lvl="0" rtl="0">
              <a:spcBef>
                <a:spcPts val="0"/>
              </a:spcBef>
              <a:buNone/>
            </a:pPr>
            <a:r>
              <a:t/>
            </a:r>
            <a:endParaRPr/>
          </a:p>
        </p:txBody>
      </p:sp>
      <p:sp>
        <p:nvSpPr>
          <p:cNvPr id="332" name="Shape 33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Log Management</a:t>
            </a:r>
          </a:p>
        </p:txBody>
      </p:sp>
      <p:pic>
        <p:nvPicPr>
          <p:cNvPr descr="Selection_008.png" id="333" name="Shape 333"/>
          <p:cNvPicPr preferRelativeResize="0"/>
          <p:nvPr/>
        </p:nvPicPr>
        <p:blipFill>
          <a:blip r:embed="rId3">
            <a:alphaModFix/>
          </a:blip>
          <a:stretch>
            <a:fillRect/>
          </a:stretch>
        </p:blipFill>
        <p:spPr>
          <a:xfrm>
            <a:off x="0" y="1635930"/>
            <a:ext cx="4628325" cy="2348375"/>
          </a:xfrm>
          <a:prstGeom prst="rect">
            <a:avLst/>
          </a:prstGeom>
          <a:noFill/>
          <a:ln>
            <a:noFill/>
          </a:ln>
        </p:spPr>
      </p:pic>
      <p:pic>
        <p:nvPicPr>
          <p:cNvPr descr="Selection_009.png" id="334" name="Shape 334"/>
          <p:cNvPicPr preferRelativeResize="0"/>
          <p:nvPr/>
        </p:nvPicPr>
        <p:blipFill>
          <a:blip r:embed="rId4">
            <a:alphaModFix/>
          </a:blip>
          <a:stretch>
            <a:fillRect/>
          </a:stretch>
        </p:blipFill>
        <p:spPr>
          <a:xfrm>
            <a:off x="4740225" y="1635924"/>
            <a:ext cx="4296215" cy="234837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Tools that helps developers to track the conditions in execution time where exceptions are launched.  Example: </a:t>
            </a:r>
            <a:r>
              <a:rPr lang="es" u="sng">
                <a:solidFill>
                  <a:schemeClr val="hlink"/>
                </a:solidFill>
                <a:hlinkClick r:id="rId3"/>
              </a:rPr>
              <a:t>airbrake.io</a:t>
            </a:r>
          </a:p>
          <a:p>
            <a:pPr lvl="0" rtl="0">
              <a:spcBef>
                <a:spcPts val="0"/>
              </a:spcBef>
              <a:buNone/>
            </a:pPr>
            <a:r>
              <a:t/>
            </a:r>
            <a:endParaRPr/>
          </a:p>
        </p:txBody>
      </p:sp>
      <p:sp>
        <p:nvSpPr>
          <p:cNvPr id="340" name="Shape 34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Exception Tracking Software</a:t>
            </a:r>
          </a:p>
        </p:txBody>
      </p:sp>
      <p:pic>
        <p:nvPicPr>
          <p:cNvPr descr="airbrake.png" id="341" name="Shape 341"/>
          <p:cNvPicPr preferRelativeResize="0"/>
          <p:nvPr/>
        </p:nvPicPr>
        <p:blipFill>
          <a:blip r:embed="rId4">
            <a:alphaModFix/>
          </a:blip>
          <a:stretch>
            <a:fillRect/>
          </a:stretch>
        </p:blipFill>
        <p:spPr>
          <a:xfrm>
            <a:off x="0" y="2026910"/>
            <a:ext cx="9144000" cy="31165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Metrics, KPIs, OKRs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KPIs help to get insight in your business performance -- "What gets measured, gets managed". KPIs are also known as performance metrics, business indicators, and performance ratios.</a:t>
            </a:r>
          </a:p>
          <a:p>
            <a:pPr lvl="0" rtl="0">
              <a:spcBef>
                <a:spcPts val="0"/>
              </a:spcBef>
              <a:buNone/>
            </a:pPr>
            <a:r>
              <a:rPr lang="es"/>
              <a:t>Do you know what are the best KPIs for your business? No? Check this site:</a:t>
            </a:r>
          </a:p>
          <a:p>
            <a:pPr lvl="0" rtl="0" algn="ctr">
              <a:spcBef>
                <a:spcPts val="0"/>
              </a:spcBef>
              <a:buNone/>
            </a:pPr>
            <a:r>
              <a:rPr lang="es" u="sng">
                <a:solidFill>
                  <a:schemeClr val="hlink"/>
                </a:solidFill>
                <a:hlinkClick r:id="rId3"/>
              </a:rPr>
              <a:t>http://kpilibrary.com/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52" name="Shape 35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KPI</a:t>
            </a:r>
          </a:p>
        </p:txBody>
      </p:sp>
      <p:sp>
        <p:nvSpPr>
          <p:cNvPr id="353" name="Shape 353"/>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Key Performance Indicators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idx="1" type="body"/>
          </p:nvPr>
        </p:nvSpPr>
        <p:spPr>
          <a:xfrm>
            <a:off x="311700" y="1152475"/>
            <a:ext cx="2710200" cy="3416400"/>
          </a:xfrm>
          <a:prstGeom prst="rect">
            <a:avLst/>
          </a:prstGeom>
        </p:spPr>
        <p:txBody>
          <a:bodyPr anchorCtr="0" anchor="t" bIns="91425" lIns="91425" rIns="91425" tIns="91425">
            <a:noAutofit/>
          </a:bodyPr>
          <a:lstStyle/>
          <a:p>
            <a:pPr lvl="0" rtl="0">
              <a:spcBef>
                <a:spcPts val="0"/>
              </a:spcBef>
              <a:buNone/>
            </a:pPr>
            <a:r>
              <a:rPr lang="es"/>
              <a:t>Each application or service should have a dashboard of business indicators available to everybody.</a:t>
            </a:r>
          </a:p>
          <a:p>
            <a:pPr lvl="0" rtl="0">
              <a:spcBef>
                <a:spcPts val="0"/>
              </a:spcBef>
              <a:buNone/>
            </a:pPr>
            <a:r>
              <a:rPr lang="es"/>
              <a:t>Enables transparency and self-consciousness.</a:t>
            </a:r>
          </a:p>
        </p:txBody>
      </p:sp>
      <p:sp>
        <p:nvSpPr>
          <p:cNvPr id="359" name="Shape 35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KPIs</a:t>
            </a:r>
          </a:p>
        </p:txBody>
      </p:sp>
      <p:sp>
        <p:nvSpPr>
          <p:cNvPr id="360" name="Shape 360"/>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Dashboards</a:t>
            </a:r>
          </a:p>
        </p:txBody>
      </p:sp>
      <p:pic>
        <p:nvPicPr>
          <p:cNvPr descr="web-analytics-dashboard-thumbnail.png" id="361" name="Shape 361"/>
          <p:cNvPicPr preferRelativeResize="0"/>
          <p:nvPr/>
        </p:nvPicPr>
        <p:blipFill>
          <a:blip r:embed="rId3">
            <a:alphaModFix/>
          </a:blip>
          <a:stretch>
            <a:fillRect/>
          </a:stretch>
        </p:blipFill>
        <p:spPr>
          <a:xfrm>
            <a:off x="3021795" y="1133925"/>
            <a:ext cx="6043624" cy="345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KPIs</a:t>
            </a:r>
          </a:p>
        </p:txBody>
      </p:sp>
      <p:sp>
        <p:nvSpPr>
          <p:cNvPr id="367" name="Shape 36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Dashboards</a:t>
            </a:r>
          </a:p>
        </p:txBody>
      </p:sp>
      <p:graphicFrame>
        <p:nvGraphicFramePr>
          <p:cNvPr id="368" name="Shape 368"/>
          <p:cNvGraphicFramePr/>
          <p:nvPr/>
        </p:nvGraphicFramePr>
        <p:xfrm>
          <a:off x="952500" y="1209675"/>
          <a:ext cx="3000000" cy="3000000"/>
        </p:xfrm>
        <a:graphic>
          <a:graphicData uri="http://schemas.openxmlformats.org/drawingml/2006/table">
            <a:tbl>
              <a:tblPr>
                <a:noFill/>
                <a:tableStyleId>{E93724B1-5DD4-4DCB-A912-7A8CDB9D8E2A}</a:tableStyleId>
              </a:tblPr>
              <a:tblGrid>
                <a:gridCol w="3619500"/>
                <a:gridCol w="3619500"/>
              </a:tblGrid>
              <a:tr h="381000">
                <a:tc>
                  <a:txBody>
                    <a:bodyPr>
                      <a:noAutofit/>
                    </a:bodyPr>
                    <a:lstStyle/>
                    <a:p>
                      <a:pPr lvl="0" rtl="0" algn="ctr">
                        <a:spcBef>
                          <a:spcPts val="0"/>
                        </a:spcBef>
                        <a:buNone/>
                      </a:pPr>
                      <a:r>
                        <a:rPr b="1" lang="es">
                          <a:latin typeface="Open Sans"/>
                          <a:ea typeface="Open Sans"/>
                          <a:cs typeface="Open Sans"/>
                          <a:sym typeface="Open Sans"/>
                        </a:rPr>
                        <a:t>Problem</a:t>
                      </a:r>
                    </a:p>
                  </a:txBody>
                  <a:tcPr marT="91425" marB="91425" marR="91425" marL="91425"/>
                </a:tc>
                <a:tc>
                  <a:txBody>
                    <a:bodyPr>
                      <a:noAutofit/>
                    </a:bodyPr>
                    <a:lstStyle/>
                    <a:p>
                      <a:pPr lvl="0" rtl="0" algn="ctr">
                        <a:spcBef>
                          <a:spcPts val="0"/>
                        </a:spcBef>
                        <a:buNone/>
                      </a:pPr>
                      <a:r>
                        <a:rPr b="1" lang="es">
                          <a:latin typeface="Open Sans"/>
                          <a:ea typeface="Open Sans"/>
                          <a:cs typeface="Open Sans"/>
                          <a:sym typeface="Open Sans"/>
                        </a:rPr>
                        <a:t>Solution</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Key business metrics are abstract or difficult for employees to digest</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Simple, standardised visualizations that anybody can understand</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Employees feel lost or need guidance</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Communicate business goals to rally around that show progress</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Reporting key metrics is time-consuming</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Build one simple dashboard that updates automatically as data changes</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Logging in to access information accross multiple platform is a pain or security risk</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Bring together the most useful data from different services into one place</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Trends cannot be identified easily accross systems</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Bring data from multiple sources into one space to instantly get a better context</a:t>
                      </a: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KPIs</a:t>
            </a:r>
          </a:p>
        </p:txBody>
      </p:sp>
      <p:sp>
        <p:nvSpPr>
          <p:cNvPr id="374" name="Shape 37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For DevOps</a:t>
            </a:r>
          </a:p>
        </p:txBody>
      </p:sp>
      <p:graphicFrame>
        <p:nvGraphicFramePr>
          <p:cNvPr id="375" name="Shape 375"/>
          <p:cNvGraphicFramePr/>
          <p:nvPr/>
        </p:nvGraphicFramePr>
        <p:xfrm>
          <a:off x="311700" y="1152475"/>
          <a:ext cx="3000000" cy="3000000"/>
        </p:xfrm>
        <a:graphic>
          <a:graphicData uri="http://schemas.openxmlformats.org/drawingml/2006/table">
            <a:tbl>
              <a:tblPr>
                <a:noFill/>
                <a:tableStyleId>{E93724B1-5DD4-4DCB-A912-7A8CDB9D8E2A}</a:tableStyleId>
              </a:tblPr>
              <a:tblGrid>
                <a:gridCol w="2808300"/>
                <a:gridCol w="2808300"/>
                <a:gridCol w="2808300"/>
              </a:tblGrid>
              <a:tr h="349850">
                <a:tc>
                  <a:txBody>
                    <a:bodyPr>
                      <a:noAutofit/>
                    </a:bodyPr>
                    <a:lstStyle/>
                    <a:p>
                      <a:pPr lvl="0" rtl="0">
                        <a:spcBef>
                          <a:spcPts val="0"/>
                        </a:spcBef>
                        <a:buNone/>
                      </a:pPr>
                      <a:r>
                        <a:rPr lang="es" sz="1200">
                          <a:latin typeface="Open Sans"/>
                          <a:ea typeface="Open Sans"/>
                          <a:cs typeface="Open Sans"/>
                          <a:sym typeface="Open Sans"/>
                        </a:rPr>
                        <a:t>KPI</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Description</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Values</a:t>
                      </a:r>
                    </a:p>
                  </a:txBody>
                  <a:tcPr marT="91425" marB="91425" marR="91425" marL="91425"/>
                </a:tc>
              </a:tr>
              <a:tr h="871950">
                <a:tc>
                  <a:txBody>
                    <a:bodyPr>
                      <a:noAutofit/>
                    </a:bodyPr>
                    <a:lstStyle/>
                    <a:p>
                      <a:pPr lvl="0" rtl="0">
                        <a:spcBef>
                          <a:spcPts val="0"/>
                        </a:spcBef>
                        <a:buNone/>
                      </a:pPr>
                      <a:r>
                        <a:rPr lang="es" sz="1200">
                          <a:latin typeface="Open Sans"/>
                          <a:ea typeface="Open Sans"/>
                          <a:cs typeface="Open Sans"/>
                          <a:sym typeface="Open Sans"/>
                        </a:rPr>
                        <a:t>Deployment frequency</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how often does your organization deploy code?</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Multiple deploys per day</a:t>
                      </a:r>
                    </a:p>
                    <a:p>
                      <a:pPr lvl="0" rtl="0">
                        <a:spcBef>
                          <a:spcPts val="0"/>
                        </a:spcBef>
                        <a:buNone/>
                      </a:pPr>
                      <a:r>
                        <a:rPr lang="es" sz="1200">
                          <a:latin typeface="Open Sans"/>
                          <a:ea typeface="Open Sans"/>
                          <a:cs typeface="Open Sans"/>
                          <a:sym typeface="Open Sans"/>
                        </a:rPr>
                        <a:t>Weekly</a:t>
                      </a:r>
                    </a:p>
                    <a:p>
                      <a:pPr lvl="0" rtl="0">
                        <a:spcBef>
                          <a:spcPts val="0"/>
                        </a:spcBef>
                        <a:buNone/>
                      </a:pPr>
                      <a:r>
                        <a:rPr lang="es" sz="1200">
                          <a:latin typeface="Open Sans"/>
                          <a:ea typeface="Open Sans"/>
                          <a:cs typeface="Open Sans"/>
                          <a:sym typeface="Open Sans"/>
                        </a:rPr>
                        <a:t>Monthly</a:t>
                      </a:r>
                    </a:p>
                    <a:p>
                      <a:pPr lvl="0" rtl="0">
                        <a:spcBef>
                          <a:spcPts val="0"/>
                        </a:spcBef>
                        <a:buNone/>
                      </a:pPr>
                      <a:r>
                        <a:rPr lang="es" sz="1200">
                          <a:latin typeface="Open Sans"/>
                          <a:ea typeface="Open Sans"/>
                          <a:cs typeface="Open Sans"/>
                          <a:sym typeface="Open Sans"/>
                        </a:rPr>
                        <a:t>...</a:t>
                      </a:r>
                    </a:p>
                  </a:txBody>
                  <a:tcPr marT="91425" marB="91425" marR="91425" marL="91425"/>
                </a:tc>
              </a:tr>
              <a:tr h="697925">
                <a:tc>
                  <a:txBody>
                    <a:bodyPr>
                      <a:noAutofit/>
                    </a:bodyPr>
                    <a:lstStyle/>
                    <a:p>
                      <a:pPr lvl="0" rtl="0">
                        <a:spcBef>
                          <a:spcPts val="0"/>
                        </a:spcBef>
                        <a:buNone/>
                      </a:pPr>
                      <a:r>
                        <a:rPr lang="es" sz="1200">
                          <a:latin typeface="Open Sans"/>
                          <a:ea typeface="Open Sans"/>
                          <a:cs typeface="Open Sans"/>
                          <a:sym typeface="Open Sans"/>
                        </a:rPr>
                        <a:t>Lead time for changes</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what is your lead time for changes (commits) go to production?</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Less than one hour</a:t>
                      </a:r>
                    </a:p>
                    <a:p>
                      <a:pPr lvl="0" rtl="0">
                        <a:spcBef>
                          <a:spcPts val="0"/>
                        </a:spcBef>
                        <a:buNone/>
                      </a:pPr>
                      <a:r>
                        <a:rPr lang="es" sz="1200">
                          <a:latin typeface="Open Sans"/>
                          <a:ea typeface="Open Sans"/>
                          <a:cs typeface="Open Sans"/>
                          <a:sym typeface="Open Sans"/>
                        </a:rPr>
                        <a:t>Between one week and one month</a:t>
                      </a:r>
                    </a:p>
                    <a:p>
                      <a:pPr lvl="0" rtl="0">
                        <a:spcBef>
                          <a:spcPts val="0"/>
                        </a:spcBef>
                        <a:buNone/>
                      </a:pPr>
                      <a:r>
                        <a:rPr lang="es" sz="1200">
                          <a:latin typeface="Open Sans"/>
                          <a:ea typeface="Open Sans"/>
                          <a:cs typeface="Open Sans"/>
                          <a:sym typeface="Open Sans"/>
                        </a:rPr>
                        <a:t>Between one month and 6 months</a:t>
                      </a:r>
                    </a:p>
                  </a:txBody>
                  <a:tcPr marT="91425" marB="91425" marR="91425" marL="91425"/>
                </a:tc>
              </a:tr>
              <a:tr h="697925">
                <a:tc>
                  <a:txBody>
                    <a:bodyPr>
                      <a:noAutofit/>
                    </a:bodyPr>
                    <a:lstStyle/>
                    <a:p>
                      <a:pPr lvl="0" rtl="0">
                        <a:spcBef>
                          <a:spcPts val="0"/>
                        </a:spcBef>
                        <a:buNone/>
                      </a:pPr>
                      <a:r>
                        <a:rPr lang="es" sz="1200">
                          <a:latin typeface="Open Sans"/>
                          <a:ea typeface="Open Sans"/>
                          <a:cs typeface="Open Sans"/>
                          <a:sym typeface="Open Sans"/>
                        </a:rPr>
                        <a:t>Mean time to recover</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how long does it generally take to restore service when a service incident occurs?</a:t>
                      </a:r>
                    </a:p>
                  </a:txBody>
                  <a:tcPr marT="91425" marB="91425" marR="91425" marL="91425"/>
                </a:tc>
                <a:tc>
                  <a:txBody>
                    <a:bodyPr>
                      <a:noAutofit/>
                    </a:bodyPr>
                    <a:lstStyle/>
                    <a:p>
                      <a:pPr lvl="0" rtl="0">
                        <a:spcBef>
                          <a:spcPts val="0"/>
                        </a:spcBef>
                        <a:buNone/>
                      </a:pPr>
                      <a:r>
                        <a:rPr lang="es" sz="1200">
                          <a:solidFill>
                            <a:schemeClr val="dk1"/>
                          </a:solidFill>
                          <a:latin typeface="Open Sans"/>
                          <a:ea typeface="Open Sans"/>
                          <a:cs typeface="Open Sans"/>
                          <a:sym typeface="Open Sans"/>
                        </a:rPr>
                        <a:t>Less than one hour</a:t>
                      </a:r>
                    </a:p>
                    <a:p>
                      <a:pPr lvl="0" rtl="0">
                        <a:spcBef>
                          <a:spcPts val="0"/>
                        </a:spcBef>
                        <a:buNone/>
                      </a:pPr>
                      <a:r>
                        <a:rPr lang="es" sz="1200">
                          <a:solidFill>
                            <a:schemeClr val="dk1"/>
                          </a:solidFill>
                          <a:latin typeface="Open Sans"/>
                          <a:ea typeface="Open Sans"/>
                          <a:cs typeface="Open Sans"/>
                          <a:sym typeface="Open Sans"/>
                        </a:rPr>
                        <a:t>Less than one day</a:t>
                      </a:r>
                    </a:p>
                    <a:p>
                      <a:pPr lvl="0" rtl="0">
                        <a:spcBef>
                          <a:spcPts val="0"/>
                        </a:spcBef>
                        <a:buNone/>
                      </a:pPr>
                      <a:r>
                        <a:rPr lang="es" sz="1200">
                          <a:solidFill>
                            <a:schemeClr val="dk1"/>
                          </a:solidFill>
                          <a:latin typeface="Open Sans"/>
                          <a:ea typeface="Open Sans"/>
                          <a:cs typeface="Open Sans"/>
                          <a:sym typeface="Open Sans"/>
                        </a:rPr>
                        <a:t>Less than one week</a:t>
                      </a:r>
                    </a:p>
                  </a:txBody>
                  <a:tcPr marT="91425" marB="91425" marR="91425" marL="91425"/>
                </a:tc>
              </a:tr>
              <a:tr h="871950">
                <a:tc>
                  <a:txBody>
                    <a:bodyPr>
                      <a:noAutofit/>
                    </a:bodyPr>
                    <a:lstStyle/>
                    <a:p>
                      <a:pPr lvl="0" rtl="0">
                        <a:spcBef>
                          <a:spcPts val="0"/>
                        </a:spcBef>
                        <a:buNone/>
                      </a:pPr>
                      <a:r>
                        <a:rPr lang="es" sz="1200">
                          <a:latin typeface="Open Sans"/>
                          <a:ea typeface="Open Sans"/>
                          <a:cs typeface="Open Sans"/>
                          <a:sym typeface="Open Sans"/>
                        </a:rPr>
                        <a:t>Change failure rate</a:t>
                      </a:r>
                    </a:p>
                  </a:txBody>
                  <a:tcPr marT="91425" marB="91425" marR="91425" marL="91425"/>
                </a:tc>
                <a:tc>
                  <a:txBody>
                    <a:bodyPr>
                      <a:noAutofit/>
                    </a:bodyPr>
                    <a:lstStyle/>
                    <a:p>
                      <a:pPr lvl="0" rtl="0">
                        <a:spcBef>
                          <a:spcPts val="0"/>
                        </a:spcBef>
                        <a:buNone/>
                      </a:pPr>
                      <a:r>
                        <a:rPr lang="es" sz="1200">
                          <a:latin typeface="Open Sans"/>
                          <a:ea typeface="Open Sans"/>
                          <a:cs typeface="Open Sans"/>
                          <a:sym typeface="Open Sans"/>
                        </a:rPr>
                        <a:t>What percentage of the changes (commits) either result in degraded service or subsequently require remediations (patches)?</a:t>
                      </a:r>
                    </a:p>
                  </a:txBody>
                  <a:tcPr marT="91425" marB="91425" marR="91425" marL="91425"/>
                </a:tc>
                <a:tc>
                  <a:txBody>
                    <a:bodyPr>
                      <a:noAutofit/>
                    </a:bodyPr>
                    <a:lstStyle/>
                    <a:p>
                      <a:pPr lvl="0" rtl="0">
                        <a:spcBef>
                          <a:spcPts val="0"/>
                        </a:spcBef>
                        <a:buNone/>
                      </a:pPr>
                      <a:r>
                        <a:rPr lang="es" sz="1200">
                          <a:solidFill>
                            <a:schemeClr val="dk1"/>
                          </a:solidFill>
                          <a:latin typeface="Open Sans"/>
                          <a:ea typeface="Open Sans"/>
                          <a:cs typeface="Open Sans"/>
                          <a:sym typeface="Open Sans"/>
                        </a:rPr>
                        <a:t>0-15%</a:t>
                      </a:r>
                    </a:p>
                    <a:p>
                      <a:pPr lvl="0" rtl="0">
                        <a:spcBef>
                          <a:spcPts val="0"/>
                        </a:spcBef>
                        <a:buNone/>
                      </a:pPr>
                      <a:r>
                        <a:rPr lang="es" sz="1200">
                          <a:solidFill>
                            <a:schemeClr val="dk1"/>
                          </a:solidFill>
                          <a:latin typeface="Open Sans"/>
                          <a:ea typeface="Open Sans"/>
                          <a:cs typeface="Open Sans"/>
                          <a:sym typeface="Open Sans"/>
                        </a:rPr>
                        <a:t>31-45%</a:t>
                      </a:r>
                    </a:p>
                    <a:p>
                      <a:pPr lvl="0" rtl="0">
                        <a:spcBef>
                          <a:spcPts val="0"/>
                        </a:spcBef>
                        <a:buNone/>
                      </a:pPr>
                      <a:r>
                        <a:rPr lang="es" sz="1200">
                          <a:solidFill>
                            <a:schemeClr val="dk1"/>
                          </a:solidFill>
                          <a:latin typeface="Open Sans"/>
                          <a:ea typeface="Open Sans"/>
                          <a:cs typeface="Open Sans"/>
                          <a:sym typeface="Open Sans"/>
                        </a:rPr>
                        <a:t>16-30%</a:t>
                      </a: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You need data that can be streamed to a dashboard.</a:t>
            </a:r>
          </a:p>
          <a:p>
            <a:pPr lvl="0" rtl="0">
              <a:spcBef>
                <a:spcPts val="0"/>
              </a:spcBef>
              <a:buNone/>
            </a:pPr>
            <a:r>
              <a:rPr lang="es"/>
              <a:t>3rd party Integrations (new relic, pingdom)</a:t>
            </a:r>
          </a:p>
          <a:p>
            <a:pPr lvl="0" rtl="0">
              <a:spcBef>
                <a:spcPts val="0"/>
              </a:spcBef>
              <a:buNone/>
            </a:pPr>
            <a:r>
              <a:rPr lang="es"/>
              <a:t>Custom data (API’s)</a:t>
            </a:r>
          </a:p>
        </p:txBody>
      </p:sp>
      <p:sp>
        <p:nvSpPr>
          <p:cNvPr id="381" name="Shape 38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KPIs</a:t>
            </a:r>
          </a:p>
        </p:txBody>
      </p:sp>
      <p:sp>
        <p:nvSpPr>
          <p:cNvPr id="382" name="Shape 382"/>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Data sources</a:t>
            </a:r>
          </a:p>
        </p:txBody>
      </p:sp>
      <p:sp>
        <p:nvSpPr>
          <p:cNvPr id="383" name="Shape 383"/>
          <p:cNvSpPr txBox="1"/>
          <p:nvPr/>
        </p:nvSpPr>
        <p:spPr>
          <a:xfrm>
            <a:off x="476637" y="2826825"/>
            <a:ext cx="3465900" cy="1488000"/>
          </a:xfrm>
          <a:prstGeom prst="rect">
            <a:avLst/>
          </a:prstGeom>
          <a:solidFill>
            <a:srgbClr val="EFEFEF"/>
          </a:solidFill>
          <a:ln>
            <a:noFill/>
          </a:ln>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/api/monitoring/v1/visits?from=10</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   “key”: “CMS Visitors NOW”,</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   “value”: 44,</a:t>
            </a:r>
          </a:p>
          <a:p>
            <a:pPr lvl="0" rtl="0">
              <a:lnSpc>
                <a:spcPct val="100000"/>
              </a:lnSpc>
              <a:spcBef>
                <a:spcPts val="0"/>
              </a:spcBef>
              <a:spcAft>
                <a:spcPts val="0"/>
              </a:spcAft>
              <a:buClr>
                <a:schemeClr val="dk1"/>
              </a:buClr>
              <a:buSzPct val="100000"/>
              <a:buFont typeface="Arial"/>
              <a:buNone/>
            </a:pPr>
            <a:r>
              <a:rPr lang="es" sz="1100">
                <a:solidFill>
                  <a:schemeClr val="dk2"/>
                </a:solidFill>
                <a:latin typeface="Courier New"/>
                <a:ea typeface="Courier New"/>
                <a:cs typeface="Courier New"/>
                <a:sym typeface="Courier New"/>
              </a:rPr>
              <a:t>}</a:t>
            </a:r>
          </a:p>
        </p:txBody>
      </p:sp>
      <p:pic>
        <p:nvPicPr>
          <p:cNvPr descr="geckoboard_cms.png" id="384" name="Shape 384"/>
          <p:cNvPicPr preferRelativeResize="0"/>
          <p:nvPr/>
        </p:nvPicPr>
        <p:blipFill>
          <a:blip r:embed="rId3">
            <a:alphaModFix/>
          </a:blip>
          <a:stretch>
            <a:fillRect/>
          </a:stretch>
        </p:blipFill>
        <p:spPr>
          <a:xfrm>
            <a:off x="4100512" y="2826675"/>
            <a:ext cx="4566849" cy="1488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“OKRs stands for Objectives and Key Results. It is a method of defining and tracking objectives and their outcomes.</a:t>
            </a:r>
          </a:p>
          <a:p>
            <a:pPr lvl="0" rtl="0">
              <a:spcBef>
                <a:spcPts val="0"/>
              </a:spcBef>
              <a:buNone/>
            </a:pPr>
            <a:r>
              <a:rPr lang="es"/>
              <a:t>Its main goal is to connect company, team and personal objectives to measurable results, making people move together in the right direction.”  </a:t>
            </a:r>
          </a:p>
          <a:p>
            <a:pPr lvl="0" rtl="0">
              <a:spcBef>
                <a:spcPts val="0"/>
              </a:spcBef>
              <a:buClr>
                <a:schemeClr val="dk1"/>
              </a:buClr>
              <a:buSzPct val="61111"/>
              <a:buFont typeface="Arial"/>
              <a:buNone/>
            </a:pPr>
            <a:r>
              <a:rPr lang="es"/>
              <a:t>Wikipedia</a:t>
            </a:r>
          </a:p>
          <a:p>
            <a:pPr lvl="0" rtl="0" algn="ctr">
              <a:spcBef>
                <a:spcPts val="0"/>
              </a:spcBef>
              <a:buNone/>
            </a:pPr>
            <a:r>
              <a:rPr lang="es" u="sng">
                <a:solidFill>
                  <a:schemeClr val="hlink"/>
                </a:solidFill>
                <a:hlinkClick r:id="rId3"/>
              </a:rPr>
              <a:t>https://www.theokrguide.com/</a:t>
            </a:r>
          </a:p>
          <a:p>
            <a:pPr lvl="0" rtl="0" algn="ctr">
              <a:spcBef>
                <a:spcPts val="0"/>
              </a:spcBef>
              <a:buNone/>
            </a:pPr>
            <a:r>
              <a:rPr lang="es" u="sng">
                <a:solidFill>
                  <a:schemeClr val="hlink"/>
                </a:solidFill>
                <a:hlinkClick r:id="rId4"/>
              </a:rPr>
              <a:t>http://www.slideshare.net/mustansir78/guide-to-okr-objectives-key-results</a:t>
            </a:r>
          </a:p>
          <a:p>
            <a:pPr lvl="0" rtl="0">
              <a:spcBef>
                <a:spcPts val="0"/>
              </a:spcBef>
              <a:buNone/>
            </a:pPr>
            <a:r>
              <a:t/>
            </a:r>
            <a:endParaRPr/>
          </a:p>
        </p:txBody>
      </p:sp>
      <p:sp>
        <p:nvSpPr>
          <p:cNvPr id="390" name="Shape 39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a:t>
            </a:r>
          </a:p>
        </p:txBody>
      </p:sp>
      <p:sp>
        <p:nvSpPr>
          <p:cNvPr id="391" name="Shape 39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Objective and Key Results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Agile Software Development Lifecycle</a:t>
            </a:r>
          </a:p>
        </p:txBody>
      </p:sp>
      <p:pic>
        <p:nvPicPr>
          <p:cNvPr descr="agile-software-development-life-cycle-sdlc_1413181.png" id="151" name="Shape 151"/>
          <p:cNvPicPr preferRelativeResize="0"/>
          <p:nvPr/>
        </p:nvPicPr>
        <p:blipFill>
          <a:blip r:embed="rId3">
            <a:alphaModFix/>
          </a:blip>
          <a:stretch>
            <a:fillRect/>
          </a:stretch>
        </p:blipFill>
        <p:spPr>
          <a:xfrm>
            <a:off x="0" y="1332329"/>
            <a:ext cx="9143998" cy="247883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History</a:t>
            </a:r>
          </a:p>
          <a:p>
            <a:pPr lvl="0" rtl="0">
              <a:spcBef>
                <a:spcPts val="0"/>
              </a:spcBef>
              <a:buNone/>
            </a:pPr>
            <a:r>
              <a:rPr lang="es"/>
              <a:t>OKRs were invented at </a:t>
            </a:r>
            <a:r>
              <a:rPr lang="es" u="sng">
                <a:solidFill>
                  <a:schemeClr val="hlink"/>
                </a:solidFill>
                <a:hlinkClick r:id="rId3"/>
              </a:rPr>
              <a:t>Intel</a:t>
            </a:r>
            <a:r>
              <a:rPr lang="es"/>
              <a:t>, and made popular by </a:t>
            </a:r>
            <a:r>
              <a:rPr lang="es" u="sng">
                <a:solidFill>
                  <a:schemeClr val="hlink"/>
                </a:solidFill>
                <a:hlinkClick r:id="rId4"/>
              </a:rPr>
              <a:t>John Doerr</a:t>
            </a:r>
            <a:r>
              <a:rPr lang="es"/>
              <a:t> and presented to Google in 1999.  They have been working with OKRs since then.</a:t>
            </a:r>
          </a:p>
          <a:p>
            <a:pPr lvl="0" rtl="0">
              <a:spcBef>
                <a:spcPts val="0"/>
              </a:spcBef>
              <a:buNone/>
            </a:pPr>
            <a:r>
              <a:rPr lang="es"/>
              <a:t>Example of OKR in NFL:</a:t>
            </a:r>
          </a:p>
          <a:p>
            <a:pPr lvl="0" rtl="0">
              <a:spcBef>
                <a:spcPts val="0"/>
              </a:spcBef>
              <a:buNone/>
            </a:pPr>
            <a:r>
              <a:t/>
            </a:r>
            <a:endParaRPr/>
          </a:p>
        </p:txBody>
      </p:sp>
      <p:sp>
        <p:nvSpPr>
          <p:cNvPr id="397" name="Shape 39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OKRs</a:t>
            </a:r>
          </a:p>
        </p:txBody>
      </p:sp>
      <p:sp>
        <p:nvSpPr>
          <p:cNvPr id="398" name="Shape 398"/>
          <p:cNvSpPr txBox="1"/>
          <p:nvPr/>
        </p:nvSpPr>
        <p:spPr>
          <a:xfrm>
            <a:off x="3788700" y="2604175"/>
            <a:ext cx="5043600" cy="1964700"/>
          </a:xfrm>
          <a:prstGeom prst="rect">
            <a:avLst/>
          </a:prstGeom>
          <a:solidFill>
            <a:srgbClr val="FCE5CD"/>
          </a:solidFill>
          <a:ln>
            <a:noFill/>
          </a:ln>
        </p:spPr>
        <p:txBody>
          <a:bodyPr anchorCtr="0" anchor="t" bIns="91425" lIns="91425" rIns="91425" tIns="91425">
            <a:noAutofit/>
          </a:bodyPr>
          <a:lstStyle/>
          <a:p>
            <a:pPr lvl="0" rtl="0">
              <a:lnSpc>
                <a:spcPct val="115000"/>
              </a:lnSpc>
              <a:spcBef>
                <a:spcPts val="0"/>
              </a:spcBef>
              <a:spcAft>
                <a:spcPts val="1600"/>
              </a:spcAft>
              <a:buNone/>
            </a:pPr>
            <a:r>
              <a:rPr lang="es" sz="1800">
                <a:solidFill>
                  <a:schemeClr val="dk2"/>
                </a:solidFill>
                <a:latin typeface="Open Sans"/>
                <a:ea typeface="Open Sans"/>
                <a:cs typeface="Open Sans"/>
                <a:sym typeface="Open Sans"/>
              </a:rPr>
              <a:t>Makes $$ to the Owners  &lt;= Ambitious</a:t>
            </a:r>
          </a:p>
          <a:p>
            <a:pPr lvl="0" rtl="0">
              <a:lnSpc>
                <a:spcPct val="115000"/>
              </a:lnSpc>
              <a:spcBef>
                <a:spcPts val="0"/>
              </a:spcBef>
              <a:spcAft>
                <a:spcPts val="1600"/>
              </a:spcAft>
              <a:buNone/>
            </a:pPr>
            <a:r>
              <a:rPr lang="es" sz="1800">
                <a:solidFill>
                  <a:schemeClr val="dk2"/>
                </a:solidFill>
                <a:latin typeface="Open Sans"/>
                <a:ea typeface="Open Sans"/>
                <a:cs typeface="Open Sans"/>
                <a:sym typeface="Open Sans"/>
              </a:rPr>
              <a:t>Key Results:</a:t>
            </a:r>
          </a:p>
          <a:p>
            <a:pPr indent="-342900" lvl="0" marL="457200" rtl="0">
              <a:lnSpc>
                <a:spcPct val="115000"/>
              </a:lnSpc>
              <a:spcBef>
                <a:spcPts val="0"/>
              </a:spcBef>
              <a:spcAft>
                <a:spcPts val="1600"/>
              </a:spcAft>
              <a:buClr>
                <a:schemeClr val="dk2"/>
              </a:buClr>
              <a:buSzPct val="100000"/>
              <a:buFont typeface="Open Sans"/>
              <a:buAutoNum type="arabicPeriod"/>
            </a:pPr>
            <a:r>
              <a:rPr lang="es" sz="1800">
                <a:solidFill>
                  <a:schemeClr val="dk2"/>
                </a:solidFill>
                <a:latin typeface="Open Sans"/>
                <a:ea typeface="Open Sans"/>
                <a:cs typeface="Open Sans"/>
                <a:sym typeface="Open Sans"/>
              </a:rPr>
              <a:t>Win SuperBowl          &lt;= Measurable</a:t>
            </a:r>
          </a:p>
          <a:p>
            <a:pPr indent="-342900" lvl="0" marL="457200" rtl="0">
              <a:lnSpc>
                <a:spcPct val="115000"/>
              </a:lnSpc>
              <a:spcBef>
                <a:spcPts val="0"/>
              </a:spcBef>
              <a:spcAft>
                <a:spcPts val="1600"/>
              </a:spcAft>
              <a:buClr>
                <a:schemeClr val="dk2"/>
              </a:buClr>
              <a:buSzPct val="100000"/>
              <a:buFont typeface="Open Sans"/>
              <a:buAutoNum type="arabicPeriod"/>
            </a:pPr>
            <a:r>
              <a:rPr lang="es" sz="1800">
                <a:solidFill>
                  <a:schemeClr val="dk2"/>
                </a:solidFill>
                <a:latin typeface="Open Sans"/>
                <a:ea typeface="Open Sans"/>
                <a:cs typeface="Open Sans"/>
                <a:sym typeface="Open Sans"/>
              </a:rPr>
              <a:t>Fill stands to 88%</a:t>
            </a:r>
          </a:p>
          <a:p>
            <a:pPr lvl="0" rt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Features:</a:t>
            </a:r>
          </a:p>
          <a:p>
            <a:pPr indent="-228600" lvl="0" marL="457200" rtl="0">
              <a:spcBef>
                <a:spcPts val="0"/>
              </a:spcBef>
            </a:pPr>
            <a:r>
              <a:rPr lang="es"/>
              <a:t>Big part of OKRs is making sure each individual knows, what's expected of them at work. </a:t>
            </a:r>
            <a:r>
              <a:rPr b="1" lang="es"/>
              <a:t>Not employee evaluations.</a:t>
            </a:r>
          </a:p>
          <a:p>
            <a:pPr indent="-228600" lvl="0" marL="457200" rtl="0">
              <a:spcBef>
                <a:spcPts val="0"/>
              </a:spcBef>
            </a:pPr>
            <a:r>
              <a:rPr lang="es"/>
              <a:t>Focus and engage people on </a:t>
            </a:r>
            <a:r>
              <a:rPr b="1" lang="es"/>
              <a:t>company goals</a:t>
            </a:r>
            <a:r>
              <a:rPr lang="es"/>
              <a:t>.</a:t>
            </a:r>
          </a:p>
          <a:p>
            <a:pPr indent="-228600" lvl="0" marL="457200" rtl="0">
              <a:spcBef>
                <a:spcPts val="0"/>
              </a:spcBef>
            </a:pPr>
            <a:r>
              <a:rPr lang="es"/>
              <a:t>Synthesizes abstract objectives with measured KPI’s.</a:t>
            </a:r>
          </a:p>
          <a:p>
            <a:pPr indent="-228600" lvl="0" marL="457200" rtl="0">
              <a:spcBef>
                <a:spcPts val="0"/>
              </a:spcBef>
            </a:pPr>
            <a:r>
              <a:rPr lang="es"/>
              <a:t>Works for mid to long term objectives.</a:t>
            </a:r>
          </a:p>
          <a:p>
            <a:pPr indent="-228600" lvl="0" marL="457200" rtl="0">
              <a:spcBef>
                <a:spcPts val="0"/>
              </a:spcBef>
            </a:pPr>
            <a:r>
              <a:rPr lang="es"/>
              <a:t>Helps to motivate people and to measure the revenues of individuals.</a:t>
            </a:r>
          </a:p>
          <a:p>
            <a:pPr indent="-228600" lvl="0" marL="457200" rtl="0">
              <a:spcBef>
                <a:spcPts val="0"/>
              </a:spcBef>
            </a:pPr>
            <a:r>
              <a:rPr i="1" lang="es"/>
              <a:t>OKRs are about the company’s goals and how each employee contributes to those goals</a:t>
            </a:r>
          </a:p>
        </p:txBody>
      </p:sp>
      <p:sp>
        <p:nvSpPr>
          <p:cNvPr id="404" name="Shape 40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s"/>
              <a:t>Create a dashboard with your Objective and key results.</a:t>
            </a:r>
          </a:p>
          <a:p>
            <a:pPr indent="-228600" lvl="0" marL="457200" rtl="0">
              <a:spcBef>
                <a:spcPts val="0"/>
              </a:spcBef>
              <a:buChar char="●"/>
            </a:pPr>
            <a:r>
              <a:rPr lang="es"/>
              <a:t>Keep everybody informed and motivated.</a:t>
            </a:r>
          </a:p>
          <a:p>
            <a:pPr indent="-228600" lvl="0" marL="457200" rtl="0">
              <a:spcBef>
                <a:spcPts val="0"/>
              </a:spcBef>
              <a:buChar char="●"/>
            </a:pPr>
            <a:r>
              <a:rPr lang="es"/>
              <a:t>Useful to focus only on the metrics they are responsible for</a:t>
            </a:r>
          </a:p>
          <a:p>
            <a:pPr lvl="0" rtl="0">
              <a:spcBef>
                <a:spcPts val="0"/>
              </a:spcBef>
              <a:buNone/>
            </a:pPr>
            <a:r>
              <a:t/>
            </a:r>
            <a:endParaRPr/>
          </a:p>
        </p:txBody>
      </p:sp>
      <p:sp>
        <p:nvSpPr>
          <p:cNvPr id="410" name="Shape 41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OKRs</a:t>
            </a:r>
          </a:p>
        </p:txBody>
      </p:sp>
      <p:sp>
        <p:nvSpPr>
          <p:cNvPr id="411" name="Shape 41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Feedback</a:t>
            </a:r>
          </a:p>
        </p:txBody>
      </p:sp>
      <p:pic>
        <p:nvPicPr>
          <p:cNvPr descr="Live_OKR_dashboard.png" id="412" name="Shape 412"/>
          <p:cNvPicPr preferRelativeResize="0"/>
          <p:nvPr/>
        </p:nvPicPr>
        <p:blipFill>
          <a:blip r:embed="rId3">
            <a:alphaModFix/>
          </a:blip>
          <a:stretch>
            <a:fillRect/>
          </a:stretch>
        </p:blipFill>
        <p:spPr>
          <a:xfrm>
            <a:off x="4121950" y="2290475"/>
            <a:ext cx="4564850" cy="2853027"/>
          </a:xfrm>
          <a:prstGeom prst="rect">
            <a:avLst/>
          </a:prstGeom>
          <a:noFill/>
          <a:ln>
            <a:noFill/>
          </a:ln>
        </p:spPr>
      </p:pic>
      <p:sp>
        <p:nvSpPr>
          <p:cNvPr id="413" name="Shape 413"/>
          <p:cNvSpPr txBox="1"/>
          <p:nvPr/>
        </p:nvSpPr>
        <p:spPr>
          <a:xfrm>
            <a:off x="292900" y="328625"/>
            <a:ext cx="4114800" cy="4800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14" name="Shape 414"/>
          <p:cNvSpPr txBox="1"/>
          <p:nvPr/>
        </p:nvSpPr>
        <p:spPr>
          <a:xfrm>
            <a:off x="407200" y="2371725"/>
            <a:ext cx="3514800" cy="25932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s">
                <a:solidFill>
                  <a:schemeClr val="dk2"/>
                </a:solidFill>
                <a:latin typeface="Open Sans"/>
                <a:ea typeface="Open Sans"/>
                <a:cs typeface="Open Sans"/>
                <a:sym typeface="Open Sans"/>
              </a:rPr>
              <a:t>Source: </a:t>
            </a:r>
            <a:r>
              <a:rPr lang="es" u="sng">
                <a:solidFill>
                  <a:schemeClr val="hlink"/>
                </a:solidFill>
                <a:hlinkClick r:id="rId4"/>
              </a:rPr>
              <a:t>https://www.geckoboard.com/learn/case-studies/ratio/</a:t>
            </a: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a:t>You should only have 3-5 objectives</a:t>
            </a:r>
          </a:p>
          <a:p>
            <a:pPr lvl="0" rtl="0">
              <a:spcBef>
                <a:spcPts val="0"/>
              </a:spcBef>
              <a:buNone/>
            </a:pPr>
            <a:r>
              <a:t/>
            </a:r>
            <a:endParaRPr/>
          </a:p>
          <a:p>
            <a:pPr indent="-228600" lvl="0" marL="457200" rtl="0">
              <a:spcBef>
                <a:spcPts val="0"/>
              </a:spcBef>
            </a:pPr>
            <a:r>
              <a:rPr lang="es"/>
              <a:t>Most should be set by the individual</a:t>
            </a:r>
          </a:p>
          <a:p>
            <a:pPr lvl="0" rtl="0">
              <a:spcBef>
                <a:spcPts val="0"/>
              </a:spcBef>
              <a:buNone/>
            </a:pPr>
            <a:r>
              <a:t/>
            </a:r>
            <a:endParaRPr/>
          </a:p>
          <a:p>
            <a:pPr indent="-228600" lvl="0" marL="457200" rtl="0">
              <a:spcBef>
                <a:spcPts val="0"/>
              </a:spcBef>
            </a:pPr>
            <a:r>
              <a:rPr lang="es"/>
              <a:t>Objective score is the average of the key results</a:t>
            </a:r>
          </a:p>
        </p:txBody>
      </p:sp>
      <p:sp>
        <p:nvSpPr>
          <p:cNvPr id="420" name="Shape 42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OKRs</a:t>
            </a:r>
          </a:p>
        </p:txBody>
      </p:sp>
      <p:sp>
        <p:nvSpPr>
          <p:cNvPr id="421" name="Shape 42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Objectives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a:t>Measurable</a:t>
            </a:r>
          </a:p>
          <a:p>
            <a:pPr lvl="0" rtl="0">
              <a:spcBef>
                <a:spcPts val="0"/>
              </a:spcBef>
              <a:buNone/>
            </a:pPr>
            <a:r>
              <a:t/>
            </a:r>
            <a:endParaRPr/>
          </a:p>
          <a:p>
            <a:pPr indent="-228600" lvl="0" marL="457200" rtl="0">
              <a:spcBef>
                <a:spcPts val="0"/>
              </a:spcBef>
            </a:pPr>
            <a:r>
              <a:rPr lang="es"/>
              <a:t>Ambitious, better farseeing than shortsighted </a:t>
            </a:r>
          </a:p>
          <a:p>
            <a:pPr lvl="0" rtl="0">
              <a:spcBef>
                <a:spcPts val="0"/>
              </a:spcBef>
              <a:buNone/>
            </a:pPr>
            <a:r>
              <a:t/>
            </a:r>
            <a:endParaRPr/>
          </a:p>
          <a:p>
            <a:pPr indent="-228600" lvl="0" marL="457200" rtl="0">
              <a:spcBef>
                <a:spcPts val="0"/>
              </a:spcBef>
            </a:pPr>
            <a:r>
              <a:rPr lang="es"/>
              <a:t>Self-graded</a:t>
            </a:r>
          </a:p>
          <a:p>
            <a:pPr lvl="0" rtl="0">
              <a:spcBef>
                <a:spcPts val="0"/>
              </a:spcBef>
              <a:buNone/>
            </a:pPr>
            <a:r>
              <a:t/>
            </a:r>
            <a:endParaRPr/>
          </a:p>
          <a:p>
            <a:pPr indent="-228600" lvl="0" marL="457200" rtl="0">
              <a:spcBef>
                <a:spcPts val="0"/>
              </a:spcBef>
            </a:pPr>
            <a:r>
              <a:rPr lang="es"/>
              <a:t>Limited to no more than 4</a:t>
            </a:r>
          </a:p>
        </p:txBody>
      </p:sp>
      <p:sp>
        <p:nvSpPr>
          <p:cNvPr id="427" name="Shape 42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OKRs</a:t>
            </a:r>
          </a:p>
        </p:txBody>
      </p:sp>
      <p:sp>
        <p:nvSpPr>
          <p:cNvPr id="428" name="Shape 428"/>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Key Results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OKRs</a:t>
            </a:r>
          </a:p>
        </p:txBody>
      </p:sp>
      <p:sp>
        <p:nvSpPr>
          <p:cNvPr id="434" name="Shape 43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Example</a:t>
            </a:r>
          </a:p>
        </p:txBody>
      </p:sp>
      <p:graphicFrame>
        <p:nvGraphicFramePr>
          <p:cNvPr id="435" name="Shape 435"/>
          <p:cNvGraphicFramePr/>
          <p:nvPr/>
        </p:nvGraphicFramePr>
        <p:xfrm>
          <a:off x="716750" y="1458675"/>
          <a:ext cx="3000000" cy="3000000"/>
        </p:xfrm>
        <a:graphic>
          <a:graphicData uri="http://schemas.openxmlformats.org/drawingml/2006/table">
            <a:tbl>
              <a:tblPr>
                <a:noFill/>
                <a:tableStyleId>{E93724B1-5DD4-4DCB-A912-7A8CDB9D8E2A}</a:tableStyleId>
              </a:tblPr>
              <a:tblGrid>
                <a:gridCol w="1447800"/>
                <a:gridCol w="2112175"/>
                <a:gridCol w="1276350"/>
                <a:gridCol w="954875"/>
                <a:gridCol w="1447800"/>
              </a:tblGrid>
              <a:tr h="381000">
                <a:tc>
                  <a:txBody>
                    <a:bodyPr>
                      <a:noAutofit/>
                    </a:bodyPr>
                    <a:lstStyle/>
                    <a:p>
                      <a:pPr lvl="0" rtl="0">
                        <a:spcBef>
                          <a:spcPts val="0"/>
                        </a:spcBef>
                        <a:buNone/>
                      </a:pPr>
                      <a:r>
                        <a:rPr lang="es"/>
                        <a:t>Objective</a:t>
                      </a:r>
                    </a:p>
                  </a:txBody>
                  <a:tcPr marT="91425" marB="91425" marR="91425" marL="91425"/>
                </a:tc>
                <a:tc>
                  <a:txBody>
                    <a:bodyPr>
                      <a:noAutofit/>
                    </a:bodyPr>
                    <a:lstStyle/>
                    <a:p>
                      <a:pPr lvl="0" rtl="0">
                        <a:spcBef>
                          <a:spcPts val="0"/>
                        </a:spcBef>
                        <a:buNone/>
                      </a:pPr>
                      <a:r>
                        <a:rPr lang="es"/>
                        <a:t>Key Results</a:t>
                      </a:r>
                    </a:p>
                  </a:txBody>
                  <a:tcPr marT="91425" marB="91425" marR="91425" marL="91425"/>
                </a:tc>
                <a:tc>
                  <a:txBody>
                    <a:bodyPr>
                      <a:noAutofit/>
                    </a:bodyPr>
                    <a:lstStyle/>
                    <a:p>
                      <a:pPr lvl="0" rtl="0">
                        <a:spcBef>
                          <a:spcPts val="0"/>
                        </a:spcBef>
                        <a:buNone/>
                      </a:pPr>
                      <a:r>
                        <a:rPr lang="es"/>
                        <a:t>Score (0..1)</a:t>
                      </a:r>
                    </a:p>
                  </a:txBody>
                  <a:tcPr marT="91425" marB="91425" marR="91425" marL="91425"/>
                </a:tc>
                <a:tc>
                  <a:txBody>
                    <a:bodyPr>
                      <a:noAutofit/>
                    </a:bodyPr>
                    <a:lstStyle/>
                    <a:p>
                      <a:pPr lvl="0" rtl="0">
                        <a:spcBef>
                          <a:spcPts val="0"/>
                        </a:spcBef>
                        <a:buNone/>
                      </a:pPr>
                      <a:r>
                        <a:rPr lang="es"/>
                        <a:t>Status</a:t>
                      </a:r>
                    </a:p>
                  </a:txBody>
                  <a:tcPr marT="91425" marB="91425" marR="91425" marL="91425"/>
                </a:tc>
                <a:tc>
                  <a:txBody>
                    <a:bodyPr>
                      <a:noAutofit/>
                    </a:bodyPr>
                    <a:lstStyle/>
                    <a:p>
                      <a:pPr lvl="0" rtl="0">
                        <a:spcBef>
                          <a:spcPts val="0"/>
                        </a:spcBef>
                        <a:buNone/>
                      </a:pPr>
                      <a:r>
                        <a:rPr lang="es"/>
                        <a:t>Owner</a:t>
                      </a:r>
                    </a:p>
                  </a:txBody>
                  <a:tcPr marT="91425" marB="91425" marR="91425" marL="91425"/>
                </a:tc>
              </a:tr>
              <a:tr h="381000">
                <a:tc rowSpan="4">
                  <a:txBody>
                    <a:bodyPr>
                      <a:noAutofit/>
                    </a:bodyPr>
                    <a:lstStyle/>
                    <a:p>
                      <a:pPr lvl="0" rtl="0">
                        <a:spcBef>
                          <a:spcPts val="0"/>
                        </a:spcBef>
                        <a:buNone/>
                      </a:pPr>
                      <a:r>
                        <a:rPr lang="es"/>
                        <a:t>Participate in Company Culture</a:t>
                      </a:r>
                    </a:p>
                  </a:txBody>
                  <a:tcPr marT="91425" marB="91425" marR="91425" marL="91425"/>
                </a:tc>
                <a:tc>
                  <a:txBody>
                    <a:bodyPr>
                      <a:noAutofit/>
                    </a:bodyPr>
                    <a:lstStyle/>
                    <a:p>
                      <a:pPr lvl="0" rtl="0">
                        <a:spcBef>
                          <a:spcPts val="0"/>
                        </a:spcBef>
                        <a:buNone/>
                      </a:pPr>
                      <a:r>
                        <a:rPr lang="es"/>
                        <a:t>Attend 2 Local Meetups</a:t>
                      </a:r>
                    </a:p>
                  </a:txBody>
                  <a:tcPr marT="91425" marB="91425" marR="91425" marL="91425"/>
                </a:tc>
                <a:tc>
                  <a:txBody>
                    <a:bodyPr>
                      <a:noAutofit/>
                    </a:bodyPr>
                    <a:lstStyle/>
                    <a:p>
                      <a:pPr lvl="0" rtl="0" algn="ctr">
                        <a:spcBef>
                          <a:spcPts val="0"/>
                        </a:spcBef>
                        <a:buNone/>
                      </a:pPr>
                      <a:r>
                        <a:rPr lang="es"/>
                        <a:t>0.5</a:t>
                      </a:r>
                    </a:p>
                  </a:txBody>
                  <a:tcPr marT="91425" marB="91425" marR="91425" marL="91425"/>
                </a:tc>
                <a:tc>
                  <a:txBody>
                    <a:bodyPr>
                      <a:noAutofit/>
                    </a:bodyPr>
                    <a:lstStyle/>
                    <a:p>
                      <a:pPr lvl="0" rtl="0" algn="ctr">
                        <a:spcBef>
                          <a:spcPts val="0"/>
                        </a:spcBef>
                        <a:buNone/>
                      </a:pPr>
                      <a:r>
                        <a:t/>
                      </a:r>
                      <a:endParaRPr/>
                    </a:p>
                  </a:txBody>
                  <a:tcPr marT="91425" marB="91425" marR="91425" marL="91425"/>
                </a:tc>
                <a:tc>
                  <a:txBody>
                    <a:bodyPr>
                      <a:noAutofit/>
                    </a:bodyPr>
                    <a:lstStyle/>
                    <a:p>
                      <a:pPr lvl="0" rtl="0" algn="ctr">
                        <a:spcBef>
                          <a:spcPts val="0"/>
                        </a:spcBef>
                        <a:buNone/>
                      </a:pPr>
                      <a:r>
                        <a:rPr lang="es"/>
                        <a:t>Tom</a:t>
                      </a:r>
                    </a:p>
                  </a:txBody>
                  <a:tcPr marT="91425" marB="91425" marR="91425" marL="91425"/>
                </a:tc>
              </a:tr>
              <a:tr h="381000">
                <a:tc vMerge="1"/>
                <a:tc>
                  <a:txBody>
                    <a:bodyPr>
                      <a:noAutofit/>
                    </a:bodyPr>
                    <a:lstStyle/>
                    <a:p>
                      <a:pPr lvl="0" rtl="0">
                        <a:spcBef>
                          <a:spcPts val="0"/>
                        </a:spcBef>
                        <a:buNone/>
                      </a:pPr>
                      <a:r>
                        <a:rPr lang="es"/>
                        <a:t>Speak at one conference</a:t>
                      </a:r>
                    </a:p>
                  </a:txBody>
                  <a:tcPr marT="91425" marB="91425" marR="91425" marL="91425"/>
                </a:tc>
                <a:tc>
                  <a:txBody>
                    <a:bodyPr>
                      <a:noAutofit/>
                    </a:bodyPr>
                    <a:lstStyle/>
                    <a:p>
                      <a:pPr lvl="0" rtl="0" algn="ctr">
                        <a:spcBef>
                          <a:spcPts val="0"/>
                        </a:spcBef>
                        <a:buNone/>
                      </a:pPr>
                      <a:r>
                        <a:rPr lang="es"/>
                        <a:t>1</a:t>
                      </a:r>
                    </a:p>
                  </a:txBody>
                  <a:tcPr marT="91425" marB="91425" marR="91425" marL="91425"/>
                </a:tc>
                <a:tc>
                  <a:txBody>
                    <a:bodyPr>
                      <a:noAutofit/>
                    </a:bodyPr>
                    <a:lstStyle/>
                    <a:p>
                      <a:pPr lvl="0" rtl="0" algn="ctr">
                        <a:spcBef>
                          <a:spcPts val="0"/>
                        </a:spcBef>
                        <a:buNone/>
                      </a:pPr>
                      <a:r>
                        <a:t/>
                      </a:r>
                      <a:endParaRPr/>
                    </a:p>
                  </a:txBody>
                  <a:tcPr marT="91425" marB="91425" marR="91425" marL="91425"/>
                </a:tc>
                <a:tc>
                  <a:txBody>
                    <a:bodyPr>
                      <a:noAutofit/>
                    </a:bodyPr>
                    <a:lstStyle/>
                    <a:p>
                      <a:pPr lvl="0" rtl="0" algn="ctr">
                        <a:spcBef>
                          <a:spcPts val="0"/>
                        </a:spcBef>
                        <a:buNone/>
                      </a:pPr>
                      <a:r>
                        <a:rPr lang="es"/>
                        <a:t>Tom</a:t>
                      </a:r>
                    </a:p>
                  </a:txBody>
                  <a:tcPr marT="91425" marB="91425" marR="91425" marL="91425"/>
                </a:tc>
              </a:tr>
              <a:tr h="381000">
                <a:tc vMerge="1"/>
                <a:tc>
                  <a:txBody>
                    <a:bodyPr>
                      <a:noAutofit/>
                    </a:bodyPr>
                    <a:lstStyle/>
                    <a:p>
                      <a:pPr lvl="0" rtl="0">
                        <a:spcBef>
                          <a:spcPts val="0"/>
                        </a:spcBef>
                        <a:buNone/>
                      </a:pPr>
                      <a:r>
                        <a:rPr lang="es"/>
                        <a:t>Send 2 Pull Requests</a:t>
                      </a:r>
                    </a:p>
                  </a:txBody>
                  <a:tcPr marT="91425" marB="91425" marR="91425" marL="91425"/>
                </a:tc>
                <a:tc>
                  <a:txBody>
                    <a:bodyPr>
                      <a:noAutofit/>
                    </a:bodyPr>
                    <a:lstStyle/>
                    <a:p>
                      <a:pPr lvl="0" rtl="0" algn="ctr">
                        <a:spcBef>
                          <a:spcPts val="0"/>
                        </a:spcBef>
                        <a:buNone/>
                      </a:pPr>
                      <a:r>
                        <a:rPr lang="es"/>
                        <a:t>0</a:t>
                      </a:r>
                    </a:p>
                  </a:txBody>
                  <a:tcPr marT="91425" marB="91425" marR="91425" marL="91425"/>
                </a:tc>
                <a:tc>
                  <a:txBody>
                    <a:bodyPr>
                      <a:noAutofit/>
                    </a:bodyPr>
                    <a:lstStyle/>
                    <a:p>
                      <a:pPr lvl="0" rtl="0" algn="ctr">
                        <a:spcBef>
                          <a:spcPts val="0"/>
                        </a:spcBef>
                        <a:buNone/>
                      </a:pPr>
                      <a:r>
                        <a:t/>
                      </a:r>
                      <a:endParaRPr/>
                    </a:p>
                  </a:txBody>
                  <a:tcPr marT="91425" marB="91425" marR="91425" marL="91425"/>
                </a:tc>
                <a:tc>
                  <a:txBody>
                    <a:bodyPr>
                      <a:noAutofit/>
                    </a:bodyPr>
                    <a:lstStyle/>
                    <a:p>
                      <a:pPr lvl="0" rtl="0" algn="ctr">
                        <a:spcBef>
                          <a:spcPts val="0"/>
                        </a:spcBef>
                        <a:buNone/>
                      </a:pPr>
                      <a:r>
                        <a:rPr lang="es"/>
                        <a:t>Tom</a:t>
                      </a:r>
                    </a:p>
                  </a:txBody>
                  <a:tcPr marT="91425" marB="91425" marR="91425" marL="91425"/>
                </a:tc>
              </a:tr>
              <a:tr h="381000">
                <a:tc vMerge="1"/>
                <a:tc>
                  <a:txBody>
                    <a:bodyPr>
                      <a:noAutofit/>
                    </a:bodyPr>
                    <a:lstStyle/>
                    <a:p>
                      <a:pPr lvl="0" rtl="0">
                        <a:spcBef>
                          <a:spcPts val="0"/>
                        </a:spcBef>
                        <a:buNone/>
                      </a:pPr>
                      <a:r>
                        <a:rPr b="1" lang="es"/>
                        <a:t>Average</a:t>
                      </a:r>
                    </a:p>
                  </a:txBody>
                  <a:tcPr marT="91425" marB="91425" marR="91425" marL="91425"/>
                </a:tc>
                <a:tc>
                  <a:txBody>
                    <a:bodyPr>
                      <a:noAutofit/>
                    </a:bodyPr>
                    <a:lstStyle/>
                    <a:p>
                      <a:pPr lvl="0" rtl="0" algn="ctr">
                        <a:spcBef>
                          <a:spcPts val="0"/>
                        </a:spcBef>
                        <a:buNone/>
                      </a:pPr>
                      <a:r>
                        <a:rPr b="1" lang="es"/>
                        <a:t>0.5</a:t>
                      </a:r>
                    </a:p>
                  </a:txBody>
                  <a:tcPr marT="91425" marB="91425" marR="91425" marL="91425"/>
                </a:tc>
                <a:tc>
                  <a:txBody>
                    <a:bodyPr>
                      <a:noAutofit/>
                    </a:bodyPr>
                    <a:lstStyle/>
                    <a:p>
                      <a:pPr lvl="0" rtl="0" algn="ctr">
                        <a:spcBef>
                          <a:spcPts val="0"/>
                        </a:spcBef>
                        <a:buNone/>
                      </a:pPr>
                      <a:r>
                        <a:t/>
                      </a:r>
                      <a:endParaRPr/>
                    </a:p>
                  </a:txBody>
                  <a:tcPr marT="91425" marB="91425" marR="91425" marL="91425"/>
                </a:tc>
                <a:tc>
                  <a:txBody>
                    <a:bodyPr>
                      <a:noAutofit/>
                    </a:bodyPr>
                    <a:lstStyle/>
                    <a:p>
                      <a:pPr lvl="0" rtl="0" algn="ctr">
                        <a:spcBef>
                          <a:spcPts val="0"/>
                        </a:spcBef>
                        <a:buNone/>
                      </a:pPr>
                      <a:r>
                        <a:t/>
                      </a:r>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Technique: Reverse engineering to establish how to get your OKRs</a:t>
            </a:r>
          </a:p>
          <a:p>
            <a:pPr lvl="0" rtl="0">
              <a:spcBef>
                <a:spcPts val="0"/>
              </a:spcBef>
              <a:buNone/>
            </a:pPr>
            <a:r>
              <a:t/>
            </a:r>
            <a:endParaRPr/>
          </a:p>
        </p:txBody>
      </p:sp>
      <p:sp>
        <p:nvSpPr>
          <p:cNvPr id="441" name="Shape 44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OKRs</a:t>
            </a:r>
          </a:p>
        </p:txBody>
      </p:sp>
      <p:sp>
        <p:nvSpPr>
          <p:cNvPr id="442" name="Shape 442"/>
          <p:cNvSpPr/>
          <p:nvPr/>
        </p:nvSpPr>
        <p:spPr>
          <a:xfrm>
            <a:off x="7358075" y="2378875"/>
            <a:ext cx="985800" cy="893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GOAL</a:t>
            </a:r>
          </a:p>
        </p:txBody>
      </p:sp>
      <p:sp>
        <p:nvSpPr>
          <p:cNvPr id="443" name="Shape 443"/>
          <p:cNvSpPr/>
          <p:nvPr/>
        </p:nvSpPr>
        <p:spPr>
          <a:xfrm>
            <a:off x="5795975" y="2378875"/>
            <a:ext cx="985800" cy="893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200">
                <a:latin typeface="Open Sans"/>
                <a:ea typeface="Open Sans"/>
                <a:cs typeface="Open Sans"/>
                <a:sym typeface="Open Sans"/>
              </a:rPr>
              <a:t>Milestone N-1</a:t>
            </a:r>
          </a:p>
        </p:txBody>
      </p:sp>
      <p:sp>
        <p:nvSpPr>
          <p:cNvPr id="444" name="Shape 444"/>
          <p:cNvSpPr/>
          <p:nvPr/>
        </p:nvSpPr>
        <p:spPr>
          <a:xfrm>
            <a:off x="4233875" y="2378875"/>
            <a:ext cx="985800" cy="893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200">
                <a:latin typeface="Open Sans"/>
                <a:ea typeface="Open Sans"/>
                <a:cs typeface="Open Sans"/>
                <a:sym typeface="Open Sans"/>
              </a:rPr>
              <a:t>Milestone N-2</a:t>
            </a:r>
          </a:p>
        </p:txBody>
      </p:sp>
      <p:sp>
        <p:nvSpPr>
          <p:cNvPr id="445" name="Shape 445"/>
          <p:cNvSpPr/>
          <p:nvPr/>
        </p:nvSpPr>
        <p:spPr>
          <a:xfrm>
            <a:off x="2671775" y="2414125"/>
            <a:ext cx="985800" cy="893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200">
                <a:latin typeface="Open Sans"/>
                <a:ea typeface="Open Sans"/>
                <a:cs typeface="Open Sans"/>
                <a:sym typeface="Open Sans"/>
              </a:rPr>
              <a:t>Milestone</a:t>
            </a:r>
          </a:p>
          <a:p>
            <a:pPr lvl="0" rtl="0" algn="ctr">
              <a:spcBef>
                <a:spcPts val="0"/>
              </a:spcBef>
              <a:buNone/>
            </a:pPr>
            <a:r>
              <a:rPr lang="es" sz="1200">
                <a:latin typeface="Open Sans"/>
                <a:ea typeface="Open Sans"/>
                <a:cs typeface="Open Sans"/>
                <a:sym typeface="Open Sans"/>
              </a:rPr>
              <a:t> N-3</a:t>
            </a:r>
          </a:p>
        </p:txBody>
      </p:sp>
      <p:sp>
        <p:nvSpPr>
          <p:cNvPr id="446" name="Shape 446"/>
          <p:cNvSpPr/>
          <p:nvPr/>
        </p:nvSpPr>
        <p:spPr>
          <a:xfrm>
            <a:off x="1109675" y="2414125"/>
            <a:ext cx="985800" cy="893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Current</a:t>
            </a:r>
          </a:p>
          <a:p>
            <a:pPr lvl="0" rtl="0" algn="ctr">
              <a:spcBef>
                <a:spcPts val="0"/>
              </a:spcBef>
              <a:buNone/>
            </a:pPr>
            <a:r>
              <a:rPr lang="es">
                <a:latin typeface="Open Sans"/>
                <a:ea typeface="Open Sans"/>
                <a:cs typeface="Open Sans"/>
                <a:sym typeface="Open Sans"/>
              </a:rPr>
              <a:t>Status</a:t>
            </a:r>
          </a:p>
        </p:txBody>
      </p:sp>
      <p:sp>
        <p:nvSpPr>
          <p:cNvPr id="447" name="Shape 447"/>
          <p:cNvSpPr/>
          <p:nvPr/>
        </p:nvSpPr>
        <p:spPr>
          <a:xfrm>
            <a:off x="6810275" y="2692825"/>
            <a:ext cx="547800" cy="335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1</a:t>
            </a:r>
          </a:p>
        </p:txBody>
      </p:sp>
      <p:sp>
        <p:nvSpPr>
          <p:cNvPr id="448" name="Shape 448"/>
          <p:cNvSpPr/>
          <p:nvPr/>
        </p:nvSpPr>
        <p:spPr>
          <a:xfrm>
            <a:off x="5233925" y="2692825"/>
            <a:ext cx="547800" cy="335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2</a:t>
            </a:r>
          </a:p>
        </p:txBody>
      </p:sp>
      <p:sp>
        <p:nvSpPr>
          <p:cNvPr id="449" name="Shape 449"/>
          <p:cNvSpPr/>
          <p:nvPr/>
        </p:nvSpPr>
        <p:spPr>
          <a:xfrm>
            <a:off x="3671825" y="2692825"/>
            <a:ext cx="547800" cy="335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3</a:t>
            </a:r>
          </a:p>
        </p:txBody>
      </p:sp>
      <p:sp>
        <p:nvSpPr>
          <p:cNvPr id="450" name="Shape 450"/>
          <p:cNvSpPr/>
          <p:nvPr/>
        </p:nvSpPr>
        <p:spPr>
          <a:xfrm>
            <a:off x="2109725" y="2692825"/>
            <a:ext cx="547800" cy="335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4</a:t>
            </a:r>
          </a:p>
        </p:txBody>
      </p:sp>
      <p:sp>
        <p:nvSpPr>
          <p:cNvPr id="451" name="Shape 451"/>
          <p:cNvSpPr txBox="1"/>
          <p:nvPr/>
        </p:nvSpPr>
        <p:spPr>
          <a:xfrm>
            <a:off x="6515125" y="3271975"/>
            <a:ext cx="1435800" cy="514200"/>
          </a:xfrm>
          <a:prstGeom prst="rect">
            <a:avLst/>
          </a:prstGeom>
          <a:noFill/>
          <a:ln>
            <a:noFill/>
          </a:ln>
        </p:spPr>
        <p:txBody>
          <a:bodyPr anchorCtr="0" anchor="t" bIns="91425" lIns="91425" rIns="91425" tIns="91425">
            <a:noAutofit/>
          </a:bodyPr>
          <a:lstStyle/>
          <a:p>
            <a:pPr lvl="0" rtl="0">
              <a:spcBef>
                <a:spcPts val="0"/>
              </a:spcBef>
              <a:buNone/>
            </a:pPr>
            <a:r>
              <a:rPr lang="es">
                <a:latin typeface="Open Sans"/>
                <a:ea typeface="Open Sans"/>
                <a:cs typeface="Open Sans"/>
                <a:sym typeface="Open Sans"/>
              </a:rPr>
              <a:t>I reach this by… (Step N-1)</a:t>
            </a:r>
          </a:p>
          <a:p>
            <a:pPr lvl="0" rtl="0" algn="ctr">
              <a:spcBef>
                <a:spcPts val="0"/>
              </a:spcBef>
              <a:buNone/>
            </a:pPr>
            <a:r>
              <a:rPr lang="es">
                <a:latin typeface="Open Sans"/>
                <a:ea typeface="Open Sans"/>
                <a:cs typeface="Open Sans"/>
                <a:sym typeface="Open Sans"/>
              </a:rPr>
              <a:t>(actions)</a:t>
            </a:r>
          </a:p>
        </p:txBody>
      </p:sp>
      <p:sp>
        <p:nvSpPr>
          <p:cNvPr id="452" name="Shape 452"/>
          <p:cNvSpPr txBox="1"/>
          <p:nvPr/>
        </p:nvSpPr>
        <p:spPr>
          <a:xfrm>
            <a:off x="4789925" y="3271975"/>
            <a:ext cx="1538700" cy="514200"/>
          </a:xfrm>
          <a:prstGeom prst="rect">
            <a:avLst/>
          </a:prstGeom>
          <a:noFill/>
          <a:ln>
            <a:noFill/>
          </a:ln>
        </p:spPr>
        <p:txBody>
          <a:bodyPr anchorCtr="0" anchor="t" bIns="91425" lIns="91425" rIns="91425" tIns="91425">
            <a:noAutofit/>
          </a:bodyPr>
          <a:lstStyle/>
          <a:p>
            <a:pPr lvl="0" rtl="0">
              <a:spcBef>
                <a:spcPts val="0"/>
              </a:spcBef>
              <a:buNone/>
            </a:pPr>
            <a:r>
              <a:rPr lang="es">
                <a:latin typeface="Open Sans"/>
                <a:ea typeface="Open Sans"/>
                <a:cs typeface="Open Sans"/>
                <a:sym typeface="Open Sans"/>
              </a:rPr>
              <a:t>And I reach this by… (Step N-2)</a:t>
            </a:r>
          </a:p>
          <a:p>
            <a:pPr lvl="0" rtl="0" algn="ctr">
              <a:spcBef>
                <a:spcPts val="0"/>
              </a:spcBef>
              <a:buNone/>
            </a:pPr>
            <a:r>
              <a:rPr lang="es">
                <a:latin typeface="Open Sans"/>
                <a:ea typeface="Open Sans"/>
                <a:cs typeface="Open Sans"/>
                <a:sym typeface="Open Sans"/>
              </a:rPr>
              <a:t>(actions)</a:t>
            </a:r>
          </a:p>
        </p:txBody>
      </p:sp>
      <p:sp>
        <p:nvSpPr>
          <p:cNvPr id="453" name="Shape 453"/>
          <p:cNvSpPr txBox="1"/>
          <p:nvPr/>
        </p:nvSpPr>
        <p:spPr>
          <a:xfrm>
            <a:off x="3227825" y="3271975"/>
            <a:ext cx="1538700" cy="514200"/>
          </a:xfrm>
          <a:prstGeom prst="rect">
            <a:avLst/>
          </a:prstGeom>
          <a:noFill/>
          <a:ln>
            <a:noFill/>
          </a:ln>
        </p:spPr>
        <p:txBody>
          <a:bodyPr anchorCtr="0" anchor="t" bIns="91425" lIns="91425" rIns="91425" tIns="91425">
            <a:noAutofit/>
          </a:bodyPr>
          <a:lstStyle/>
          <a:p>
            <a:pPr lvl="0" rtl="0">
              <a:spcBef>
                <a:spcPts val="0"/>
              </a:spcBef>
              <a:buNone/>
            </a:pPr>
            <a:r>
              <a:rPr lang="es">
                <a:latin typeface="Open Sans"/>
                <a:ea typeface="Open Sans"/>
                <a:cs typeface="Open Sans"/>
                <a:sym typeface="Open Sans"/>
              </a:rPr>
              <a:t>And I reach this by… (Step N-3)</a:t>
            </a:r>
          </a:p>
          <a:p>
            <a:pPr lvl="0" rtl="0" algn="ctr">
              <a:spcBef>
                <a:spcPts val="0"/>
              </a:spcBef>
              <a:buNone/>
            </a:pPr>
            <a:r>
              <a:rPr lang="es">
                <a:latin typeface="Open Sans"/>
                <a:ea typeface="Open Sans"/>
                <a:cs typeface="Open Sans"/>
                <a:sym typeface="Open Sans"/>
              </a:rPr>
              <a:t>(actions)</a:t>
            </a:r>
          </a:p>
        </p:txBody>
      </p:sp>
      <p:sp>
        <p:nvSpPr>
          <p:cNvPr id="454" name="Shape 454"/>
          <p:cNvSpPr txBox="1"/>
          <p:nvPr/>
        </p:nvSpPr>
        <p:spPr>
          <a:xfrm>
            <a:off x="1593050" y="3307225"/>
            <a:ext cx="1634700" cy="514200"/>
          </a:xfrm>
          <a:prstGeom prst="rect">
            <a:avLst/>
          </a:prstGeom>
          <a:noFill/>
          <a:ln>
            <a:noFill/>
          </a:ln>
        </p:spPr>
        <p:txBody>
          <a:bodyPr anchorCtr="0" anchor="t" bIns="91425" lIns="91425" rIns="91425" tIns="91425">
            <a:noAutofit/>
          </a:bodyPr>
          <a:lstStyle/>
          <a:p>
            <a:pPr lvl="0" rtl="0">
              <a:spcBef>
                <a:spcPts val="0"/>
              </a:spcBef>
              <a:buNone/>
            </a:pPr>
            <a:r>
              <a:rPr lang="es">
                <a:latin typeface="Open Sans"/>
                <a:ea typeface="Open Sans"/>
                <a:cs typeface="Open Sans"/>
                <a:sym typeface="Open Sans"/>
              </a:rPr>
              <a:t>So I need to do X to get to Step N-3</a:t>
            </a:r>
          </a:p>
          <a:p>
            <a:pPr lvl="0" rtl="0" algn="ctr">
              <a:spcBef>
                <a:spcPts val="0"/>
              </a:spcBef>
              <a:buNone/>
            </a:pPr>
            <a:r>
              <a:rPr lang="es">
                <a:latin typeface="Open Sans"/>
                <a:ea typeface="Open Sans"/>
                <a:cs typeface="Open Sans"/>
                <a:sym typeface="Open Sans"/>
              </a:rPr>
              <a:t>(actions)</a:t>
            </a:r>
          </a:p>
        </p:txBody>
      </p:sp>
      <p:sp>
        <p:nvSpPr>
          <p:cNvPr id="455" name="Shape 455"/>
          <p:cNvSpPr/>
          <p:nvPr/>
        </p:nvSpPr>
        <p:spPr>
          <a:xfrm>
            <a:off x="1214450" y="1850225"/>
            <a:ext cx="6843600" cy="51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latin typeface="Open Sans"/>
                <a:ea typeface="Open Sans"/>
                <a:cs typeface="Open Sans"/>
                <a:sym typeface="Open Sans"/>
              </a:rPr>
              <a:t>Read from right to left!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Summary Module 3</a:t>
            </a:r>
          </a:p>
        </p:txBody>
      </p:sp>
      <p:sp>
        <p:nvSpPr>
          <p:cNvPr id="461" name="Shape 461"/>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Do we have a good understanding about?</a:t>
            </a:r>
          </a:p>
          <a:p>
            <a:pPr indent="-228600" lvl="0" marL="457200" rtl="0">
              <a:spcBef>
                <a:spcPts val="0"/>
              </a:spcBef>
            </a:pPr>
            <a:r>
              <a:rPr lang="es"/>
              <a:t>What is Monitoring</a:t>
            </a:r>
          </a:p>
          <a:p>
            <a:pPr indent="-228600" lvl="0" marL="457200" rtl="0">
              <a:spcBef>
                <a:spcPts val="0"/>
              </a:spcBef>
            </a:pPr>
            <a:r>
              <a:rPr lang="es"/>
              <a:t>What are good KPIs for DevOps</a:t>
            </a:r>
          </a:p>
          <a:p>
            <a:pPr indent="-228600" lvl="0" marL="457200" rtl="0">
              <a:spcBef>
                <a:spcPts val="0"/>
              </a:spcBef>
            </a:pPr>
            <a:r>
              <a:rPr lang="es"/>
              <a:t>Where to use the feedback</a:t>
            </a:r>
          </a:p>
        </p:txBody>
      </p:sp>
      <p:sp>
        <p:nvSpPr>
          <p:cNvPr id="462" name="Shape 462"/>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s" sz="1800"/>
              <a:t>Second Way and how we can use data and feedback to improve value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Lab 3</a:t>
            </a:r>
          </a:p>
        </p:txBody>
      </p:sp>
      <p:sp>
        <p:nvSpPr>
          <p:cNvPr id="468" name="Shape 4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Objectives:</a:t>
            </a:r>
          </a:p>
          <a:p>
            <a:pPr lvl="0" rtl="0">
              <a:spcBef>
                <a:spcPts val="0"/>
              </a:spcBef>
              <a:buNone/>
            </a:pPr>
            <a:r>
              <a:rPr lang="es"/>
              <a:t>We are going to use our environment to create some metrics and define KPIs that will be visualized through a service.  We will use Jenkins to create and send reports. </a:t>
            </a:r>
          </a:p>
          <a:p>
            <a:pPr lvl="0" rtl="0">
              <a:spcBef>
                <a:spcPts val="0"/>
              </a:spcBef>
              <a:buNone/>
            </a:pPr>
            <a:r>
              <a:rPr lang="es"/>
              <a:t>We are going to use New Relic add-on to see how the application works and behaves under traffic. </a:t>
            </a:r>
          </a:p>
          <a:p>
            <a:pPr lvl="0" rtl="0">
              <a:spcBef>
                <a:spcPts val="0"/>
              </a:spcBef>
              <a:buNone/>
            </a:pPr>
            <a:r>
              <a:rPr lang="es"/>
              <a:t>Estimated time: 1 hour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Agile Software Feedback Loops</a:t>
            </a:r>
          </a:p>
        </p:txBody>
      </p:sp>
      <p:pic>
        <p:nvPicPr>
          <p:cNvPr descr="XP-feedback.gif" id="157" name="Shape 157"/>
          <p:cNvPicPr preferRelativeResize="0"/>
          <p:nvPr/>
        </p:nvPicPr>
        <p:blipFill>
          <a:blip r:embed="rId3">
            <a:alphaModFix/>
          </a:blip>
          <a:stretch>
            <a:fillRect/>
          </a:stretch>
        </p:blipFill>
        <p:spPr>
          <a:xfrm>
            <a:off x="2109787" y="766150"/>
            <a:ext cx="4924425"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Requirements</a:t>
            </a:r>
          </a:p>
          <a:p>
            <a:pPr indent="-228600" lvl="0" marL="457200" rtl="0">
              <a:spcBef>
                <a:spcPts val="0"/>
              </a:spcBef>
            </a:pPr>
            <a:r>
              <a:rPr lang="es"/>
              <a:t>Telemetry: to see and solve non-functional problems (speed, memory)</a:t>
            </a:r>
          </a:p>
          <a:p>
            <a:pPr indent="-228600" lvl="0" marL="457200" rtl="0">
              <a:spcBef>
                <a:spcPts val="0"/>
              </a:spcBef>
            </a:pPr>
            <a:r>
              <a:rPr lang="es"/>
              <a:t>Review with development telemetry data</a:t>
            </a:r>
          </a:p>
          <a:p>
            <a:pPr indent="-228600" lvl="0" marL="457200" rtl="0">
              <a:spcBef>
                <a:spcPts val="0"/>
              </a:spcBef>
            </a:pPr>
            <a:r>
              <a:rPr lang="es"/>
              <a:t>Create KPI’s and OKR’s to measure project objectives</a:t>
            </a:r>
          </a:p>
          <a:p>
            <a:pPr indent="-228600" lvl="0" marL="457200" rtl="0">
              <a:spcBef>
                <a:spcPts val="0"/>
              </a:spcBef>
            </a:pPr>
            <a:r>
              <a:rPr lang="es"/>
              <a:t>Publish and share data across the stakeholders</a:t>
            </a:r>
          </a:p>
          <a:p>
            <a:pPr indent="-228600" lvl="0" marL="457200" rtl="0">
              <a:spcBef>
                <a:spcPts val="0"/>
              </a:spcBef>
            </a:pPr>
            <a:r>
              <a:rPr lang="es"/>
              <a:t>Make Hypothesis-Driven Development (“</a:t>
            </a:r>
            <a:r>
              <a:rPr i="1" lang="es"/>
              <a:t>what if?</a:t>
            </a:r>
            <a:r>
              <a:rPr lang="es"/>
              <a:t>”)</a:t>
            </a:r>
          </a:p>
          <a:p>
            <a:pPr indent="-228600" lvl="0" marL="457200" rtl="0">
              <a:spcBef>
                <a:spcPts val="0"/>
              </a:spcBef>
            </a:pPr>
            <a:r>
              <a:rPr lang="es"/>
              <a:t>Involve Business into data collection and reporting to enable non-functional requirements</a:t>
            </a:r>
          </a:p>
        </p:txBody>
      </p:sp>
      <p:sp>
        <p:nvSpPr>
          <p:cNvPr id="163" name="Shape 16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Feedback loops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Outcomes</a:t>
            </a:r>
          </a:p>
          <a:p>
            <a:pPr indent="-228600" lvl="0" marL="457200" rtl="0">
              <a:spcBef>
                <a:spcPts val="0"/>
              </a:spcBef>
            </a:pPr>
            <a:r>
              <a:rPr lang="es"/>
              <a:t>Fast feedback loops at every step of the process, enable see immediately effects of their actions and decisions.</a:t>
            </a:r>
          </a:p>
          <a:p>
            <a:pPr indent="-228600" lvl="0" marL="457200" rtl="0">
              <a:spcBef>
                <a:spcPts val="0"/>
              </a:spcBef>
            </a:pPr>
            <a:r>
              <a:rPr lang="es"/>
              <a:t>Everyone feels productive.</a:t>
            </a:r>
          </a:p>
          <a:p>
            <a:pPr indent="-228600" lvl="0" marL="457200" rtl="0">
              <a:spcBef>
                <a:spcPts val="0"/>
              </a:spcBef>
            </a:pPr>
            <a:r>
              <a:rPr lang="es"/>
              <a:t>Allows hypothesis driven development.</a:t>
            </a:r>
          </a:p>
          <a:p>
            <a:pPr indent="-228600" lvl="0" marL="457200" rtl="0">
              <a:spcBef>
                <a:spcPts val="0"/>
              </a:spcBef>
            </a:pPr>
            <a:r>
              <a:rPr lang="es"/>
              <a:t>Enforces care about achieving goals.</a:t>
            </a:r>
          </a:p>
          <a:p>
            <a:pPr indent="-228600" lvl="0" marL="457200" rtl="0">
              <a:spcBef>
                <a:spcPts val="0"/>
              </a:spcBef>
            </a:pPr>
            <a:r>
              <a:rPr lang="es"/>
              <a:t>Helps to build a culture of improvement</a:t>
            </a:r>
          </a:p>
          <a:p>
            <a:pPr indent="-228600" lvl="0" marL="457200" rtl="0">
              <a:spcBef>
                <a:spcPts val="0"/>
              </a:spcBef>
            </a:pPr>
            <a:r>
              <a:rPr lang="es"/>
              <a:t>Enables self-consciousness and motivation </a:t>
            </a:r>
          </a:p>
        </p:txBody>
      </p:sp>
      <p:sp>
        <p:nvSpPr>
          <p:cNvPr id="169" name="Shape 16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Feedbacks loops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Typical Operations job.</a:t>
            </a:r>
          </a:p>
          <a:p>
            <a:pPr lvl="0" rtl="0">
              <a:spcBef>
                <a:spcPts val="0"/>
              </a:spcBef>
              <a:buNone/>
            </a:pPr>
            <a:r>
              <a:rPr lang="es"/>
              <a:t>Ensure all systems are operational.</a:t>
            </a:r>
          </a:p>
          <a:p>
            <a:pPr lvl="0" rtl="0">
              <a:spcBef>
                <a:spcPts val="0"/>
              </a:spcBef>
              <a:buNone/>
            </a:pPr>
            <a:r>
              <a:rPr lang="es"/>
              <a:t>Focused on service availability.</a:t>
            </a:r>
          </a:p>
          <a:p>
            <a:pPr lvl="0" rtl="0">
              <a:spcBef>
                <a:spcPts val="0"/>
              </a:spcBef>
              <a:buNone/>
            </a:pPr>
            <a:r>
              <a:rPr lang="es"/>
              <a:t>Basic system metrics:</a:t>
            </a:r>
          </a:p>
          <a:p>
            <a:pPr indent="-228600" lvl="0" marL="457200" rtl="0">
              <a:spcBef>
                <a:spcPts val="0"/>
              </a:spcBef>
              <a:buChar char="-"/>
            </a:pPr>
            <a:r>
              <a:rPr lang="es"/>
              <a:t>Processes status</a:t>
            </a:r>
          </a:p>
          <a:p>
            <a:pPr indent="-228600" lvl="0" marL="457200" rtl="0">
              <a:spcBef>
                <a:spcPts val="0"/>
              </a:spcBef>
              <a:buChar char="-"/>
            </a:pPr>
            <a:r>
              <a:rPr lang="es"/>
              <a:t>CPU, Memory, Disk Space</a:t>
            </a:r>
          </a:p>
          <a:p>
            <a:pPr indent="-228600" lvl="0" marL="457200" rtl="0">
              <a:spcBef>
                <a:spcPts val="0"/>
              </a:spcBef>
              <a:buChar char="-"/>
            </a:pPr>
            <a:r>
              <a:rPr lang="es"/>
              <a:t>Network metrics (bandwidth)</a:t>
            </a:r>
          </a:p>
        </p:txBody>
      </p:sp>
      <p:sp>
        <p:nvSpPr>
          <p:cNvPr id="175" name="Shape 17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Monitoring</a:t>
            </a:r>
          </a:p>
        </p:txBody>
      </p:sp>
      <p:pic>
        <p:nvPicPr>
          <p:cNvPr descr="NagiosServicesDetail.jpg" id="176" name="Shape 176"/>
          <p:cNvPicPr preferRelativeResize="0"/>
          <p:nvPr/>
        </p:nvPicPr>
        <p:blipFill>
          <a:blip r:embed="rId3">
            <a:alphaModFix/>
          </a:blip>
          <a:stretch>
            <a:fillRect/>
          </a:stretch>
        </p:blipFill>
        <p:spPr>
          <a:xfrm>
            <a:off x="4414170" y="1152462"/>
            <a:ext cx="4105625" cy="278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Telemetry</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