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Dosis"/>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4041481-9FC0-4942-8F4D-E40D3B375139}">
  <a:tblStyle styleId="{04041481-9FC0-4942-8F4D-E40D3B37513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Dosis-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Dosis-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anguard-method.net/the-vanguard-method-and-systems-thinki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ideshare.net/quaip/docker-sysmana-2014" TargetMode="External"/><Relationship Id="rId3" Type="http://schemas.openxmlformats.org/officeDocument/2006/relationships/hyperlink" Target="http://www.dockerbook.com"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anguard-method.net/the-vanguard-method-and-systems-thinking/"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ideshare.net/danilop/microservice-architecture-on-aws-using-aws-lambda-and-docker-containers" TargetMode="External"/><Relationship Id="rId3" Type="http://schemas.openxmlformats.org/officeDocument/2006/relationships/hyperlink" Target="https://www.infoq.com/presentations/lessons-migration-legacy-microservices?utm_campaign=rightbar_v2&amp;utm_source=infoq&amp;utm_medium=presentations_link&amp;utm_content=link_tex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Vanguard Method: </a:t>
            </a:r>
            <a:r>
              <a:rPr lang="es" u="sng">
                <a:solidFill>
                  <a:schemeClr val="hlink"/>
                </a:solidFill>
                <a:hlinkClick r:id="rId2"/>
              </a:rPr>
              <a:t>https://vanguard-method.net/the-vanguard-method-and-systems-thinking/</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Presentations: </a:t>
            </a:r>
            <a:r>
              <a:rPr lang="es" u="sng">
                <a:solidFill>
                  <a:schemeClr val="hlink"/>
                </a:solidFill>
                <a:hlinkClick r:id="rId2"/>
              </a:rPr>
              <a:t>http://www.slideshare.net/quaip/docker-sysmana-2014</a:t>
            </a:r>
          </a:p>
          <a:p>
            <a:pPr lvl="0" rtl="0">
              <a:spcBef>
                <a:spcPts val="0"/>
              </a:spcBef>
              <a:buNone/>
            </a:pPr>
            <a:r>
              <a:rPr lang="es"/>
              <a:t>Book: The Docker Book: </a:t>
            </a:r>
            <a:r>
              <a:rPr lang="es" u="sng">
                <a:solidFill>
                  <a:schemeClr val="hlink"/>
                </a:solidFill>
                <a:hlinkClick r:id="rId3"/>
              </a:rPr>
              <a:t>http://www.dockerbook.com</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Vanguard Method: </a:t>
            </a:r>
            <a:r>
              <a:rPr lang="es" u="sng">
                <a:solidFill>
                  <a:schemeClr val="hlink"/>
                </a:solidFill>
                <a:hlinkClick r:id="rId2"/>
              </a:rPr>
              <a:t>https://vanguard-method.net/the-vanguard-method-and-systems-thinking/</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sz="1000" u="sng">
                <a:solidFill>
                  <a:schemeClr val="hlink"/>
                </a:solidFill>
                <a:highlight>
                  <a:srgbClr val="F5F5F5"/>
                </a:highlight>
                <a:latin typeface="Open Sans"/>
                <a:ea typeface="Open Sans"/>
                <a:cs typeface="Open Sans"/>
                <a:sym typeface="Open Sans"/>
                <a:hlinkClick r:id="rId2"/>
              </a:rPr>
              <a:t>http://www.slideshare.net/danilop/microservice-architecture-on-aws-using-aws-lambda-and-docker-containers</a:t>
            </a:r>
          </a:p>
          <a:p>
            <a:pPr lvl="0" rtl="0">
              <a:lnSpc>
                <a:spcPct val="115000"/>
              </a:lnSpc>
              <a:spcBef>
                <a:spcPts val="0"/>
              </a:spcBef>
              <a:spcAft>
                <a:spcPts val="1600"/>
              </a:spcAft>
              <a:buClr>
                <a:schemeClr val="dk1"/>
              </a:buClr>
              <a:buSzPct val="110000"/>
              <a:buFont typeface="Arial"/>
              <a:buNone/>
            </a:pPr>
            <a:r>
              <a:rPr lang="es" sz="1000" u="sng">
                <a:solidFill>
                  <a:schemeClr val="accent5"/>
                </a:solidFill>
                <a:latin typeface="Open Sans"/>
                <a:ea typeface="Open Sans"/>
                <a:cs typeface="Open Sans"/>
                <a:sym typeface="Open Sans"/>
                <a:hlinkClick r:id="rId3"/>
              </a:rPr>
              <a:t>https://www.infoq.com/presentations/lessons-migration-legacy-microservices</a:t>
            </a:r>
          </a:p>
          <a:p>
            <a:pPr lvl="0" rtl="0">
              <a:spcBef>
                <a:spcPts val="0"/>
              </a:spcBef>
              <a:buNone/>
            </a:pPr>
            <a:r>
              <a:t/>
            </a:r>
            <a:endParaRPr sz="900">
              <a:solidFill>
                <a:srgbClr val="333333"/>
              </a:solidFill>
              <a:highlight>
                <a:srgbClr val="F5F5F5"/>
              </a:highlight>
              <a:latin typeface="Consolas"/>
              <a:ea typeface="Consolas"/>
              <a:cs typeface="Consolas"/>
              <a:sym typeface="Consolas"/>
            </a:endParaRPr>
          </a:p>
          <a:p>
            <a:pPr lvl="0" rtl="0">
              <a:spcBef>
                <a:spcPts val="0"/>
              </a:spcBef>
              <a:buNone/>
            </a:pPr>
            <a:r>
              <a:t/>
            </a:r>
            <a:endParaRPr sz="900">
              <a:solidFill>
                <a:srgbClr val="333333"/>
              </a:solidFill>
              <a:highlight>
                <a:srgbClr val="F5F5F5"/>
              </a:highlight>
              <a:latin typeface="Consolas"/>
              <a:ea typeface="Consolas"/>
              <a:cs typeface="Consolas"/>
              <a:sym typeface="Consola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Turn things into under control</a:t>
            </a:r>
          </a:p>
          <a:p>
            <a:pPr lvl="0" rtl="0">
              <a:spcBef>
                <a:spcPts val="0"/>
              </a:spcBef>
              <a:buNone/>
            </a:pPr>
            <a:r>
              <a:t/>
            </a:r>
            <a:endParaRPr/>
          </a:p>
          <a:p>
            <a:pPr lvl="0" rtl="0">
              <a:spcBef>
                <a:spcPts val="0"/>
              </a:spcBef>
              <a:buNone/>
            </a:pPr>
            <a:r>
              <a:rPr lang="es"/>
              <a:t>Not I will fix these 5 issues by the end of this week, but I will work at least 5 hours each day this week to solve this issues.</a:t>
            </a:r>
          </a:p>
          <a:p>
            <a:pPr lvl="0" rtl="0">
              <a:spcBef>
                <a:spcPts val="0"/>
              </a:spcBef>
              <a:buNone/>
            </a:pPr>
            <a:r>
              <a:rPr lang="es"/>
              <a:t>Not I will solve this with David, but I will invite David to a meeting today about solving this</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4C5C64"/>
        </a:solidFill>
      </p:bgPr>
    </p:bg>
    <p:spTree>
      <p:nvGrpSpPr>
        <p:cNvPr id="54" name="Shape 54"/>
        <p:cNvGrpSpPr/>
        <p:nvPr/>
      </p:nvGrpSpPr>
      <p:grpSpPr>
        <a:xfrm>
          <a:off x="0" y="0"/>
          <a:ext cx="0" cy="0"/>
          <a:chOff x="0" y="0"/>
          <a:chExt cx="0" cy="0"/>
        </a:xfrm>
      </p:grpSpPr>
      <p:sp>
        <p:nvSpPr>
          <p:cNvPr id="55" name="Shape 55"/>
          <p:cNvSpPr txBox="1"/>
          <p:nvPr>
            <p:ph type="ctrTitle"/>
          </p:nvPr>
        </p:nvSpPr>
        <p:spPr>
          <a:xfrm>
            <a:off x="-44575" y="766625"/>
            <a:ext cx="9188700" cy="2510100"/>
          </a:xfrm>
          <a:prstGeom prst="rect">
            <a:avLst/>
          </a:prstGeom>
        </p:spPr>
        <p:txBody>
          <a:bodyPr anchorCtr="0" anchor="b" bIns="91425" lIns="91425" rIns="91425" tIns="91425"/>
          <a:lstStyle>
            <a:lvl1pPr lvl="0" rtl="0" algn="ctr">
              <a:spcBef>
                <a:spcPts val="0"/>
              </a:spcBef>
              <a:buClr>
                <a:srgbClr val="FFFFFF"/>
              </a:buClr>
              <a:buSzPct val="100000"/>
              <a:buFont typeface="Dosis"/>
              <a:defRPr b="1" sz="8000">
                <a:solidFill>
                  <a:srgbClr val="FFFFFF"/>
                </a:solidFill>
                <a:latin typeface="Dosis"/>
                <a:ea typeface="Dosis"/>
                <a:cs typeface="Dosis"/>
                <a:sym typeface="Dosis"/>
              </a:defRPr>
            </a:lvl1pPr>
            <a:lvl2pPr lvl="1" rtl="0" algn="ctr">
              <a:spcBef>
                <a:spcPts val="0"/>
              </a:spcBef>
              <a:buClr>
                <a:srgbClr val="FFFFFF"/>
              </a:buClr>
              <a:buSzPct val="100000"/>
              <a:defRPr sz="5200">
                <a:solidFill>
                  <a:srgbClr val="FFFFFF"/>
                </a:solidFill>
              </a:defRPr>
            </a:lvl2pPr>
            <a:lvl3pPr lvl="2" rtl="0" algn="ctr">
              <a:spcBef>
                <a:spcPts val="0"/>
              </a:spcBef>
              <a:buClr>
                <a:srgbClr val="FFFFFF"/>
              </a:buClr>
              <a:buSzPct val="100000"/>
              <a:defRPr sz="5200">
                <a:solidFill>
                  <a:srgbClr val="FFFFFF"/>
                </a:solidFill>
              </a:defRPr>
            </a:lvl3pPr>
            <a:lvl4pPr lvl="3" rtl="0" algn="ctr">
              <a:spcBef>
                <a:spcPts val="0"/>
              </a:spcBef>
              <a:buClr>
                <a:srgbClr val="FFFFFF"/>
              </a:buClr>
              <a:buSzPct val="100000"/>
              <a:defRPr sz="5200">
                <a:solidFill>
                  <a:srgbClr val="FFFFFF"/>
                </a:solidFill>
              </a:defRPr>
            </a:lvl4pPr>
            <a:lvl5pPr lvl="4" rtl="0" algn="ctr">
              <a:spcBef>
                <a:spcPts val="0"/>
              </a:spcBef>
              <a:buClr>
                <a:srgbClr val="FFFFFF"/>
              </a:buClr>
              <a:buSzPct val="100000"/>
              <a:defRPr sz="5200">
                <a:solidFill>
                  <a:srgbClr val="FFFFFF"/>
                </a:solidFill>
              </a:defRPr>
            </a:lvl5pPr>
            <a:lvl6pPr lvl="5" rtl="0" algn="ctr">
              <a:spcBef>
                <a:spcPts val="0"/>
              </a:spcBef>
              <a:buClr>
                <a:srgbClr val="FFFFFF"/>
              </a:buClr>
              <a:buSzPct val="100000"/>
              <a:defRPr sz="5200">
                <a:solidFill>
                  <a:srgbClr val="FFFFFF"/>
                </a:solidFill>
              </a:defRPr>
            </a:lvl6pPr>
            <a:lvl7pPr lvl="6" rtl="0" algn="ctr">
              <a:spcBef>
                <a:spcPts val="0"/>
              </a:spcBef>
              <a:buClr>
                <a:srgbClr val="FFFFFF"/>
              </a:buClr>
              <a:buSzPct val="100000"/>
              <a:defRPr sz="5200">
                <a:solidFill>
                  <a:srgbClr val="FFFFFF"/>
                </a:solidFill>
              </a:defRPr>
            </a:lvl7pPr>
            <a:lvl8pPr lvl="7" rtl="0" algn="ctr">
              <a:spcBef>
                <a:spcPts val="0"/>
              </a:spcBef>
              <a:buClr>
                <a:srgbClr val="FFFFFF"/>
              </a:buClr>
              <a:buSzPct val="100000"/>
              <a:defRPr sz="5200">
                <a:solidFill>
                  <a:srgbClr val="FFFFFF"/>
                </a:solidFill>
              </a:defRPr>
            </a:lvl8pPr>
            <a:lvl9pPr lvl="8" rtl="0" algn="ctr">
              <a:spcBef>
                <a:spcPts val="0"/>
              </a:spcBef>
              <a:buClr>
                <a:srgbClr val="FFFFFF"/>
              </a:buClr>
              <a:buSzPct val="100000"/>
              <a:defRPr sz="5200">
                <a:solidFill>
                  <a:srgbClr val="FFFFFF"/>
                </a:solidFill>
              </a:defRPr>
            </a:lvl9pPr>
          </a:lstStyle>
          <a:p/>
        </p:txBody>
      </p:sp>
      <p:sp>
        <p:nvSpPr>
          <p:cNvPr id="56" name="Shape 56"/>
          <p:cNvSpPr txBox="1"/>
          <p:nvPr>
            <p:ph idx="1" type="subTitle"/>
          </p:nvPr>
        </p:nvSpPr>
        <p:spPr>
          <a:xfrm>
            <a:off x="311700" y="3276600"/>
            <a:ext cx="8520600" cy="636600"/>
          </a:xfrm>
          <a:prstGeom prst="rect">
            <a:avLst/>
          </a:prstGeom>
        </p:spPr>
        <p:txBody>
          <a:bodyPr anchorCtr="0" anchor="t" bIns="91425" lIns="91425" rIns="91425" tIns="91425"/>
          <a:lstStyle>
            <a:lvl1pPr lvl="0"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e">
    <p:spTree>
      <p:nvGrpSpPr>
        <p:cNvPr id="58" name="Shape 58"/>
        <p:cNvGrpSpPr/>
        <p:nvPr/>
      </p:nvGrpSpPr>
      <p:grpSpPr>
        <a:xfrm>
          <a:off x="0" y="0"/>
          <a:ext cx="0" cy="0"/>
          <a:chOff x="0" y="0"/>
          <a:chExt cx="0" cy="0"/>
        </a:xfrm>
      </p:grpSpPr>
      <p:sp>
        <p:nvSpPr>
          <p:cNvPr id="59" name="Shape 59"/>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0" name="Shape 60"/>
          <p:cNvSpPr txBox="1"/>
          <p:nvPr>
            <p:ph idx="1"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1" name="Shape 61"/>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Right">
    <p:spTree>
      <p:nvGrpSpPr>
        <p:cNvPr id="64" name="Shape 64"/>
        <p:cNvGrpSpPr/>
        <p:nvPr/>
      </p:nvGrpSpPr>
      <p:grpSpPr>
        <a:xfrm>
          <a:off x="0" y="0"/>
          <a:ext cx="0" cy="0"/>
          <a:chOff x="0" y="0"/>
          <a:chExt cx="0" cy="0"/>
        </a:xfrm>
      </p:grpSpPr>
      <p:sp>
        <p:nvSpPr>
          <p:cNvPr id="65" name="Shape 65"/>
          <p:cNvSpPr txBox="1"/>
          <p:nvPr>
            <p:ph type="title"/>
          </p:nvPr>
        </p:nvSpPr>
        <p:spPr>
          <a:xfrm>
            <a:off x="4563000" y="34100"/>
            <a:ext cx="39054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6" name="Shape 66"/>
          <p:cNvSpPr txBox="1"/>
          <p:nvPr>
            <p:ph idx="1" type="subTitle"/>
          </p:nvPr>
        </p:nvSpPr>
        <p:spPr>
          <a:xfrm>
            <a:off x="4563150" y="606800"/>
            <a:ext cx="39054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7" name="Shape 6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9" name="Shape 6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lstStyle>
            <a:lvl1pPr indent="-69850" lvl="0" marL="0" marR="0" rtl="0" algn="ctr">
              <a:lnSpc>
                <a:spcPct val="100000"/>
              </a:lnSpc>
              <a:spcBef>
                <a:spcPts val="0"/>
              </a:spcBef>
              <a:spcAft>
                <a:spcPts val="0"/>
              </a:spcAft>
              <a:buSzPct val="70588"/>
              <a:defRPr b="1" sz="5100">
                <a:solidFill>
                  <a:srgbClr val="666666"/>
                </a:solidFill>
                <a:latin typeface="Dosis"/>
                <a:ea typeface="Dosis"/>
                <a:cs typeface="Dosis"/>
                <a:sym typeface="Dosis"/>
              </a:defRPr>
            </a:lvl1pPr>
            <a:lvl2pPr lvl="1" rtl="0" algn="ctr">
              <a:spcBef>
                <a:spcPts val="0"/>
              </a:spcBef>
              <a:buSzPct val="100000"/>
              <a:defRPr sz="4900"/>
            </a:lvl2pPr>
            <a:lvl3pPr lvl="2" rtl="0" algn="ctr">
              <a:spcBef>
                <a:spcPts val="0"/>
              </a:spcBef>
              <a:buSzPct val="100000"/>
              <a:defRPr sz="4900"/>
            </a:lvl3pPr>
            <a:lvl4pPr lvl="3" rtl="0" algn="ctr">
              <a:spcBef>
                <a:spcPts val="0"/>
              </a:spcBef>
              <a:buSzPct val="100000"/>
              <a:defRPr sz="4900"/>
            </a:lvl4pPr>
            <a:lvl5pPr lvl="4" rtl="0" algn="ctr">
              <a:spcBef>
                <a:spcPts val="0"/>
              </a:spcBef>
              <a:buSzPct val="100000"/>
              <a:defRPr sz="4900"/>
            </a:lvl5pPr>
            <a:lvl6pPr lvl="5" rtl="0" algn="ctr">
              <a:spcBef>
                <a:spcPts val="0"/>
              </a:spcBef>
              <a:buSzPct val="100000"/>
              <a:defRPr sz="4900"/>
            </a:lvl6pPr>
            <a:lvl7pPr lvl="6" rtl="0" algn="ctr">
              <a:spcBef>
                <a:spcPts val="0"/>
              </a:spcBef>
              <a:buSzPct val="100000"/>
              <a:defRPr sz="4900"/>
            </a:lvl7pPr>
            <a:lvl8pPr lvl="7" rtl="0" algn="ctr">
              <a:spcBef>
                <a:spcPts val="0"/>
              </a:spcBef>
              <a:buSzPct val="100000"/>
              <a:defRPr sz="4900"/>
            </a:lvl8pPr>
            <a:lvl9pPr lvl="8" rtl="0" algn="ctr">
              <a:spcBef>
                <a:spcPts val="0"/>
              </a:spcBef>
              <a:buSzPct val="100000"/>
              <a:defRPr sz="4900"/>
            </a:lvl9pPr>
          </a:lstStyle>
          <a:p/>
        </p:txBody>
      </p:sp>
      <p:sp>
        <p:nvSpPr>
          <p:cNvPr id="72" name="Shape 7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5" name="Shape 75"/>
        <p:cNvGrpSpPr/>
        <p:nvPr/>
      </p:nvGrpSpPr>
      <p:grpSpPr>
        <a:xfrm>
          <a:off x="0" y="0"/>
          <a:ext cx="0" cy="0"/>
          <a:chOff x="0" y="0"/>
          <a:chExt cx="0" cy="0"/>
        </a:xfrm>
      </p:grpSpPr>
      <p:sp>
        <p:nvSpPr>
          <p:cNvPr id="76" name="Shape 7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77" name="Shape 7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0" name="Shape 80"/>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1" name="Shape 81"/>
          <p:cNvSpPr txBox="1"/>
          <p:nvPr>
            <p:ph idx="2"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4" name="Shape 8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5" name="Shape 85"/>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8" name="Shape 88"/>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9" name="Shape 89"/>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3" name="Shape 93"/>
        <p:cNvGrpSpPr/>
        <p:nvPr/>
      </p:nvGrpSpPr>
      <p:grpSpPr>
        <a:xfrm>
          <a:off x="0" y="0"/>
          <a:ext cx="0" cy="0"/>
          <a:chOff x="0" y="0"/>
          <a:chExt cx="0" cy="0"/>
        </a:xfrm>
      </p:grpSpPr>
      <p:sp>
        <p:nvSpPr>
          <p:cNvPr id="94" name="Shape 9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5" name="Shape 9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7" name="Shape 97"/>
        <p:cNvGrpSpPr/>
        <p:nvPr/>
      </p:nvGrpSpPr>
      <p:grpSpPr>
        <a:xfrm>
          <a:off x="0" y="0"/>
          <a:ext cx="0" cy="0"/>
          <a:chOff x="0" y="0"/>
          <a:chExt cx="0" cy="0"/>
        </a:xfrm>
      </p:grpSpPr>
      <p:sp>
        <p:nvSpPr>
          <p:cNvPr id="98" name="Shape 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0" name="Shape 100"/>
        <p:cNvGrpSpPr/>
        <p:nvPr/>
      </p:nvGrpSpPr>
      <p:grpSpPr>
        <a:xfrm>
          <a:off x="0" y="0"/>
          <a:ext cx="0" cy="0"/>
          <a:chOff x="0" y="0"/>
          <a:chExt cx="0" cy="0"/>
        </a:xfrm>
      </p:grpSpPr>
      <p:sp>
        <p:nvSpPr>
          <p:cNvPr id="101" name="Shape 101"/>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3" name="Shape 10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4" name="Shape 10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9" name="Shape 109"/>
        <p:cNvGrpSpPr/>
        <p:nvPr/>
      </p:nvGrpSpPr>
      <p:grpSpPr>
        <a:xfrm>
          <a:off x="0" y="0"/>
          <a:ext cx="0" cy="0"/>
          <a:chOff x="0" y="0"/>
          <a:chExt cx="0" cy="0"/>
        </a:xfrm>
      </p:grpSpPr>
      <p:sp>
        <p:nvSpPr>
          <p:cNvPr id="110" name="Shape 11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Clr>
                <a:srgbClr val="666666"/>
              </a:buClr>
              <a:buSzPct val="100000"/>
              <a:buFont typeface="Dosis"/>
              <a:defRPr sz="12500">
                <a:solidFill>
                  <a:srgbClr val="666666"/>
                </a:solidFill>
                <a:latin typeface="Dosis"/>
                <a:ea typeface="Dosis"/>
                <a:cs typeface="Dosis"/>
                <a:sym typeface="Dosis"/>
              </a:defRPr>
            </a:lvl1pPr>
            <a:lvl2pPr lvl="1" rtl="0" algn="ctr">
              <a:spcBef>
                <a:spcPts val="0"/>
              </a:spcBef>
              <a:buSzPct val="100000"/>
              <a:buFont typeface="Dosis"/>
              <a:defRPr sz="12500">
                <a:latin typeface="Dosis"/>
                <a:ea typeface="Dosis"/>
                <a:cs typeface="Dosis"/>
                <a:sym typeface="Dosis"/>
              </a:defRPr>
            </a:lvl2pPr>
            <a:lvl3pPr lvl="2" rtl="0" algn="ctr">
              <a:spcBef>
                <a:spcPts val="0"/>
              </a:spcBef>
              <a:buSzPct val="100000"/>
              <a:buFont typeface="Dosis"/>
              <a:defRPr sz="12500">
                <a:latin typeface="Dosis"/>
                <a:ea typeface="Dosis"/>
                <a:cs typeface="Dosis"/>
                <a:sym typeface="Dosis"/>
              </a:defRPr>
            </a:lvl3pPr>
            <a:lvl4pPr lvl="3" rtl="0" algn="ctr">
              <a:spcBef>
                <a:spcPts val="0"/>
              </a:spcBef>
              <a:buSzPct val="100000"/>
              <a:buFont typeface="Dosis"/>
              <a:defRPr sz="12500">
                <a:latin typeface="Dosis"/>
                <a:ea typeface="Dosis"/>
                <a:cs typeface="Dosis"/>
                <a:sym typeface="Dosis"/>
              </a:defRPr>
            </a:lvl4pPr>
            <a:lvl5pPr lvl="4" rtl="0" algn="ctr">
              <a:spcBef>
                <a:spcPts val="0"/>
              </a:spcBef>
              <a:buSzPct val="100000"/>
              <a:buFont typeface="Dosis"/>
              <a:defRPr sz="12500">
                <a:latin typeface="Dosis"/>
                <a:ea typeface="Dosis"/>
                <a:cs typeface="Dosis"/>
                <a:sym typeface="Dosis"/>
              </a:defRPr>
            </a:lvl5pPr>
            <a:lvl6pPr lvl="5" rtl="0" algn="ctr">
              <a:spcBef>
                <a:spcPts val="0"/>
              </a:spcBef>
              <a:buSzPct val="100000"/>
              <a:buFont typeface="Dosis"/>
              <a:defRPr sz="12500">
                <a:latin typeface="Dosis"/>
                <a:ea typeface="Dosis"/>
                <a:cs typeface="Dosis"/>
                <a:sym typeface="Dosis"/>
              </a:defRPr>
            </a:lvl6pPr>
            <a:lvl7pPr lvl="6" rtl="0" algn="ctr">
              <a:spcBef>
                <a:spcPts val="0"/>
              </a:spcBef>
              <a:buSzPct val="100000"/>
              <a:buFont typeface="Dosis"/>
              <a:defRPr sz="12500">
                <a:latin typeface="Dosis"/>
                <a:ea typeface="Dosis"/>
                <a:cs typeface="Dosis"/>
                <a:sym typeface="Dosis"/>
              </a:defRPr>
            </a:lvl7pPr>
            <a:lvl8pPr lvl="7" rtl="0" algn="ctr">
              <a:spcBef>
                <a:spcPts val="0"/>
              </a:spcBef>
              <a:buSzPct val="100000"/>
              <a:buFont typeface="Dosis"/>
              <a:defRPr sz="12500">
                <a:latin typeface="Dosis"/>
                <a:ea typeface="Dosis"/>
                <a:cs typeface="Dosis"/>
                <a:sym typeface="Dosis"/>
              </a:defRPr>
            </a:lvl8pPr>
            <a:lvl9pPr lvl="8" rtl="0" algn="ctr">
              <a:spcBef>
                <a:spcPts val="0"/>
              </a:spcBef>
              <a:buSzPct val="100000"/>
              <a:buFont typeface="Dosis"/>
              <a:defRPr sz="12500">
                <a:latin typeface="Dosis"/>
                <a:ea typeface="Dosis"/>
                <a:cs typeface="Dosis"/>
                <a:sym typeface="Dosis"/>
              </a:defRPr>
            </a:lvl9pPr>
          </a:lstStyle>
          <a:p/>
        </p:txBody>
      </p:sp>
      <p:sp>
        <p:nvSpPr>
          <p:cNvPr id="111" name="Shape 11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buFont typeface="Open Sans"/>
              <a:defRPr>
                <a:latin typeface="Open Sans"/>
                <a:ea typeface="Open Sans"/>
                <a:cs typeface="Open Sans"/>
                <a:sym typeface="Open Sans"/>
              </a:defRPr>
            </a:lvl1pPr>
            <a:lvl2pPr lvl="1" rtl="0" algn="ctr">
              <a:spcBef>
                <a:spcPts val="0"/>
              </a:spcBef>
              <a:buFont typeface="Open Sans"/>
              <a:defRPr>
                <a:latin typeface="Open Sans"/>
                <a:ea typeface="Open Sans"/>
                <a:cs typeface="Open Sans"/>
                <a:sym typeface="Open Sans"/>
              </a:defRPr>
            </a:lvl2pPr>
            <a:lvl3pPr lvl="2" rtl="0" algn="ctr">
              <a:spcBef>
                <a:spcPts val="0"/>
              </a:spcBef>
              <a:buFont typeface="Open Sans"/>
              <a:defRPr>
                <a:latin typeface="Open Sans"/>
                <a:ea typeface="Open Sans"/>
                <a:cs typeface="Open Sans"/>
                <a:sym typeface="Open Sans"/>
              </a:defRPr>
            </a:lvl3pPr>
            <a:lvl4pPr lvl="3" rtl="0" algn="ctr">
              <a:spcBef>
                <a:spcPts val="0"/>
              </a:spcBef>
              <a:buFont typeface="Open Sans"/>
              <a:defRPr>
                <a:latin typeface="Open Sans"/>
                <a:ea typeface="Open Sans"/>
                <a:cs typeface="Open Sans"/>
                <a:sym typeface="Open Sans"/>
              </a:defRPr>
            </a:lvl4pPr>
            <a:lvl5pPr lvl="4" rtl="0" algn="ctr">
              <a:spcBef>
                <a:spcPts val="0"/>
              </a:spcBef>
              <a:buFont typeface="Open Sans"/>
              <a:defRPr>
                <a:latin typeface="Open Sans"/>
                <a:ea typeface="Open Sans"/>
                <a:cs typeface="Open Sans"/>
                <a:sym typeface="Open Sans"/>
              </a:defRPr>
            </a:lvl5pPr>
            <a:lvl6pPr lvl="5" rtl="0" algn="ctr">
              <a:spcBef>
                <a:spcPts val="0"/>
              </a:spcBef>
              <a:buFont typeface="Open Sans"/>
              <a:defRPr>
                <a:latin typeface="Open Sans"/>
                <a:ea typeface="Open Sans"/>
                <a:cs typeface="Open Sans"/>
                <a:sym typeface="Open Sans"/>
              </a:defRPr>
            </a:lvl6pPr>
            <a:lvl7pPr lvl="6" rtl="0" algn="ctr">
              <a:spcBef>
                <a:spcPts val="0"/>
              </a:spcBef>
              <a:buFont typeface="Open Sans"/>
              <a:defRPr>
                <a:latin typeface="Open Sans"/>
                <a:ea typeface="Open Sans"/>
                <a:cs typeface="Open Sans"/>
                <a:sym typeface="Open Sans"/>
              </a:defRPr>
            </a:lvl7pPr>
            <a:lvl8pPr lvl="7" rtl="0" algn="ctr">
              <a:spcBef>
                <a:spcPts val="0"/>
              </a:spcBef>
              <a:buFont typeface="Open Sans"/>
              <a:defRPr>
                <a:latin typeface="Open Sans"/>
                <a:ea typeface="Open Sans"/>
                <a:cs typeface="Open Sans"/>
                <a:sym typeface="Open Sans"/>
              </a:defRPr>
            </a:lvl8pPr>
            <a:lvl9pPr lvl="8" rtl="0" algn="ctr">
              <a:spcBef>
                <a:spcPts val="0"/>
              </a:spcBef>
              <a:buFont typeface="Open Sans"/>
              <a:defRPr>
                <a:latin typeface="Open Sans"/>
                <a:ea typeface="Open Sans"/>
                <a:cs typeface="Open Sans"/>
                <a:sym typeface="Open Sans"/>
              </a:defRPr>
            </a:lvl9pPr>
          </a:lstStyle>
          <a:p/>
        </p:txBody>
      </p:sp>
      <p:sp>
        <p:nvSpPr>
          <p:cNvPr id="112" name="Shape 11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115" name="Shape 115"/>
          <p:cNvSpPr txBox="1"/>
          <p:nvPr>
            <p:ph idx="2"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16" name="Shape 116"/>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7" name="Shape 117"/>
        <p:cNvGrpSpPr/>
        <p:nvPr/>
      </p:nvGrpSpPr>
      <p:grpSpPr>
        <a:xfrm>
          <a:off x="0" y="0"/>
          <a:ext cx="0" cy="0"/>
          <a:chOff x="0" y="0"/>
          <a:chExt cx="0" cy="0"/>
        </a:xfrm>
      </p:grpSpPr>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ally Blank">
    <p:spTree>
      <p:nvGrpSpPr>
        <p:cNvPr id="119"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slide">
    <p:bg>
      <p:bgPr>
        <a:noFill/>
      </p:bgPr>
    </p:bg>
    <p:spTree>
      <p:nvGrpSpPr>
        <p:cNvPr id="120" name="Shape 120"/>
        <p:cNvGrpSpPr/>
        <p:nvPr/>
      </p:nvGrpSpPr>
      <p:grpSpPr>
        <a:xfrm>
          <a:off x="0" y="0"/>
          <a:ext cx="0" cy="0"/>
          <a:chOff x="0" y="0"/>
          <a:chExt cx="0" cy="0"/>
        </a:xfrm>
      </p:grpSpPr>
      <p:sp>
        <p:nvSpPr>
          <p:cNvPr id="121" name="Shape 12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sz="1300">
                <a:solidFill>
                  <a:schemeClr val="dk1"/>
                </a:solidFil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cuerpo 1">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3">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8" name="Shape 128"/>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hyperlink" Target="http://techblog.netflix.com/2012/07/chaos-monkey-released-into-wild.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hyperlink" Target="http://12factor.n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hyperlink" Target="https://12factor.net/codebase" TargetMode="External"/><Relationship Id="rId4" Type="http://schemas.openxmlformats.org/officeDocument/2006/relationships/hyperlink" Target="https://12factor.net/dependencies" TargetMode="External"/><Relationship Id="rId9" Type="http://schemas.openxmlformats.org/officeDocument/2006/relationships/hyperlink" Target="https://12factor.net/port-binding" TargetMode="External"/><Relationship Id="rId5" Type="http://schemas.openxmlformats.org/officeDocument/2006/relationships/hyperlink" Target="https://12factor.net/config" TargetMode="External"/><Relationship Id="rId6" Type="http://schemas.openxmlformats.org/officeDocument/2006/relationships/hyperlink" Target="https://12factor.net/backing-services" TargetMode="External"/><Relationship Id="rId7" Type="http://schemas.openxmlformats.org/officeDocument/2006/relationships/hyperlink" Target="https://12factor.net/build-release-run" TargetMode="External"/><Relationship Id="rId8" Type="http://schemas.openxmlformats.org/officeDocument/2006/relationships/hyperlink" Target="https://12factor.net/proces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12factor.net/concurrency" TargetMode="External"/><Relationship Id="rId4" Type="http://schemas.openxmlformats.org/officeDocument/2006/relationships/hyperlink" Target="https://12factor.net/disposability" TargetMode="External"/><Relationship Id="rId5" Type="http://schemas.openxmlformats.org/officeDocument/2006/relationships/hyperlink" Target="https://12factor.net/dev-prod-parity" TargetMode="External"/><Relationship Id="rId6" Type="http://schemas.openxmlformats.org/officeDocument/2006/relationships/hyperlink" Target="https://12factor.net/logs" TargetMode="External"/><Relationship Id="rId7" Type="http://schemas.openxmlformats.org/officeDocument/2006/relationships/hyperlink" Target="https://12factor.net/admin-process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 Id="rId3" Type="http://schemas.openxmlformats.org/officeDocument/2006/relationships/image" Target="../media/image0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0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0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04.png"/><Relationship Id="rId4" Type="http://schemas.openxmlformats.org/officeDocument/2006/relationships/image" Target="../media/image0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0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hyperlink" Target="http://es.slideshare.net/AmazonWebServices/arc309-getting-to-microservices-cloud-architecture-patterns" TargetMode="External"/><Relationship Id="rId4" Type="http://schemas.openxmlformats.org/officeDocument/2006/relationships/hyperlink" Target="http://es.slideshare.net/IzzetMustafaiev/microservices-architectur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ctrTitle"/>
          </p:nvPr>
        </p:nvSpPr>
        <p:spPr>
          <a:xfrm>
            <a:off x="-44575" y="766625"/>
            <a:ext cx="9188700" cy="2510100"/>
          </a:xfrm>
          <a:prstGeom prst="rect">
            <a:avLst/>
          </a:prstGeom>
        </p:spPr>
        <p:txBody>
          <a:bodyPr anchorCtr="0" anchor="b" bIns="91425" lIns="91425" rIns="91425" tIns="91425">
            <a:noAutofit/>
          </a:bodyPr>
          <a:lstStyle/>
          <a:p>
            <a:pPr lvl="0" rtl="0">
              <a:spcBef>
                <a:spcPts val="0"/>
              </a:spcBef>
              <a:buNone/>
            </a:pPr>
            <a:r>
              <a:rPr lang="es"/>
              <a:t>DevOps</a:t>
            </a:r>
          </a:p>
        </p:txBody>
      </p:sp>
      <p:sp>
        <p:nvSpPr>
          <p:cNvPr id="134" name="Shape 134"/>
          <p:cNvSpPr txBox="1"/>
          <p:nvPr>
            <p:ph idx="1" type="subTitle"/>
          </p:nvPr>
        </p:nvSpPr>
        <p:spPr>
          <a:xfrm>
            <a:off x="311700" y="3276600"/>
            <a:ext cx="8520600" cy="636600"/>
          </a:xfrm>
          <a:prstGeom prst="rect">
            <a:avLst/>
          </a:prstGeom>
        </p:spPr>
        <p:txBody>
          <a:bodyPr anchorCtr="0" anchor="t" bIns="91425" lIns="91425" rIns="91425" tIns="91425">
            <a:noAutofit/>
          </a:bodyPr>
          <a:lstStyle/>
          <a:p>
            <a:pPr lvl="0" rtl="0">
              <a:spcBef>
                <a:spcPts val="0"/>
              </a:spcBef>
              <a:buNone/>
            </a:pPr>
            <a:r>
              <a:rPr lang="es"/>
              <a:t>Workshop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5581800" cy="3416400"/>
          </a:xfrm>
          <a:prstGeom prst="rect">
            <a:avLst/>
          </a:prstGeom>
        </p:spPr>
        <p:txBody>
          <a:bodyPr anchorCtr="0" anchor="t" bIns="91425" lIns="91425" rIns="91425" tIns="91425">
            <a:noAutofit/>
          </a:bodyPr>
          <a:lstStyle/>
          <a:p>
            <a:pPr lvl="0" rtl="0">
              <a:spcBef>
                <a:spcPts val="0"/>
              </a:spcBef>
              <a:buNone/>
            </a:pPr>
            <a:r>
              <a:rPr lang="es"/>
              <a:t>Recommendation</a:t>
            </a:r>
          </a:p>
          <a:p>
            <a:pPr lvl="0" rtl="0">
              <a:spcBef>
                <a:spcPts val="0"/>
              </a:spcBef>
              <a:buNone/>
            </a:pPr>
            <a:r>
              <a:rPr lang="es"/>
              <a:t>Read this book.</a:t>
            </a:r>
          </a:p>
          <a:p>
            <a:pPr lvl="0" rtl="0">
              <a:spcBef>
                <a:spcPts val="0"/>
              </a:spcBef>
              <a:buNone/>
            </a:pPr>
            <a:r>
              <a:rPr lang="es"/>
              <a:t>Get your boss read this book.</a:t>
            </a:r>
          </a:p>
          <a:p>
            <a:pPr lvl="0" rtl="0">
              <a:spcBef>
                <a:spcPts val="0"/>
              </a:spcBef>
              <a:buNone/>
            </a:pPr>
            <a:r>
              <a:rPr lang="es"/>
              <a:t>Improve by challenging your team (OKR’s)</a:t>
            </a:r>
          </a:p>
        </p:txBody>
      </p:sp>
      <p:sp>
        <p:nvSpPr>
          <p:cNvPr id="191" name="Shape 19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192" name="Shape 192"/>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Team</a:t>
            </a:r>
          </a:p>
        </p:txBody>
      </p:sp>
      <p:pic>
        <p:nvPicPr>
          <p:cNvPr descr="notes_to_a_software_team_leader.jpg" id="193" name="Shape 193"/>
          <p:cNvPicPr preferRelativeResize="0"/>
          <p:nvPr/>
        </p:nvPicPr>
        <p:blipFill>
          <a:blip r:embed="rId3">
            <a:alphaModFix/>
          </a:blip>
          <a:stretch>
            <a:fillRect/>
          </a:stretch>
        </p:blipFill>
        <p:spPr>
          <a:xfrm>
            <a:off x="6083472" y="1152474"/>
            <a:ext cx="2641552"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Systems Thinking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b="1" sz="3000"/>
          </a:p>
          <a:p>
            <a:pPr lvl="0" rtl="0" algn="ctr">
              <a:spcBef>
                <a:spcPts val="0"/>
              </a:spcBef>
              <a:buNone/>
            </a:pPr>
            <a:r>
              <a:rPr b="1" lang="es" sz="3000"/>
              <a:t>Objective: “Deploy 10 times per day”</a:t>
            </a:r>
          </a:p>
        </p:txBody>
      </p:sp>
      <p:sp>
        <p:nvSpPr>
          <p:cNvPr id="205" name="Shape 205"/>
          <p:cNvSpPr txBox="1"/>
          <p:nvPr/>
        </p:nvSpPr>
        <p:spPr>
          <a:xfrm>
            <a:off x="573025" y="3093000"/>
            <a:ext cx="8259300" cy="1346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Font typeface="Arial"/>
              <a:buNone/>
            </a:pPr>
            <a:r>
              <a:t/>
            </a:r>
            <a:endParaRPr sz="1800">
              <a:solidFill>
                <a:schemeClr val="dk2"/>
              </a:solidFill>
            </a:endParaRPr>
          </a:p>
          <a:p>
            <a:pPr lvl="0" rtl="0">
              <a:lnSpc>
                <a:spcPct val="115000"/>
              </a:lnSpc>
              <a:spcBef>
                <a:spcPts val="0"/>
              </a:spcBef>
              <a:spcAft>
                <a:spcPts val="1600"/>
              </a:spcAft>
              <a:buClr>
                <a:schemeClr val="dk1"/>
              </a:buClr>
              <a:buSzPct val="61111"/>
              <a:buFont typeface="Arial"/>
              <a:buNone/>
            </a:pPr>
            <a:r>
              <a:rPr lang="es" sz="1800">
                <a:solidFill>
                  <a:schemeClr val="dk2"/>
                </a:solidFill>
              </a:rPr>
              <a:t>10 deploys per day means how much should the system change to flow this and much more (i.e: 100/1000 deploys per day)</a:t>
            </a:r>
          </a:p>
        </p:txBody>
      </p:sp>
      <p:sp>
        <p:nvSpPr>
          <p:cNvPr id="206" name="Shape 206"/>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Systems Thinking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Trace a line from development to production and add every step involved in the process to publish a release.</a:t>
            </a:r>
          </a:p>
          <a:p>
            <a:pPr lvl="0" rtl="0">
              <a:spcBef>
                <a:spcPts val="0"/>
              </a:spcBef>
              <a:buNone/>
            </a:pPr>
            <a:r>
              <a:rPr b="1" lang="es"/>
              <a:t>This is your pipeline.</a:t>
            </a:r>
          </a:p>
        </p:txBody>
      </p:sp>
      <p:pic>
        <p:nvPicPr>
          <p:cNvPr descr="pert_chart.jpg" id="213" name="Shape 213"/>
          <p:cNvPicPr preferRelativeResize="0"/>
          <p:nvPr/>
        </p:nvPicPr>
        <p:blipFill>
          <a:blip r:embed="rId3">
            <a:alphaModFix/>
          </a:blip>
          <a:stretch>
            <a:fillRect/>
          </a:stretch>
        </p:blipFill>
        <p:spPr>
          <a:xfrm>
            <a:off x="4741450" y="1552500"/>
            <a:ext cx="4402550" cy="3591000"/>
          </a:xfrm>
          <a:prstGeom prst="rect">
            <a:avLst/>
          </a:prstGeom>
          <a:noFill/>
          <a:ln>
            <a:noFill/>
          </a:ln>
        </p:spPr>
      </p:pic>
      <p:sp>
        <p:nvSpPr>
          <p:cNvPr id="214" name="Shape 214"/>
          <p:cNvSpPr txBox="1"/>
          <p:nvPr/>
        </p:nvSpPr>
        <p:spPr>
          <a:xfrm>
            <a:off x="310675" y="2582100"/>
            <a:ext cx="4430700" cy="1912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s" sz="1800">
                <a:solidFill>
                  <a:schemeClr val="dk2"/>
                </a:solidFill>
              </a:rPr>
              <a:t>Add estimations of how much it takes to process a unit in that step.</a:t>
            </a:r>
          </a:p>
          <a:p>
            <a:pPr lvl="0" rtl="0">
              <a:lnSpc>
                <a:spcPct val="115000"/>
              </a:lnSpc>
              <a:spcBef>
                <a:spcPts val="0"/>
              </a:spcBef>
              <a:spcAft>
                <a:spcPts val="1600"/>
              </a:spcAft>
              <a:buClr>
                <a:schemeClr val="dk1"/>
              </a:buClr>
              <a:buSzPct val="61111"/>
              <a:buFont typeface="Arial"/>
              <a:buNone/>
            </a:pPr>
            <a:r>
              <a:rPr lang="es" sz="1800">
                <a:solidFill>
                  <a:schemeClr val="dk2"/>
                </a:solidFill>
              </a:rPr>
              <a:t>At the end you should have a graph like this (PERT graph):</a:t>
            </a:r>
          </a:p>
          <a:p>
            <a:pPr lvl="0" rtl="0">
              <a:spcBef>
                <a:spcPts val="0"/>
              </a:spcBef>
              <a:buNone/>
            </a:pPr>
            <a:r>
              <a:t/>
            </a:r>
            <a:endParaRPr/>
          </a:p>
        </p:txBody>
      </p:sp>
      <p:sp>
        <p:nvSpPr>
          <p:cNvPr id="215" name="Shape 215"/>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Know your deployment process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Establish metrics and measure the performance along the process.  How much time does it takes to go from step one to step two? What are the global times?</a:t>
            </a:r>
          </a:p>
          <a:p>
            <a:pPr lvl="0" rtl="0">
              <a:spcBef>
                <a:spcPts val="0"/>
              </a:spcBef>
              <a:buNone/>
            </a:pPr>
            <a:r>
              <a:rPr lang="es"/>
              <a:t>We are not talking about CPU performance nor Network bandwidth, but how many times you can do something per unit time.  How many business objects are created per unit time.  What is the bandwidth (flow) of your deployment chain?</a:t>
            </a:r>
          </a:p>
          <a:p>
            <a:pPr lvl="0" rtl="0">
              <a:spcBef>
                <a:spcPts val="0"/>
              </a:spcBef>
              <a:buClr>
                <a:schemeClr val="dk1"/>
              </a:buClr>
              <a:buSzPct val="61111"/>
              <a:buFont typeface="Arial"/>
              <a:buNone/>
            </a:pPr>
            <a:r>
              <a:rPr lang="es"/>
              <a:t>Answer these questions: What are the maximums?  Where are the limits?</a:t>
            </a:r>
          </a:p>
        </p:txBody>
      </p:sp>
      <p:sp>
        <p:nvSpPr>
          <p:cNvPr id="222" name="Shape 222"/>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Observe your system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When you see how you deploy and how much effort it costs, it is easy to identify where the process get stuck.</a:t>
            </a:r>
          </a:p>
          <a:p>
            <a:pPr lvl="0" rtl="0">
              <a:spcBef>
                <a:spcPts val="0"/>
              </a:spcBef>
              <a:buNone/>
            </a:pPr>
            <a:r>
              <a:rPr lang="es"/>
              <a:t>Maybe you will see several bottlenecks, but focus on the most blocking knot of the process.</a:t>
            </a:r>
          </a:p>
          <a:p>
            <a:pPr lvl="0" rtl="0">
              <a:spcBef>
                <a:spcPts val="0"/>
              </a:spcBef>
              <a:buNone/>
            </a:pPr>
            <a:r>
              <a:rPr lang="es"/>
              <a:t>Now, add stress to the system considering 10 deploys per time unit.  Will your system support it?</a:t>
            </a:r>
          </a:p>
          <a:p>
            <a:pPr lvl="0" rtl="0">
              <a:spcBef>
                <a:spcPts val="0"/>
              </a:spcBef>
              <a:buNone/>
            </a:pPr>
            <a:r>
              <a:t/>
            </a:r>
            <a:endParaRPr/>
          </a:p>
          <a:p>
            <a:pPr lvl="0" rtl="0">
              <a:spcBef>
                <a:spcPts val="0"/>
              </a:spcBef>
              <a:buNone/>
            </a:pPr>
            <a:r>
              <a:t/>
            </a:r>
            <a:endParaRPr/>
          </a:p>
        </p:txBody>
      </p:sp>
      <p:sp>
        <p:nvSpPr>
          <p:cNvPr id="229" name="Shape 229"/>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Step 1: Identify the constraints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The most difficult part of the process is to define only one bottleneck to break.</a:t>
            </a:r>
          </a:p>
          <a:p>
            <a:pPr lvl="0" rtl="0">
              <a:spcBef>
                <a:spcPts val="0"/>
              </a:spcBef>
              <a:buNone/>
            </a:pPr>
            <a:r>
              <a:rPr lang="es"/>
              <a:t>You will be tempted to select several. That is the usual error.</a:t>
            </a:r>
          </a:p>
          <a:p>
            <a:pPr lvl="0" rtl="0">
              <a:spcBef>
                <a:spcPts val="0"/>
              </a:spcBef>
              <a:buNone/>
            </a:pPr>
            <a:r>
              <a:rPr lang="es"/>
              <a:t>Why only one?</a:t>
            </a:r>
          </a:p>
          <a:p>
            <a:pPr lvl="0" rtl="0">
              <a:spcBef>
                <a:spcPts val="0"/>
              </a:spcBef>
              <a:buNone/>
            </a:pPr>
            <a:r>
              <a:rPr lang="es"/>
              <a:t>Because we are doing improvement in small steps, so we need to concentrate at the beginning.</a:t>
            </a:r>
          </a:p>
          <a:p>
            <a:pPr lvl="0" rtl="0">
              <a:spcBef>
                <a:spcPts val="0"/>
              </a:spcBef>
              <a:buNone/>
            </a:pPr>
            <a:r>
              <a:t/>
            </a:r>
            <a:endParaRPr/>
          </a:p>
        </p:txBody>
      </p:sp>
      <p:sp>
        <p:nvSpPr>
          <p:cNvPr id="236" name="Shape 236"/>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Focus on one bottleneck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In the process to increase your ability to deploy (Global Optimization), you need to take decisions.  The first one is to break the bottleneck by modifying your process so it would give you more throughput at the end of the process, not only on that point.</a:t>
            </a:r>
          </a:p>
          <a:p>
            <a:pPr lvl="0" rtl="0">
              <a:spcBef>
                <a:spcPts val="0"/>
              </a:spcBef>
              <a:buNone/>
            </a:pPr>
            <a:r>
              <a:t/>
            </a:r>
            <a:endParaRPr/>
          </a:p>
        </p:txBody>
      </p:sp>
      <p:sp>
        <p:nvSpPr>
          <p:cNvPr id="243" name="Shape 243"/>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Step 2: Decide how to exploit the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34100"/>
            <a:ext cx="8520600" cy="572700"/>
          </a:xfrm>
          <a:prstGeom prst="rect">
            <a:avLst/>
          </a:prstGeom>
        </p:spPr>
        <p:txBody>
          <a:bodyPr anchorCtr="0" anchor="t" bIns="91425" lIns="91425" rIns="91425" tIns="91425">
            <a:noAutofit/>
          </a:bodyPr>
          <a:lstStyle/>
          <a:p>
            <a:pPr lvl="0" rtl="0">
              <a:lnSpc>
                <a:spcPct val="170146"/>
              </a:lnSpc>
              <a:spcBef>
                <a:spcPts val="0"/>
              </a:spcBef>
              <a:spcAft>
                <a:spcPts val="1200"/>
              </a:spcAft>
              <a:buNone/>
            </a:pPr>
            <a:r>
              <a:rPr lang="es">
                <a:solidFill>
                  <a:srgbClr val="444444"/>
                </a:solidFill>
                <a:highlight>
                  <a:srgbClr val="FFFFFF"/>
                </a:highlight>
              </a:rPr>
              <a:t>Evolve</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Clr>
                <a:schemeClr val="dk1"/>
              </a:buClr>
              <a:buSzPct val="61111"/>
              <a:buFont typeface="Arial"/>
              <a:buNone/>
            </a:pPr>
            <a:r>
              <a:rPr lang="es"/>
              <a:t>This is when DevOps begins</a:t>
            </a:r>
          </a:p>
          <a:p>
            <a:pPr lvl="0" rtl="0">
              <a:spcBef>
                <a:spcPts val="0"/>
              </a:spcBef>
              <a:buNone/>
            </a:pPr>
            <a:r>
              <a:t/>
            </a:r>
            <a:endParaRPr/>
          </a:p>
          <a:p>
            <a:pPr lvl="0" rtl="0">
              <a:spcBef>
                <a:spcPts val="0"/>
              </a:spcBef>
              <a:buNone/>
            </a:pPr>
            <a:r>
              <a:rPr lang="es"/>
              <a:t>Your solutions must be considered like features, same than development.  It is not a “Operations task”.  It is for everyone. We all are on IT.</a:t>
            </a:r>
          </a:p>
          <a:p>
            <a:pPr lvl="0" rtl="0">
              <a:spcBef>
                <a:spcPts val="0"/>
              </a:spcBef>
              <a:buNone/>
            </a:pPr>
            <a:r>
              <a:rPr lang="es"/>
              <a:t>Include them inside the planning, visualize them inside the kanban or the roadmap.  Assign dev and ops resources to work together on this.</a:t>
            </a:r>
          </a:p>
          <a:p>
            <a:pPr lvl="0" rtl="0">
              <a:spcBef>
                <a:spcPts val="0"/>
              </a:spcBef>
              <a:buNone/>
            </a:pPr>
            <a:r>
              <a:t/>
            </a:r>
            <a:endParaRPr/>
          </a:p>
        </p:txBody>
      </p:sp>
      <p:sp>
        <p:nvSpPr>
          <p:cNvPr id="250" name="Shape 250"/>
          <p:cNvSpPr txBox="1"/>
          <p:nvPr>
            <p:ph idx="2" type="subTitle"/>
          </p:nvPr>
        </p:nvSpPr>
        <p:spPr>
          <a:xfrm>
            <a:off x="2050250" y="606800"/>
            <a:ext cx="5122200" cy="244800"/>
          </a:xfrm>
          <a:prstGeom prst="rect">
            <a:avLst/>
          </a:prstGeom>
        </p:spPr>
        <p:txBody>
          <a:bodyPr anchorCtr="0" anchor="t" bIns="91425" lIns="91425" rIns="91425" tIns="91425">
            <a:noAutofit/>
          </a:bodyPr>
          <a:lstStyle/>
          <a:p>
            <a:pPr lvl="0" rtl="0">
              <a:lnSpc>
                <a:spcPct val="170146"/>
              </a:lnSpc>
              <a:spcBef>
                <a:spcPts val="0"/>
              </a:spcBef>
              <a:spcAft>
                <a:spcPts val="1200"/>
              </a:spcAft>
              <a:buNone/>
            </a:pPr>
            <a:r>
              <a:rPr lang="es">
                <a:solidFill>
                  <a:srgbClr val="444444"/>
                </a:solidFill>
              </a:rPr>
              <a:t>Step 3: Subordinate everything else to the decisions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rgbClr val="444444"/>
                </a:solidFill>
                <a:highlight>
                  <a:srgbClr val="FFFFFF"/>
                </a:highlight>
              </a:rPr>
              <a:t>Evolve</a:t>
            </a: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s"/>
              <a:t>Verify you are working on the right track by measuring performance.  Publish reports and take them to retrospectives.</a:t>
            </a:r>
          </a:p>
          <a:p>
            <a:pPr lvl="0" rtl="0">
              <a:spcBef>
                <a:spcPts val="0"/>
              </a:spcBef>
              <a:buNone/>
            </a:pPr>
            <a:r>
              <a:rPr lang="es"/>
              <a:t>Discuss if you have elevate the constraint.  If so, go to the next step.</a:t>
            </a:r>
          </a:p>
          <a:p>
            <a:pPr lvl="0" rtl="0">
              <a:spcBef>
                <a:spcPts val="0"/>
              </a:spcBef>
              <a:buNone/>
            </a:pPr>
            <a:r>
              <a:rPr lang="es"/>
              <a:t>If not, rethink again.</a:t>
            </a:r>
          </a:p>
          <a:p>
            <a:pPr lvl="0" rtl="0">
              <a:spcBef>
                <a:spcPts val="0"/>
              </a:spcBef>
              <a:buNone/>
            </a:pPr>
            <a:r>
              <a:t/>
            </a:r>
            <a:endParaRPr/>
          </a:p>
          <a:p>
            <a:pPr lvl="0" rtl="0">
              <a:spcBef>
                <a:spcPts val="0"/>
              </a:spcBef>
              <a:buNone/>
            </a:pPr>
            <a:r>
              <a:t/>
            </a:r>
            <a:endParaRPr/>
          </a:p>
        </p:txBody>
      </p:sp>
      <p:sp>
        <p:nvSpPr>
          <p:cNvPr id="257" name="Shape 25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444444"/>
                </a:solidFill>
              </a:rPr>
              <a:t>Step 4: Elevate the performance.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Module 4</a:t>
            </a:r>
          </a:p>
        </p:txBody>
      </p:sp>
      <p:sp>
        <p:nvSpPr>
          <p:cNvPr id="140" name="Shape 140"/>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Objectives</a:t>
            </a:r>
          </a:p>
          <a:p>
            <a:pPr indent="-228600" lvl="0" marL="457200" rtl="0">
              <a:spcBef>
                <a:spcPts val="0"/>
              </a:spcBef>
            </a:pPr>
            <a:r>
              <a:rPr lang="es"/>
              <a:t>The team evolution</a:t>
            </a:r>
          </a:p>
          <a:p>
            <a:pPr indent="-228600" lvl="0" marL="457200" rtl="0">
              <a:spcBef>
                <a:spcPts val="0"/>
              </a:spcBef>
            </a:pPr>
            <a:r>
              <a:rPr lang="es"/>
              <a:t>Describe phases of team work</a:t>
            </a:r>
          </a:p>
          <a:p>
            <a:pPr indent="-228600" lvl="1" marL="914400" rtl="0">
              <a:spcBef>
                <a:spcPts val="0"/>
              </a:spcBef>
            </a:pPr>
            <a:r>
              <a:rPr lang="es"/>
              <a:t>Survival, Learning, Self-Organization</a:t>
            </a:r>
          </a:p>
          <a:p>
            <a:pPr indent="-342900" lvl="0" marL="457200" marR="0" rtl="0" algn="l">
              <a:lnSpc>
                <a:spcPct val="115000"/>
              </a:lnSpc>
              <a:spcBef>
                <a:spcPts val="0"/>
              </a:spcBef>
              <a:spcAft>
                <a:spcPts val="1600"/>
              </a:spcAft>
              <a:buClr>
                <a:schemeClr val="dk2"/>
              </a:buClr>
              <a:buSzPct val="100000"/>
              <a:buFont typeface="Arial"/>
            </a:pPr>
            <a:r>
              <a:rPr lang="es"/>
              <a:t>How to use Theory of Constraints to evolve your system</a:t>
            </a:r>
          </a:p>
          <a:p>
            <a:pPr indent="-228600" lvl="0" marL="457200" marR="0" rtl="0" algn="l">
              <a:lnSpc>
                <a:spcPct val="115000"/>
              </a:lnSpc>
              <a:spcBef>
                <a:spcPts val="0"/>
              </a:spcBef>
              <a:spcAft>
                <a:spcPts val="1600"/>
              </a:spcAft>
            </a:pPr>
            <a:r>
              <a:rPr lang="es"/>
              <a:t>Netflix and Chaos Monkey</a:t>
            </a:r>
          </a:p>
          <a:p>
            <a:pPr indent="-228600" lvl="0" marL="457200" rtl="0">
              <a:spcBef>
                <a:spcPts val="0"/>
              </a:spcBef>
            </a:pPr>
            <a:r>
              <a:rPr lang="es"/>
              <a:t>One thing more…</a:t>
            </a:r>
          </a:p>
          <a:p>
            <a:pPr indent="-228600" lvl="1" marL="914400" rtl="0">
              <a:spcBef>
                <a:spcPts val="0"/>
              </a:spcBef>
            </a:pPr>
            <a:r>
              <a:rPr lang="es"/>
              <a:t>12 factor apps</a:t>
            </a:r>
          </a:p>
          <a:p>
            <a:pPr indent="-228600" lvl="1" marL="914400" marR="0" rtl="0" algn="l">
              <a:lnSpc>
                <a:spcPct val="115000"/>
              </a:lnSpc>
              <a:spcBef>
                <a:spcPts val="0"/>
              </a:spcBef>
              <a:spcAft>
                <a:spcPts val="1600"/>
              </a:spcAft>
            </a:pPr>
            <a:r>
              <a:rPr lang="es"/>
              <a:t>Containers and Docker</a:t>
            </a:r>
          </a:p>
          <a:p>
            <a:pPr lvl="0" rtl="0">
              <a:spcBef>
                <a:spcPts val="0"/>
              </a:spcBef>
              <a:buNone/>
            </a:pPr>
            <a:r>
              <a:t/>
            </a:r>
            <a:endParaRPr/>
          </a:p>
        </p:txBody>
      </p:sp>
      <p:sp>
        <p:nvSpPr>
          <p:cNvPr id="141" name="Shape 141"/>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The Third Way and how experimenting and taking risks can take us to greatness.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rgbClr val="444444"/>
                </a:solidFill>
                <a:highlight>
                  <a:srgbClr val="FFFFFF"/>
                </a:highlight>
              </a:rPr>
              <a:t>Evolve</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lgn="ctr">
              <a:spcBef>
                <a:spcPts val="0"/>
              </a:spcBef>
              <a:buNone/>
            </a:pPr>
            <a:r>
              <a:rPr lang="es"/>
              <a:t>The process never ends.</a:t>
            </a:r>
          </a:p>
          <a:p>
            <a:pPr lvl="0" rtl="0" algn="ctr">
              <a:spcBef>
                <a:spcPts val="0"/>
              </a:spcBef>
              <a:buNone/>
            </a:pPr>
            <a:r>
              <a:rPr lang="es"/>
              <a:t>You are improving a production chain.</a:t>
            </a:r>
          </a:p>
          <a:p>
            <a:pPr lvl="0" rtl="0" algn="ctr">
              <a:spcBef>
                <a:spcPts val="0"/>
              </a:spcBef>
              <a:buNone/>
            </a:pPr>
            <a:r>
              <a:rPr lang="es"/>
              <a:t>Accidents and issues happens all the time.</a:t>
            </a:r>
          </a:p>
          <a:p>
            <a:pPr lvl="0" rtl="0" algn="ctr">
              <a:spcBef>
                <a:spcPts val="0"/>
              </a:spcBef>
              <a:buNone/>
            </a:pPr>
            <a:r>
              <a:rPr lang="es"/>
              <a:t>It is an unbalanced system.</a:t>
            </a:r>
          </a:p>
          <a:p>
            <a:pPr lvl="0" rtl="0">
              <a:spcBef>
                <a:spcPts val="0"/>
              </a:spcBef>
              <a:buNone/>
            </a:pPr>
            <a:r>
              <a:t/>
            </a:r>
            <a:endParaRPr/>
          </a:p>
        </p:txBody>
      </p:sp>
      <p:sp>
        <p:nvSpPr>
          <p:cNvPr id="264" name="Shape 264"/>
          <p:cNvSpPr txBox="1"/>
          <p:nvPr>
            <p:ph idx="2" type="subTitle"/>
          </p:nvPr>
        </p:nvSpPr>
        <p:spPr>
          <a:xfrm>
            <a:off x="1985975" y="606800"/>
            <a:ext cx="51864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444444"/>
                </a:solidFill>
              </a:rPr>
              <a:t>Step 5: If the constraint has shifted, back to Step 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Clr>
                <a:schemeClr val="dk1"/>
              </a:buClr>
              <a:buSzPct val="28947"/>
              <a:buFont typeface="Arial"/>
              <a:buNone/>
            </a:pPr>
            <a:r>
              <a:rPr lang="es"/>
              <a:t>Evolve</a:t>
            </a:r>
          </a:p>
          <a:p>
            <a:pPr lvl="0" rtl="0">
              <a:spcBef>
                <a:spcPts val="0"/>
              </a:spcBef>
              <a:buNone/>
            </a:pPr>
            <a:r>
              <a:t/>
            </a:r>
            <a:endParaRPr/>
          </a:p>
        </p:txBody>
      </p:sp>
      <p:sp>
        <p:nvSpPr>
          <p:cNvPr id="270" name="Shape 2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First of all, listen to the people.  They complain all the time, so you will get good feedback about which thing to do first.</a:t>
            </a:r>
          </a:p>
          <a:p>
            <a:pPr lvl="0" rtl="0">
              <a:spcBef>
                <a:spcPts val="0"/>
              </a:spcBef>
              <a:buNone/>
            </a:pPr>
            <a:r>
              <a:t/>
            </a:r>
            <a:endParaRPr/>
          </a:p>
          <a:p>
            <a:pPr lvl="0" rtl="0">
              <a:spcBef>
                <a:spcPts val="0"/>
              </a:spcBef>
              <a:buNone/>
            </a:pPr>
            <a:r>
              <a:rPr lang="es"/>
              <a:t>Then, challenge them to solve their complains.  Help them to grown, not to solve their problems.</a:t>
            </a:r>
          </a:p>
          <a:p>
            <a:pPr lvl="0" rtl="0">
              <a:spcBef>
                <a:spcPts val="0"/>
              </a:spcBef>
              <a:buNone/>
            </a:pPr>
            <a:r>
              <a:t/>
            </a:r>
            <a:endParaRPr/>
          </a:p>
          <a:p>
            <a:pPr lvl="0" rtl="0">
              <a:spcBef>
                <a:spcPts val="0"/>
              </a:spcBef>
              <a:buNone/>
            </a:pPr>
            <a:r>
              <a:rPr lang="es"/>
              <a:t>Remember: small steps, one thing per iteration, fast paced, great improvement.</a:t>
            </a:r>
          </a:p>
          <a:p>
            <a:pPr lvl="0" rtl="0">
              <a:spcBef>
                <a:spcPts val="0"/>
              </a:spcBef>
              <a:buNone/>
            </a:pPr>
            <a:r>
              <a:t/>
            </a:r>
            <a:endParaRPr/>
          </a:p>
        </p:txBody>
      </p:sp>
      <p:sp>
        <p:nvSpPr>
          <p:cNvPr id="271" name="Shape 271"/>
          <p:cNvSpPr txBox="1"/>
          <p:nvPr>
            <p:ph idx="2" type="subTitle"/>
          </p:nvPr>
        </p:nvSpPr>
        <p:spPr>
          <a:xfrm>
            <a:off x="2085975" y="606800"/>
            <a:ext cx="50649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Building the deploy tool chain using constraints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graphicFrame>
        <p:nvGraphicFramePr>
          <p:cNvPr id="277" name="Shape 277"/>
          <p:cNvGraphicFramePr/>
          <p:nvPr/>
        </p:nvGraphicFramePr>
        <p:xfrm>
          <a:off x="952500" y="1224200"/>
          <a:ext cx="3000000" cy="3000000"/>
        </p:xfrm>
        <a:graphic>
          <a:graphicData uri="http://schemas.openxmlformats.org/drawingml/2006/table">
            <a:tbl>
              <a:tblPr>
                <a:noFill/>
                <a:tableStyleId>{04041481-9FC0-4942-8F4D-E40D3B375139}</a:tableStyleId>
              </a:tblPr>
              <a:tblGrid>
                <a:gridCol w="1335975"/>
                <a:gridCol w="3490025"/>
                <a:gridCol w="2413000"/>
              </a:tblGrid>
              <a:tr h="381000">
                <a:tc>
                  <a:txBody>
                    <a:bodyPr>
                      <a:noAutofit/>
                    </a:bodyPr>
                    <a:lstStyle/>
                    <a:p>
                      <a:pPr lvl="0" rtl="0">
                        <a:spcBef>
                          <a:spcPts val="0"/>
                        </a:spcBef>
                        <a:buNone/>
                      </a:pPr>
                      <a:r>
                        <a:rPr lang="es"/>
                        <a:t>Constraint</a:t>
                      </a:r>
                    </a:p>
                  </a:txBody>
                  <a:tcPr marT="91425" marB="91425" marR="91425" marL="91425"/>
                </a:tc>
                <a:tc>
                  <a:txBody>
                    <a:bodyPr>
                      <a:noAutofit/>
                    </a:bodyPr>
                    <a:lstStyle/>
                    <a:p>
                      <a:pPr lvl="0" rtl="0">
                        <a:spcBef>
                          <a:spcPts val="0"/>
                        </a:spcBef>
                        <a:buNone/>
                      </a:pPr>
                      <a:r>
                        <a:rPr lang="es"/>
                        <a:t>Solution</a:t>
                      </a:r>
                    </a:p>
                  </a:txBody>
                  <a:tcPr marT="91425" marB="91425" marR="91425" marL="91425"/>
                </a:tc>
                <a:tc>
                  <a:txBody>
                    <a:bodyPr>
                      <a:noAutofit/>
                    </a:bodyPr>
                    <a:lstStyle/>
                    <a:p>
                      <a:pPr lvl="0" rtl="0">
                        <a:spcBef>
                          <a:spcPts val="0"/>
                        </a:spcBef>
                        <a:buNone/>
                      </a:pPr>
                      <a:r>
                        <a:rPr lang="es"/>
                        <a:t>Tool/s</a:t>
                      </a:r>
                    </a:p>
                  </a:txBody>
                  <a:tcPr marT="91425" marB="91425" marR="91425" marL="91425"/>
                </a:tc>
              </a:tr>
              <a:tr h="381000">
                <a:tc>
                  <a:txBody>
                    <a:bodyPr>
                      <a:noAutofit/>
                    </a:bodyPr>
                    <a:lstStyle/>
                    <a:p>
                      <a:pPr lvl="0" rtl="0">
                        <a:spcBef>
                          <a:spcPts val="0"/>
                        </a:spcBef>
                        <a:buNone/>
                      </a:pPr>
                      <a:r>
                        <a:rPr lang="es"/>
                        <a:t>Insufficient Infrastructure</a:t>
                      </a:r>
                    </a:p>
                  </a:txBody>
                  <a:tcPr marT="91425" marB="91425" marR="91425" marL="91425"/>
                </a:tc>
                <a:tc>
                  <a:txBody>
                    <a:bodyPr>
                      <a:noAutofit/>
                    </a:bodyPr>
                    <a:lstStyle/>
                    <a:p>
                      <a:pPr lvl="0" rtl="0">
                        <a:spcBef>
                          <a:spcPts val="0"/>
                        </a:spcBef>
                        <a:buNone/>
                      </a:pPr>
                      <a:r>
                        <a:rPr lang="es"/>
                        <a:t>Use virtualization to optimize hardware performance. Use cloud to expand your limits (it is all OPEX)</a:t>
                      </a:r>
                    </a:p>
                  </a:txBody>
                  <a:tcPr marT="91425" marB="91425" marR="91425" marL="91425"/>
                </a:tc>
                <a:tc>
                  <a:txBody>
                    <a:bodyPr>
                      <a:noAutofit/>
                    </a:bodyPr>
                    <a:lstStyle/>
                    <a:p>
                      <a:pPr lvl="0" rtl="0">
                        <a:spcBef>
                          <a:spcPts val="0"/>
                        </a:spcBef>
                        <a:buNone/>
                      </a:pPr>
                      <a:r>
                        <a:rPr lang="es"/>
                        <a:t>VMware, Virtualbox, vagrant, docker…</a:t>
                      </a:r>
                    </a:p>
                    <a:p>
                      <a:pPr lvl="0" rtl="0">
                        <a:spcBef>
                          <a:spcPts val="0"/>
                        </a:spcBef>
                        <a:buNone/>
                      </a:pPr>
                      <a:r>
                        <a:rPr lang="es"/>
                        <a:t>AWS, Google Cloud Platform,...</a:t>
                      </a:r>
                    </a:p>
                  </a:txBody>
                  <a:tcPr marT="91425" marB="91425" marR="91425" marL="91425"/>
                </a:tc>
              </a:tr>
              <a:tr h="381000">
                <a:tc>
                  <a:txBody>
                    <a:bodyPr>
                      <a:noAutofit/>
                    </a:bodyPr>
                    <a:lstStyle/>
                    <a:p>
                      <a:pPr lvl="0" rtl="0">
                        <a:spcBef>
                          <a:spcPts val="0"/>
                        </a:spcBef>
                        <a:buNone/>
                      </a:pPr>
                      <a:r>
                        <a:rPr lang="es"/>
                        <a:t>Environments are not similar</a:t>
                      </a:r>
                    </a:p>
                  </a:txBody>
                  <a:tcPr marT="91425" marB="91425" marR="91425" marL="91425"/>
                </a:tc>
                <a:tc>
                  <a:txBody>
                    <a:bodyPr>
                      <a:noAutofit/>
                    </a:bodyPr>
                    <a:lstStyle/>
                    <a:p>
                      <a:pPr lvl="0" rtl="0">
                        <a:spcBef>
                          <a:spcPts val="0"/>
                        </a:spcBef>
                        <a:buNone/>
                      </a:pPr>
                      <a:r>
                        <a:rPr lang="es"/>
                        <a:t>Use configuration management systems to set development environments as similar as production</a:t>
                      </a:r>
                    </a:p>
                  </a:txBody>
                  <a:tcPr marT="91425" marB="91425" marR="91425" marL="91425"/>
                </a:tc>
                <a:tc>
                  <a:txBody>
                    <a:bodyPr>
                      <a:noAutofit/>
                    </a:bodyPr>
                    <a:lstStyle/>
                    <a:p>
                      <a:pPr lvl="0" rtl="0">
                        <a:spcBef>
                          <a:spcPts val="0"/>
                        </a:spcBef>
                        <a:buNone/>
                      </a:pPr>
                      <a:r>
                        <a:rPr lang="es"/>
                        <a:t>Chef, Puppet, Ansible, Salt...</a:t>
                      </a:r>
                    </a:p>
                  </a:txBody>
                  <a:tcPr marT="91425" marB="91425" marR="91425" marL="91425"/>
                </a:tc>
              </a:tr>
              <a:tr h="381000">
                <a:tc>
                  <a:txBody>
                    <a:bodyPr>
                      <a:noAutofit/>
                    </a:bodyPr>
                    <a:lstStyle/>
                    <a:p>
                      <a:pPr lvl="0" rtl="0">
                        <a:spcBef>
                          <a:spcPts val="0"/>
                        </a:spcBef>
                        <a:buNone/>
                      </a:pPr>
                      <a:r>
                        <a:rPr lang="es"/>
                        <a:t>Cooperation tools</a:t>
                      </a:r>
                    </a:p>
                  </a:txBody>
                  <a:tcPr marT="91425" marB="91425" marR="91425" marL="91425"/>
                </a:tc>
                <a:tc>
                  <a:txBody>
                    <a:bodyPr>
                      <a:noAutofit/>
                    </a:bodyPr>
                    <a:lstStyle/>
                    <a:p>
                      <a:pPr lvl="0" rtl="0">
                        <a:spcBef>
                          <a:spcPts val="0"/>
                        </a:spcBef>
                        <a:buNone/>
                      </a:pPr>
                      <a:r>
                        <a:rPr lang="es"/>
                        <a:t>Use Instant messaging and team sharing tools to increase communication</a:t>
                      </a:r>
                    </a:p>
                  </a:txBody>
                  <a:tcPr marT="91425" marB="91425" marR="91425" marL="91425"/>
                </a:tc>
                <a:tc>
                  <a:txBody>
                    <a:bodyPr>
                      <a:noAutofit/>
                    </a:bodyPr>
                    <a:lstStyle/>
                    <a:p>
                      <a:pPr lvl="0" rtl="0">
                        <a:spcBef>
                          <a:spcPts val="0"/>
                        </a:spcBef>
                        <a:buNone/>
                      </a:pPr>
                      <a:r>
                        <a:rPr lang="es"/>
                        <a:t>JIRA, redmine, slack, hangouts</a:t>
                      </a:r>
                    </a:p>
                  </a:txBody>
                  <a:tcPr marT="91425" marB="91425" marR="91425" marL="91425"/>
                </a:tc>
              </a:tr>
              <a:tr h="381000">
                <a:tc>
                  <a:txBody>
                    <a:bodyPr>
                      <a:noAutofit/>
                    </a:bodyPr>
                    <a:lstStyle/>
                    <a:p>
                      <a:pPr lvl="0" rtl="0">
                        <a:spcBef>
                          <a:spcPts val="0"/>
                        </a:spcBef>
                        <a:buNone/>
                      </a:pPr>
                      <a:r>
                        <a:rPr lang="es"/>
                        <a:t>Build Tools</a:t>
                      </a:r>
                    </a:p>
                  </a:txBody>
                  <a:tcPr marT="91425" marB="91425" marR="91425" marL="91425"/>
                </a:tc>
                <a:tc>
                  <a:txBody>
                    <a:bodyPr>
                      <a:noAutofit/>
                    </a:bodyPr>
                    <a:lstStyle/>
                    <a:p>
                      <a:pPr lvl="0" rtl="0">
                        <a:spcBef>
                          <a:spcPts val="0"/>
                        </a:spcBef>
                        <a:buNone/>
                      </a:pPr>
                      <a:r>
                        <a:rPr lang="es"/>
                        <a:t>Automated tools that keep modules versioned and shippables</a:t>
                      </a:r>
                    </a:p>
                  </a:txBody>
                  <a:tcPr marT="91425" marB="91425" marR="91425" marL="91425"/>
                </a:tc>
                <a:tc>
                  <a:txBody>
                    <a:bodyPr>
                      <a:noAutofit/>
                    </a:bodyPr>
                    <a:lstStyle/>
                    <a:p>
                      <a:pPr lvl="0" rtl="0">
                        <a:spcBef>
                          <a:spcPts val="0"/>
                        </a:spcBef>
                        <a:buNone/>
                      </a:pPr>
                      <a:r>
                        <a:rPr lang="es"/>
                        <a:t>Maven,Gradle,Nexus, Artifactory, Aptly, </a:t>
                      </a:r>
                    </a:p>
                  </a:txBody>
                  <a:tcPr marT="91425" marB="91425" marR="91425" marL="91425"/>
                </a:tc>
              </a:tr>
            </a:tbl>
          </a:graphicData>
        </a:graphic>
      </p:graphicFrame>
      <p:sp>
        <p:nvSpPr>
          <p:cNvPr id="278" name="Shape 278"/>
          <p:cNvSpPr txBox="1"/>
          <p:nvPr>
            <p:ph idx="1" type="subTitle"/>
          </p:nvPr>
        </p:nvSpPr>
        <p:spPr>
          <a:xfrm>
            <a:off x="2171700" y="606800"/>
            <a:ext cx="47934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Building the deploy tool chain using constraints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graphicFrame>
        <p:nvGraphicFramePr>
          <p:cNvPr id="284" name="Shape 284"/>
          <p:cNvGraphicFramePr/>
          <p:nvPr/>
        </p:nvGraphicFramePr>
        <p:xfrm>
          <a:off x="952500" y="1224200"/>
          <a:ext cx="3000000" cy="3000000"/>
        </p:xfrm>
        <a:graphic>
          <a:graphicData uri="http://schemas.openxmlformats.org/drawingml/2006/table">
            <a:tbl>
              <a:tblPr>
                <a:noFill/>
                <a:tableStyleId>{04041481-9FC0-4942-8F4D-E40D3B375139}</a:tableStyleId>
              </a:tblPr>
              <a:tblGrid>
                <a:gridCol w="1335975"/>
                <a:gridCol w="3490025"/>
                <a:gridCol w="2413000"/>
              </a:tblGrid>
              <a:tr h="381000">
                <a:tc>
                  <a:txBody>
                    <a:bodyPr>
                      <a:noAutofit/>
                    </a:bodyPr>
                    <a:lstStyle/>
                    <a:p>
                      <a:pPr lvl="0" rtl="0">
                        <a:spcBef>
                          <a:spcPts val="0"/>
                        </a:spcBef>
                        <a:buNone/>
                      </a:pPr>
                      <a:r>
                        <a:rPr lang="es"/>
                        <a:t>Constraint</a:t>
                      </a:r>
                    </a:p>
                  </a:txBody>
                  <a:tcPr marT="91425" marB="91425" marR="91425" marL="91425"/>
                </a:tc>
                <a:tc>
                  <a:txBody>
                    <a:bodyPr>
                      <a:noAutofit/>
                    </a:bodyPr>
                    <a:lstStyle/>
                    <a:p>
                      <a:pPr lvl="0" rtl="0">
                        <a:spcBef>
                          <a:spcPts val="0"/>
                        </a:spcBef>
                        <a:buNone/>
                      </a:pPr>
                      <a:r>
                        <a:rPr lang="es"/>
                        <a:t>Solution</a:t>
                      </a:r>
                    </a:p>
                  </a:txBody>
                  <a:tcPr marT="91425" marB="91425" marR="91425" marL="91425"/>
                </a:tc>
                <a:tc>
                  <a:txBody>
                    <a:bodyPr>
                      <a:noAutofit/>
                    </a:bodyPr>
                    <a:lstStyle/>
                    <a:p>
                      <a:pPr lvl="0" rtl="0">
                        <a:spcBef>
                          <a:spcPts val="0"/>
                        </a:spcBef>
                        <a:buNone/>
                      </a:pPr>
                      <a:r>
                        <a:rPr lang="es"/>
                        <a:t>Tool/s</a:t>
                      </a:r>
                    </a:p>
                  </a:txBody>
                  <a:tcPr marT="91425" marB="91425" marR="91425" marL="91425"/>
                </a:tc>
              </a:tr>
              <a:tr h="381000">
                <a:tc>
                  <a:txBody>
                    <a:bodyPr>
                      <a:noAutofit/>
                    </a:bodyPr>
                    <a:lstStyle/>
                    <a:p>
                      <a:pPr lvl="0" rtl="0">
                        <a:spcBef>
                          <a:spcPts val="0"/>
                        </a:spcBef>
                        <a:buNone/>
                      </a:pPr>
                      <a:r>
                        <a:rPr lang="es"/>
                        <a:t>Logs are difficult to use</a:t>
                      </a:r>
                    </a:p>
                  </a:txBody>
                  <a:tcPr marT="91425" marB="91425" marR="91425" marL="91425"/>
                </a:tc>
                <a:tc>
                  <a:txBody>
                    <a:bodyPr>
                      <a:noAutofit/>
                    </a:bodyPr>
                    <a:lstStyle/>
                    <a:p>
                      <a:pPr lvl="0" rtl="0">
                        <a:spcBef>
                          <a:spcPts val="0"/>
                        </a:spcBef>
                        <a:buNone/>
                      </a:pPr>
                      <a:r>
                        <a:rPr lang="es"/>
                        <a:t>Collect logs centrally, use tools to visualize trends and exceptions.</a:t>
                      </a:r>
                    </a:p>
                  </a:txBody>
                  <a:tcPr marT="91425" marB="91425" marR="91425" marL="91425"/>
                </a:tc>
                <a:tc>
                  <a:txBody>
                    <a:bodyPr>
                      <a:noAutofit/>
                    </a:bodyPr>
                    <a:lstStyle/>
                    <a:p>
                      <a:pPr lvl="0" rtl="0">
                        <a:spcBef>
                          <a:spcPts val="0"/>
                        </a:spcBef>
                        <a:buNone/>
                      </a:pPr>
                      <a:r>
                        <a:rPr lang="es"/>
                        <a:t>Elasticsearch, Logstash, Kibana, Logtrust, Logentries</a:t>
                      </a:r>
                    </a:p>
                  </a:txBody>
                  <a:tcPr marT="91425" marB="91425" marR="91425" marL="91425"/>
                </a:tc>
              </a:tr>
              <a:tr h="381000">
                <a:tc>
                  <a:txBody>
                    <a:bodyPr>
                      <a:noAutofit/>
                    </a:bodyPr>
                    <a:lstStyle/>
                    <a:p>
                      <a:pPr lvl="0" rtl="0">
                        <a:spcBef>
                          <a:spcPts val="0"/>
                        </a:spcBef>
                        <a:buNone/>
                      </a:pPr>
                      <a:r>
                        <a:rPr lang="es"/>
                        <a:t>Source code not distributable</a:t>
                      </a:r>
                    </a:p>
                  </a:txBody>
                  <a:tcPr marT="91425" marB="91425" marR="91425" marL="91425"/>
                </a:tc>
                <a:tc>
                  <a:txBody>
                    <a:bodyPr>
                      <a:noAutofit/>
                    </a:bodyPr>
                    <a:lstStyle/>
                    <a:p>
                      <a:pPr lvl="0" rtl="0">
                        <a:spcBef>
                          <a:spcPts val="0"/>
                        </a:spcBef>
                        <a:buNone/>
                      </a:pPr>
                      <a:r>
                        <a:rPr lang="es"/>
                        <a:t>Use distributed version control systems</a:t>
                      </a:r>
                    </a:p>
                  </a:txBody>
                  <a:tcPr marT="91425" marB="91425" marR="91425" marL="91425"/>
                </a:tc>
                <a:tc>
                  <a:txBody>
                    <a:bodyPr>
                      <a:noAutofit/>
                    </a:bodyPr>
                    <a:lstStyle/>
                    <a:p>
                      <a:pPr lvl="0" rtl="0">
                        <a:spcBef>
                          <a:spcPts val="0"/>
                        </a:spcBef>
                        <a:buNone/>
                      </a:pPr>
                      <a:r>
                        <a:rPr lang="es"/>
                        <a:t>git, mercurial</a:t>
                      </a:r>
                    </a:p>
                    <a:p>
                      <a:pPr lvl="0" rtl="0">
                        <a:spcBef>
                          <a:spcPts val="0"/>
                        </a:spcBef>
                        <a:buNone/>
                      </a:pPr>
                      <a:r>
                        <a:rPr lang="es"/>
                        <a:t>Github, bitbucket</a:t>
                      </a:r>
                    </a:p>
                  </a:txBody>
                  <a:tcPr marT="91425" marB="91425" marR="91425" marL="91425"/>
                </a:tc>
              </a:tr>
              <a:tr h="381000">
                <a:tc>
                  <a:txBody>
                    <a:bodyPr>
                      <a:noAutofit/>
                    </a:bodyPr>
                    <a:lstStyle/>
                    <a:p>
                      <a:pPr lvl="0" rtl="0">
                        <a:spcBef>
                          <a:spcPts val="0"/>
                        </a:spcBef>
                        <a:buNone/>
                      </a:pPr>
                      <a:r>
                        <a:rPr lang="es"/>
                        <a:t>Process is too difficult to execute</a:t>
                      </a:r>
                    </a:p>
                  </a:txBody>
                  <a:tcPr marT="91425" marB="91425" marR="91425" marL="91425"/>
                </a:tc>
                <a:tc>
                  <a:txBody>
                    <a:bodyPr>
                      <a:noAutofit/>
                    </a:bodyPr>
                    <a:lstStyle/>
                    <a:p>
                      <a:pPr lvl="0" rtl="0">
                        <a:spcBef>
                          <a:spcPts val="0"/>
                        </a:spcBef>
                        <a:buNone/>
                      </a:pPr>
                      <a:r>
                        <a:rPr lang="es"/>
                        <a:t>Use automation tools to write one, execute many (and use only a button)</a:t>
                      </a:r>
                    </a:p>
                  </a:txBody>
                  <a:tcPr marT="91425" marB="91425" marR="91425" marL="91425"/>
                </a:tc>
                <a:tc>
                  <a:txBody>
                    <a:bodyPr>
                      <a:noAutofit/>
                    </a:bodyPr>
                    <a:lstStyle/>
                    <a:p>
                      <a:pPr lvl="0" rtl="0">
                        <a:spcBef>
                          <a:spcPts val="0"/>
                        </a:spcBef>
                        <a:buNone/>
                      </a:pPr>
                      <a:r>
                        <a:rPr lang="es"/>
                        <a:t>Jenkins, Go, Codeship, ClinkerHQ, Cloudbees</a:t>
                      </a:r>
                    </a:p>
                  </a:txBody>
                  <a:tcPr marT="91425" marB="91425" marR="91425" marL="91425"/>
                </a:tc>
              </a:tr>
              <a:tr h="381000">
                <a:tc>
                  <a:txBody>
                    <a:bodyPr>
                      <a:noAutofit/>
                    </a:bodyPr>
                    <a:lstStyle/>
                    <a:p>
                      <a:pPr lvl="0" rtl="0">
                        <a:spcBef>
                          <a:spcPts val="0"/>
                        </a:spcBef>
                        <a:buNone/>
                      </a:pPr>
                      <a:r>
                        <a:rPr lang="es"/>
                        <a:t>Testing is difficult and slow</a:t>
                      </a:r>
                    </a:p>
                  </a:txBody>
                  <a:tcPr marT="91425" marB="91425" marR="91425" marL="91425"/>
                </a:tc>
                <a:tc>
                  <a:txBody>
                    <a:bodyPr>
                      <a:noAutofit/>
                    </a:bodyPr>
                    <a:lstStyle/>
                    <a:p>
                      <a:pPr lvl="0" rtl="0">
                        <a:spcBef>
                          <a:spcPts val="0"/>
                        </a:spcBef>
                        <a:buNone/>
                      </a:pPr>
                      <a:r>
                        <a:rPr lang="es"/>
                        <a:t>Create different types of tests: unit test, integration test, acceptance test.  Distribute them between phases and automate them</a:t>
                      </a:r>
                    </a:p>
                  </a:txBody>
                  <a:tcPr marT="91425" marB="91425" marR="91425" marL="91425"/>
                </a:tc>
                <a:tc>
                  <a:txBody>
                    <a:bodyPr>
                      <a:noAutofit/>
                    </a:bodyPr>
                    <a:lstStyle/>
                    <a:p>
                      <a:pPr lvl="0" rtl="0">
                        <a:spcBef>
                          <a:spcPts val="0"/>
                        </a:spcBef>
                        <a:buNone/>
                      </a:pPr>
                      <a:r>
                        <a:rPr lang="es"/>
                        <a:t>Junit, JBehave, Rspec, Cucumber, Selenium, SmartBear </a:t>
                      </a:r>
                    </a:p>
                  </a:txBody>
                  <a:tcPr marT="91425" marB="91425" marR="91425" marL="91425"/>
                </a:tc>
              </a:tr>
            </a:tbl>
          </a:graphicData>
        </a:graphic>
      </p:graphicFrame>
      <p:sp>
        <p:nvSpPr>
          <p:cNvPr id="285" name="Shape 285"/>
          <p:cNvSpPr txBox="1"/>
          <p:nvPr>
            <p:ph idx="1" type="subTitle"/>
          </p:nvPr>
        </p:nvSpPr>
        <p:spPr>
          <a:xfrm>
            <a:off x="2171700" y="606800"/>
            <a:ext cx="48150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Building the deploy tool chain using constraints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Experiment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Netflix and Chaos Monkey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3"/>
              </a:rPr>
              <a:t>http://techblog.netflix.com/2012/07/chaos-monkey-released-into-wild.html</a:t>
            </a:r>
          </a:p>
          <a:p>
            <a:pPr lvl="0" rtl="0">
              <a:spcBef>
                <a:spcPts val="0"/>
              </a:spcBef>
              <a:buNone/>
            </a:pPr>
            <a:r>
              <a:rPr lang="es"/>
              <a:t>How an outage developed a more resilience network.  Take this story as a point of departure to evolve your systems and enforce your systems thinking.</a:t>
            </a:r>
          </a:p>
          <a:p>
            <a:pPr lvl="0" rtl="0">
              <a:spcBef>
                <a:spcPts val="0"/>
              </a:spcBef>
              <a:buNone/>
            </a:pPr>
            <a:r>
              <a:t/>
            </a:r>
            <a:endParaRPr/>
          </a:p>
          <a:p>
            <a:pPr lvl="0" rtl="0">
              <a:spcBef>
                <a:spcPts val="0"/>
              </a:spcBef>
              <a:buNone/>
            </a:pPr>
            <a:r>
              <a:rPr lang="es"/>
              <a:t>Think: </a:t>
            </a:r>
            <a:r>
              <a:rPr b="1" i="1" lang="es"/>
              <a:t>what if a service in your network suddenly stops responding?</a:t>
            </a:r>
          </a:p>
        </p:txBody>
      </p:sp>
      <p:sp>
        <p:nvSpPr>
          <p:cNvPr id="301" name="Shape 30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Netflix and Chaos Monkey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12 Factor Applications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12 Factor Applications</a:t>
            </a:r>
          </a:p>
        </p:txBody>
      </p:sp>
      <p:sp>
        <p:nvSpPr>
          <p:cNvPr id="312" name="Shape 3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Reference: </a:t>
            </a:r>
            <a:r>
              <a:rPr lang="es" u="sng">
                <a:solidFill>
                  <a:schemeClr val="hlink"/>
                </a:solidFill>
                <a:hlinkClick r:id="rId3"/>
              </a:rPr>
              <a:t>http://12factor.net</a:t>
            </a:r>
          </a:p>
          <a:p>
            <a:pPr lvl="0" rtl="0">
              <a:spcBef>
                <a:spcPts val="0"/>
              </a:spcBef>
              <a:buNone/>
            </a:pPr>
            <a:r>
              <a:rPr lang="es"/>
              <a:t>It is a methodology to build software-as-a-service applications that:</a:t>
            </a:r>
          </a:p>
          <a:p>
            <a:pPr indent="-304800" lvl="0" marL="457200" rtl="0" algn="just">
              <a:spcBef>
                <a:spcPts val="0"/>
              </a:spcBef>
              <a:spcAft>
                <a:spcPts val="0"/>
              </a:spcAft>
              <a:buClr>
                <a:schemeClr val="dk1"/>
              </a:buClr>
              <a:buSzPct val="100000"/>
              <a:buFont typeface="Arial"/>
            </a:pPr>
            <a:r>
              <a:rPr lang="es" sz="1200">
                <a:solidFill>
                  <a:schemeClr val="dk1"/>
                </a:solidFill>
              </a:rPr>
              <a:t>Use </a:t>
            </a:r>
            <a:r>
              <a:rPr b="1" lang="es" sz="1200">
                <a:solidFill>
                  <a:schemeClr val="dk1"/>
                </a:solidFill>
              </a:rPr>
              <a:t>declarative</a:t>
            </a:r>
            <a:r>
              <a:rPr lang="es" sz="1200">
                <a:solidFill>
                  <a:schemeClr val="dk1"/>
                </a:solidFill>
              </a:rPr>
              <a:t> formats for setup automation, to minimize time and cost for new developers joining the project;</a:t>
            </a:r>
          </a:p>
          <a:p>
            <a:pPr indent="-304800" lvl="0" marL="457200" rtl="0" algn="just">
              <a:spcBef>
                <a:spcPts val="0"/>
              </a:spcBef>
              <a:spcAft>
                <a:spcPts val="0"/>
              </a:spcAft>
              <a:buClr>
                <a:schemeClr val="dk1"/>
              </a:buClr>
              <a:buSzPct val="100000"/>
              <a:buFont typeface="Arial"/>
            </a:pPr>
            <a:r>
              <a:rPr lang="es" sz="1200">
                <a:solidFill>
                  <a:schemeClr val="dk1"/>
                </a:solidFill>
              </a:rPr>
              <a:t>Have a </a:t>
            </a:r>
            <a:r>
              <a:rPr b="1" lang="es" sz="1200">
                <a:solidFill>
                  <a:schemeClr val="dk1"/>
                </a:solidFill>
              </a:rPr>
              <a:t>clean contract</a:t>
            </a:r>
            <a:r>
              <a:rPr lang="es" sz="1200">
                <a:solidFill>
                  <a:schemeClr val="dk1"/>
                </a:solidFill>
              </a:rPr>
              <a:t> with the underlying operating system, offering </a:t>
            </a:r>
            <a:r>
              <a:rPr b="1" lang="es" sz="1200">
                <a:solidFill>
                  <a:schemeClr val="dk1"/>
                </a:solidFill>
              </a:rPr>
              <a:t>maximum portability</a:t>
            </a:r>
            <a:r>
              <a:rPr lang="es" sz="1200">
                <a:solidFill>
                  <a:schemeClr val="dk1"/>
                </a:solidFill>
              </a:rPr>
              <a:t> between execution environments;</a:t>
            </a:r>
          </a:p>
          <a:p>
            <a:pPr indent="-304800" lvl="0" marL="457200" rtl="0" algn="just">
              <a:spcBef>
                <a:spcPts val="0"/>
              </a:spcBef>
              <a:spcAft>
                <a:spcPts val="0"/>
              </a:spcAft>
              <a:buClr>
                <a:schemeClr val="dk1"/>
              </a:buClr>
              <a:buSzPct val="100000"/>
              <a:buFont typeface="Arial"/>
            </a:pPr>
            <a:r>
              <a:rPr lang="es" sz="1200">
                <a:solidFill>
                  <a:schemeClr val="dk1"/>
                </a:solidFill>
              </a:rPr>
              <a:t>Are suitable for </a:t>
            </a:r>
            <a:r>
              <a:rPr b="1" lang="es" sz="1200">
                <a:solidFill>
                  <a:schemeClr val="dk1"/>
                </a:solidFill>
              </a:rPr>
              <a:t>deployment</a:t>
            </a:r>
            <a:r>
              <a:rPr lang="es" sz="1200">
                <a:solidFill>
                  <a:schemeClr val="dk1"/>
                </a:solidFill>
              </a:rPr>
              <a:t> on modern </a:t>
            </a:r>
            <a:r>
              <a:rPr b="1" lang="es" sz="1200">
                <a:solidFill>
                  <a:schemeClr val="dk1"/>
                </a:solidFill>
              </a:rPr>
              <a:t>cloud platforms</a:t>
            </a:r>
            <a:r>
              <a:rPr lang="es" sz="1200">
                <a:solidFill>
                  <a:schemeClr val="dk1"/>
                </a:solidFill>
              </a:rPr>
              <a:t>, obviating the need for servers and systems administration;</a:t>
            </a:r>
          </a:p>
          <a:p>
            <a:pPr indent="-304800" lvl="0" marL="457200" rtl="0" algn="just">
              <a:spcBef>
                <a:spcPts val="0"/>
              </a:spcBef>
              <a:spcAft>
                <a:spcPts val="0"/>
              </a:spcAft>
              <a:buClr>
                <a:schemeClr val="dk1"/>
              </a:buClr>
              <a:buSzPct val="100000"/>
              <a:buFont typeface="Arial"/>
            </a:pPr>
            <a:r>
              <a:rPr b="1" lang="es" sz="1200">
                <a:solidFill>
                  <a:schemeClr val="dk1"/>
                </a:solidFill>
              </a:rPr>
              <a:t>Minimize divergence</a:t>
            </a:r>
            <a:r>
              <a:rPr lang="es" sz="1200">
                <a:solidFill>
                  <a:schemeClr val="dk1"/>
                </a:solidFill>
              </a:rPr>
              <a:t> between development and production, enabling </a:t>
            </a:r>
            <a:r>
              <a:rPr b="1" lang="es" sz="1200">
                <a:solidFill>
                  <a:schemeClr val="dk1"/>
                </a:solidFill>
              </a:rPr>
              <a:t>continuous deployment</a:t>
            </a:r>
            <a:r>
              <a:rPr lang="es" sz="1200">
                <a:solidFill>
                  <a:schemeClr val="dk1"/>
                </a:solidFill>
              </a:rPr>
              <a:t> for maximum agility;</a:t>
            </a:r>
          </a:p>
          <a:p>
            <a:pPr indent="-304800" lvl="0" marL="457200" rtl="0" algn="just">
              <a:spcBef>
                <a:spcPts val="0"/>
              </a:spcBef>
              <a:spcAft>
                <a:spcPts val="0"/>
              </a:spcAft>
              <a:buClr>
                <a:schemeClr val="dk1"/>
              </a:buClr>
              <a:buSzPct val="100000"/>
              <a:buFont typeface="Arial"/>
            </a:pPr>
            <a:r>
              <a:rPr lang="es" sz="1200">
                <a:solidFill>
                  <a:schemeClr val="dk1"/>
                </a:solidFill>
              </a:rPr>
              <a:t>And can </a:t>
            </a:r>
            <a:r>
              <a:rPr b="1" lang="es" sz="1200">
                <a:solidFill>
                  <a:schemeClr val="dk1"/>
                </a:solidFill>
              </a:rPr>
              <a:t>scale up</a:t>
            </a:r>
            <a:r>
              <a:rPr lang="es" sz="1200">
                <a:solidFill>
                  <a:schemeClr val="dk1"/>
                </a:solidFill>
              </a:rPr>
              <a:t> without significant changes to tooling, architecture, or development practices.</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12 Factor Applications</a:t>
            </a:r>
          </a:p>
        </p:txBody>
      </p:sp>
      <p:sp>
        <p:nvSpPr>
          <p:cNvPr id="318" name="Shape 3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u="sng">
                <a:solidFill>
                  <a:schemeClr val="hlink"/>
                </a:solidFill>
                <a:hlinkClick r:id="rId3"/>
              </a:rPr>
              <a:t>I. Codebase: </a:t>
            </a:r>
            <a:r>
              <a:rPr lang="es"/>
              <a:t>One codebase tracked in revision control, many deploys</a:t>
            </a:r>
          </a:p>
          <a:p>
            <a:pPr lvl="0" rtl="0">
              <a:spcBef>
                <a:spcPts val="0"/>
              </a:spcBef>
              <a:buClr>
                <a:schemeClr val="dk1"/>
              </a:buClr>
              <a:buSzPct val="61111"/>
              <a:buFont typeface="Arial"/>
              <a:buNone/>
            </a:pPr>
            <a:r>
              <a:rPr lang="es" u="sng">
                <a:solidFill>
                  <a:schemeClr val="hlink"/>
                </a:solidFill>
                <a:hlinkClick r:id="rId4"/>
              </a:rPr>
              <a:t>II. Dependencies: </a:t>
            </a:r>
            <a:r>
              <a:rPr lang="es"/>
              <a:t>Explicitly declare and isolate dependencies</a:t>
            </a:r>
          </a:p>
          <a:p>
            <a:pPr lvl="0" rtl="0">
              <a:spcBef>
                <a:spcPts val="0"/>
              </a:spcBef>
              <a:buClr>
                <a:schemeClr val="dk1"/>
              </a:buClr>
              <a:buSzPct val="61111"/>
              <a:buFont typeface="Arial"/>
              <a:buNone/>
            </a:pPr>
            <a:r>
              <a:rPr lang="es" u="sng">
                <a:solidFill>
                  <a:schemeClr val="hlink"/>
                </a:solidFill>
                <a:hlinkClick r:id="rId5"/>
              </a:rPr>
              <a:t>III. Config: </a:t>
            </a:r>
            <a:r>
              <a:rPr lang="es"/>
              <a:t>Store config in the environment</a:t>
            </a:r>
          </a:p>
          <a:p>
            <a:pPr lvl="0" rtl="0">
              <a:spcBef>
                <a:spcPts val="0"/>
              </a:spcBef>
              <a:buClr>
                <a:schemeClr val="dk1"/>
              </a:buClr>
              <a:buSzPct val="61111"/>
              <a:buFont typeface="Arial"/>
              <a:buNone/>
            </a:pPr>
            <a:r>
              <a:rPr lang="es" u="sng">
                <a:solidFill>
                  <a:schemeClr val="hlink"/>
                </a:solidFill>
                <a:hlinkClick r:id="rId6"/>
              </a:rPr>
              <a:t>IV. Backing services: </a:t>
            </a:r>
            <a:r>
              <a:rPr lang="es"/>
              <a:t>Treat backing services as attached resources</a:t>
            </a:r>
          </a:p>
          <a:p>
            <a:pPr lvl="0" rtl="0">
              <a:spcBef>
                <a:spcPts val="0"/>
              </a:spcBef>
              <a:buClr>
                <a:schemeClr val="dk1"/>
              </a:buClr>
              <a:buSzPct val="61111"/>
              <a:buFont typeface="Arial"/>
              <a:buNone/>
            </a:pPr>
            <a:r>
              <a:rPr lang="es" u="sng">
                <a:solidFill>
                  <a:schemeClr val="hlink"/>
                </a:solidFill>
                <a:hlinkClick r:id="rId7"/>
              </a:rPr>
              <a:t>V. Build, release, run: </a:t>
            </a:r>
            <a:r>
              <a:rPr lang="es"/>
              <a:t>Strictly separate build and run stages</a:t>
            </a:r>
          </a:p>
          <a:p>
            <a:pPr lvl="0" rtl="0">
              <a:spcBef>
                <a:spcPts val="0"/>
              </a:spcBef>
              <a:buClr>
                <a:schemeClr val="dk1"/>
              </a:buClr>
              <a:buSzPct val="61111"/>
              <a:buFont typeface="Arial"/>
              <a:buNone/>
            </a:pPr>
            <a:r>
              <a:rPr lang="es" u="sng">
                <a:solidFill>
                  <a:schemeClr val="hlink"/>
                </a:solidFill>
                <a:hlinkClick r:id="rId8"/>
              </a:rPr>
              <a:t>VI. Processes: </a:t>
            </a:r>
            <a:r>
              <a:rPr lang="es"/>
              <a:t>Execute the app as one or more stateless processes</a:t>
            </a:r>
          </a:p>
          <a:p>
            <a:pPr lvl="0" rtl="0">
              <a:spcBef>
                <a:spcPts val="0"/>
              </a:spcBef>
              <a:buClr>
                <a:schemeClr val="dk1"/>
              </a:buClr>
              <a:buSzPct val="61111"/>
              <a:buFont typeface="Arial"/>
              <a:buNone/>
            </a:pPr>
            <a:r>
              <a:rPr lang="es" u="sng">
                <a:solidFill>
                  <a:schemeClr val="hlink"/>
                </a:solidFill>
                <a:hlinkClick r:id="rId9"/>
              </a:rPr>
              <a:t>VII. Port binding: </a:t>
            </a:r>
            <a:r>
              <a:rPr lang="es"/>
              <a:t>Export services via port binding</a:t>
            </a:r>
          </a:p>
          <a:p>
            <a:pPr lvl="0" rtl="0" algn="just">
              <a:lnSpc>
                <a:spcPct val="125000"/>
              </a:lnSpc>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Evolve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12 Factor applications</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3"/>
              </a:rPr>
              <a:t>VIII. Concurrency: </a:t>
            </a:r>
            <a:r>
              <a:rPr lang="es"/>
              <a:t>Scale out via the process model</a:t>
            </a:r>
          </a:p>
          <a:p>
            <a:pPr lvl="0" rtl="0">
              <a:spcBef>
                <a:spcPts val="0"/>
              </a:spcBef>
              <a:buClr>
                <a:schemeClr val="dk1"/>
              </a:buClr>
              <a:buSzPct val="61111"/>
              <a:buFont typeface="Arial"/>
              <a:buNone/>
            </a:pPr>
            <a:r>
              <a:rPr lang="es" u="sng">
                <a:solidFill>
                  <a:schemeClr val="hlink"/>
                </a:solidFill>
                <a:hlinkClick r:id="rId4"/>
              </a:rPr>
              <a:t>IX. Disposability: </a:t>
            </a:r>
            <a:r>
              <a:rPr lang="es"/>
              <a:t>Maximize robustness with fast startup and graceful shutdown</a:t>
            </a:r>
          </a:p>
          <a:p>
            <a:pPr lvl="0" rtl="0">
              <a:spcBef>
                <a:spcPts val="0"/>
              </a:spcBef>
              <a:buClr>
                <a:schemeClr val="dk1"/>
              </a:buClr>
              <a:buSzPct val="61111"/>
              <a:buFont typeface="Arial"/>
              <a:buNone/>
            </a:pPr>
            <a:r>
              <a:rPr lang="es" u="sng">
                <a:solidFill>
                  <a:schemeClr val="hlink"/>
                </a:solidFill>
                <a:hlinkClick r:id="rId5"/>
              </a:rPr>
              <a:t>X. Dev/prod parity: </a:t>
            </a:r>
            <a:r>
              <a:rPr lang="es"/>
              <a:t>Keep development, staging, and production as similar as possible</a:t>
            </a:r>
          </a:p>
          <a:p>
            <a:pPr lvl="0" rtl="0">
              <a:spcBef>
                <a:spcPts val="0"/>
              </a:spcBef>
              <a:buClr>
                <a:schemeClr val="dk1"/>
              </a:buClr>
              <a:buSzPct val="61111"/>
              <a:buFont typeface="Arial"/>
              <a:buNone/>
            </a:pPr>
            <a:r>
              <a:rPr lang="es" u="sng">
                <a:solidFill>
                  <a:schemeClr val="hlink"/>
                </a:solidFill>
                <a:hlinkClick r:id="rId6"/>
              </a:rPr>
              <a:t>XI. Logs: </a:t>
            </a:r>
            <a:r>
              <a:rPr lang="es"/>
              <a:t>Treat logs as event streams</a:t>
            </a:r>
          </a:p>
          <a:p>
            <a:pPr lvl="0" rtl="0">
              <a:spcBef>
                <a:spcPts val="0"/>
              </a:spcBef>
              <a:buClr>
                <a:schemeClr val="dk1"/>
              </a:buClr>
              <a:buSzPct val="61111"/>
              <a:buFont typeface="Arial"/>
              <a:buNone/>
            </a:pPr>
            <a:r>
              <a:rPr lang="es" u="sng">
                <a:solidFill>
                  <a:schemeClr val="hlink"/>
                </a:solidFill>
                <a:hlinkClick r:id="rId7"/>
              </a:rPr>
              <a:t>XII. Admin processes: </a:t>
            </a:r>
            <a:r>
              <a:rPr lang="es"/>
              <a:t>Run admin/management tasks as one-off processes</a:t>
            </a: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Docker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pic>
        <p:nvPicPr>
          <p:cNvPr descr="homepage-docker-logo.png" id="334" name="Shape 334"/>
          <p:cNvPicPr preferRelativeResize="0"/>
          <p:nvPr/>
        </p:nvPicPr>
        <p:blipFill>
          <a:blip r:embed="rId3">
            <a:alphaModFix/>
          </a:blip>
          <a:stretch>
            <a:fillRect/>
          </a:stretch>
        </p:blipFill>
        <p:spPr>
          <a:xfrm>
            <a:off x="2150278" y="801653"/>
            <a:ext cx="4843425" cy="4007925"/>
          </a:xfrm>
          <a:prstGeom prst="rect">
            <a:avLst/>
          </a:prstGeom>
          <a:noFill/>
          <a:ln>
            <a:noFill/>
          </a:ln>
        </p:spPr>
      </p:pic>
      <p:sp>
        <p:nvSpPr>
          <p:cNvPr id="335" name="Shape 335"/>
          <p:cNvSpPr txBox="1"/>
          <p:nvPr/>
        </p:nvSpPr>
        <p:spPr>
          <a:xfrm>
            <a:off x="3101682" y="4581875"/>
            <a:ext cx="2940600" cy="227700"/>
          </a:xfrm>
          <a:prstGeom prst="rect">
            <a:avLst/>
          </a:prstGeom>
          <a:noFill/>
          <a:ln>
            <a:noFill/>
          </a:ln>
        </p:spPr>
        <p:txBody>
          <a:bodyPr anchorCtr="0" anchor="t" bIns="91425" lIns="91425" rIns="91425" tIns="91425">
            <a:noAutofit/>
          </a:bodyPr>
          <a:lstStyle/>
          <a:p>
            <a:pPr lvl="0" rtl="0">
              <a:spcBef>
                <a:spcPts val="0"/>
              </a:spcBef>
              <a:buNone/>
            </a:pPr>
            <a:r>
              <a:rPr lang="es" sz="800"/>
              <a:t>http://www.slideshare.net/dotCloud/docker-intro-november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41" name="Shape 3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Docker is an open-source engine that automates the deployment of any application as a lightweight, portable, self-sufficient </a:t>
            </a:r>
            <a:r>
              <a:rPr lang="es" u="sng"/>
              <a:t>container</a:t>
            </a:r>
            <a:r>
              <a:rPr lang="es"/>
              <a:t> that will run virtually anywhere.</a:t>
            </a:r>
          </a:p>
          <a:p>
            <a:pPr lvl="0" rtl="0">
              <a:spcBef>
                <a:spcPts val="0"/>
              </a:spcBef>
              <a:buNone/>
            </a:pPr>
            <a:r>
              <a:t/>
            </a:r>
            <a:endParaRPr/>
          </a:p>
          <a:p>
            <a:pPr lvl="0" rtl="0">
              <a:spcBef>
                <a:spcPts val="0"/>
              </a:spcBef>
              <a:buNone/>
            </a:pPr>
            <a:r>
              <a:rPr lang="es"/>
              <a:t>Un contenedor es una imagen (directorio) de una distro de linux más una gestión de recursos (cpu, memoria, volumes) asociada.</a:t>
            </a:r>
          </a:p>
          <a:p>
            <a:pPr lvl="0" rtl="0">
              <a:spcBef>
                <a:spcPts val="0"/>
              </a:spcBef>
              <a:buNone/>
            </a:pPr>
            <a:r>
              <a:rPr lang="es"/>
              <a:t>Docker: es “casi” una máquina virtual orientada a aplicaciones y versionada.</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47" name="Shape 3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Se instala:</a:t>
            </a:r>
          </a:p>
          <a:p>
            <a:pPr indent="-228600" lvl="0" marL="457200" rtl="0">
              <a:spcBef>
                <a:spcPts val="0"/>
              </a:spcBef>
            </a:pPr>
            <a:r>
              <a:rPr lang="es"/>
              <a:t>por paquetería estándar</a:t>
            </a:r>
          </a:p>
          <a:p>
            <a:pPr indent="-228600" lvl="0" marL="457200" rtl="0">
              <a:spcBef>
                <a:spcPts val="0"/>
              </a:spcBef>
            </a:pPr>
            <a:r>
              <a:rPr lang="es"/>
              <a:t>máquina virtual ubuntu</a:t>
            </a:r>
          </a:p>
          <a:p>
            <a:pPr lvl="0" rtl="0">
              <a:spcBef>
                <a:spcPts val="0"/>
              </a:spcBef>
              <a:buNone/>
            </a:pPr>
            <a:r>
              <a:rPr lang="es"/>
              <a:t>Se maneja:</a:t>
            </a:r>
          </a:p>
          <a:p>
            <a:pPr indent="-228600" lvl="0" marL="457200" rtl="0">
              <a:spcBef>
                <a:spcPts val="0"/>
              </a:spcBef>
            </a:pPr>
            <a:r>
              <a:rPr lang="es"/>
              <a:t>por comandos</a:t>
            </a:r>
          </a:p>
          <a:p>
            <a:pPr indent="-228600" lvl="0" marL="457200" rtl="0">
              <a:spcBef>
                <a:spcPts val="0"/>
              </a:spcBef>
            </a:pPr>
            <a:r>
              <a:rPr lang="es"/>
              <a:t>por orchestradores</a:t>
            </a:r>
          </a:p>
          <a:p>
            <a:pPr indent="-228600" lvl="1" marL="914400" rtl="0">
              <a:spcBef>
                <a:spcPts val="0"/>
              </a:spcBef>
            </a:pPr>
            <a:r>
              <a:rPr lang="es"/>
              <a:t>kubernetes</a:t>
            </a:r>
          </a:p>
          <a:p>
            <a:pPr indent="-228600" lvl="1" marL="914400" rtl="0">
              <a:spcBef>
                <a:spcPts val="0"/>
              </a:spcBef>
            </a:pPr>
            <a:r>
              <a:rPr lang="es"/>
              <a:t>tutum</a:t>
            </a:r>
          </a:p>
          <a:p>
            <a:pPr indent="-228600" lvl="1" marL="914400" rtl="0">
              <a:spcBef>
                <a:spcPts val="0"/>
              </a:spcBef>
            </a:pPr>
            <a:r>
              <a:rPr lang="es"/>
              <a:t>aws ecs</a:t>
            </a:r>
          </a:p>
        </p:txBody>
      </p:sp>
      <p:pic>
        <p:nvPicPr>
          <p:cNvPr descr="docker_install.jpg" id="348" name="Shape 348"/>
          <p:cNvPicPr preferRelativeResize="0"/>
          <p:nvPr/>
        </p:nvPicPr>
        <p:blipFill>
          <a:blip r:embed="rId3">
            <a:alphaModFix/>
          </a:blip>
          <a:stretch>
            <a:fillRect/>
          </a:stretch>
        </p:blipFill>
        <p:spPr>
          <a:xfrm>
            <a:off x="4317950" y="1642449"/>
            <a:ext cx="4368850" cy="3193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54" name="Shape 3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s"/>
              <a:t>Es el fichero de instrucciones que hay que ejecutar para montar una imagen para futuros contenedores.</a:t>
            </a:r>
          </a:p>
          <a:p>
            <a:pPr lvl="0" rtl="0">
              <a:spcBef>
                <a:spcPts val="0"/>
              </a:spcBef>
              <a:buNone/>
            </a:pPr>
            <a:r>
              <a:rPr lang="es"/>
              <a:t>Se puede usar como sistema de construcción  de aplicaciones.</a:t>
            </a:r>
          </a:p>
          <a:p>
            <a:pPr lvl="0" rtl="0">
              <a:spcBef>
                <a:spcPts val="0"/>
              </a:spcBef>
              <a:buNone/>
            </a:pPr>
            <a:r>
              <a:rPr lang="es"/>
              <a:t>Puedes descargar uno hecho o escribirlo tú.</a:t>
            </a:r>
          </a:p>
        </p:txBody>
      </p:sp>
      <p:sp>
        <p:nvSpPr>
          <p:cNvPr id="355" name="Shape 355"/>
          <p:cNvSpPr txBox="1"/>
          <p:nvPr>
            <p:ph idx="4294967295" type="subTitle"/>
          </p:nvPr>
        </p:nvSpPr>
        <p:spPr>
          <a:xfrm>
            <a:off x="2249850" y="606800"/>
            <a:ext cx="4644300" cy="244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s">
                <a:solidFill>
                  <a:srgbClr val="666666"/>
                </a:solidFill>
              </a:rPr>
              <a:t>Dockerfile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pic>
        <p:nvPicPr>
          <p:cNvPr descr="docker_postgresql_url.png" id="361" name="Shape 361"/>
          <p:cNvPicPr preferRelativeResize="0"/>
          <p:nvPr/>
        </p:nvPicPr>
        <p:blipFill>
          <a:blip r:embed="rId3">
            <a:alphaModFix/>
          </a:blip>
          <a:stretch>
            <a:fillRect/>
          </a:stretch>
        </p:blipFill>
        <p:spPr>
          <a:xfrm>
            <a:off x="1272725" y="1063375"/>
            <a:ext cx="6598503" cy="3518500"/>
          </a:xfrm>
          <a:prstGeom prst="rect">
            <a:avLst/>
          </a:prstGeom>
          <a:noFill/>
          <a:ln>
            <a:noFill/>
          </a:ln>
        </p:spPr>
      </p:pic>
      <p:sp>
        <p:nvSpPr>
          <p:cNvPr id="362" name="Shape 362"/>
          <p:cNvSpPr txBox="1"/>
          <p:nvPr/>
        </p:nvSpPr>
        <p:spPr>
          <a:xfrm>
            <a:off x="3101674" y="4581875"/>
            <a:ext cx="3088800" cy="227700"/>
          </a:xfrm>
          <a:prstGeom prst="rect">
            <a:avLst/>
          </a:prstGeom>
          <a:noFill/>
          <a:ln>
            <a:noFill/>
          </a:ln>
        </p:spPr>
        <p:txBody>
          <a:bodyPr anchorCtr="0" anchor="t" bIns="91425" lIns="91425" rIns="91425" tIns="91425">
            <a:noAutofit/>
          </a:bodyPr>
          <a:lstStyle/>
          <a:p>
            <a:pPr lvl="0" rtl="0">
              <a:spcBef>
                <a:spcPts val="0"/>
              </a:spcBef>
              <a:buNone/>
            </a:pPr>
            <a:r>
              <a:rPr lang="es" sz="800"/>
              <a:t>http://docs.docker.com/en/latest/examples/postgresql_service/</a:t>
            </a:r>
          </a:p>
        </p:txBody>
      </p:sp>
      <p:sp>
        <p:nvSpPr>
          <p:cNvPr id="363" name="Shape 363"/>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Dockerfile y PostgreSQL</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69" name="Shape 3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Se descarga una imagen de ubuntu</a:t>
            </a:r>
          </a:p>
          <a:p>
            <a:pPr indent="-228600" lvl="0" marL="457200" rtl="0">
              <a:spcBef>
                <a:spcPts val="0"/>
              </a:spcBef>
            </a:pPr>
            <a:r>
              <a:rPr lang="es"/>
              <a:t>Configura los repositorios</a:t>
            </a:r>
          </a:p>
          <a:p>
            <a:pPr indent="-228600" lvl="0" marL="457200" rtl="0">
              <a:spcBef>
                <a:spcPts val="0"/>
              </a:spcBef>
            </a:pPr>
            <a:r>
              <a:rPr lang="es"/>
              <a:t>Descarga los paquetes</a:t>
            </a:r>
          </a:p>
          <a:p>
            <a:pPr indent="-228600" lvl="0" marL="457200" rtl="0">
              <a:spcBef>
                <a:spcPts val="0"/>
              </a:spcBef>
            </a:pPr>
            <a:r>
              <a:rPr lang="es"/>
              <a:t>Configura pg_hba para acceso remoto</a:t>
            </a:r>
          </a:p>
          <a:p>
            <a:pPr indent="-228600" lvl="0" marL="457200" rtl="0">
              <a:spcBef>
                <a:spcPts val="0"/>
              </a:spcBef>
            </a:pPr>
            <a:r>
              <a:rPr lang="es"/>
              <a:t>Configura postgresql.conf para acceso remoto</a:t>
            </a:r>
          </a:p>
          <a:p>
            <a:pPr indent="-228600" lvl="0" marL="457200" rtl="0">
              <a:spcBef>
                <a:spcPts val="0"/>
              </a:spcBef>
            </a:pPr>
            <a:r>
              <a:rPr lang="es"/>
              <a:t>Crea un usuario de base de datos llamado docker</a:t>
            </a:r>
          </a:p>
          <a:p>
            <a:pPr indent="-228600" lvl="0" marL="457200" rtl="0">
              <a:spcBef>
                <a:spcPts val="0"/>
              </a:spcBef>
            </a:pPr>
            <a:r>
              <a:rPr lang="es"/>
              <a:t>Cuando se ejecuta, arranca la base de datos y abre el puerto</a:t>
            </a:r>
          </a:p>
        </p:txBody>
      </p:sp>
      <p:sp>
        <p:nvSpPr>
          <p:cNvPr id="370" name="Shape 370"/>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Qué hace el Dockerfile?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416400"/>
          </a:xfrm>
          <a:prstGeom prst="rect">
            <a:avLst/>
          </a:prstGeom>
          <a:solidFill>
            <a:srgbClr val="D9EAD3"/>
          </a:solidFill>
        </p:spPr>
        <p:txBody>
          <a:bodyPr anchorCtr="0" anchor="t" bIns="91425" lIns="91425" rIns="91425" tIns="91425">
            <a:noAutofit/>
          </a:bodyPr>
          <a:lstStyle/>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FROM ubuntu:latest</a:t>
            </a:r>
          </a:p>
          <a:p>
            <a:pPr lvl="0" rtl="0">
              <a:lnSpc>
                <a:spcPct val="100000"/>
              </a:lnSpc>
              <a:spcBef>
                <a:spcPts val="0"/>
              </a:spcBef>
              <a:spcAft>
                <a:spcPts val="0"/>
              </a:spcAft>
              <a:buClr>
                <a:schemeClr val="dk1"/>
              </a:buClr>
              <a:buSzPct val="110000"/>
              <a:buFont typeface="Arial"/>
              <a:buNone/>
            </a:pPr>
            <a:r>
              <a:t/>
            </a:r>
            <a:endParaRPr sz="1000">
              <a:solidFill>
                <a:srgbClr val="000000"/>
              </a:solidFill>
              <a:latin typeface="Consolas"/>
              <a:ea typeface="Consolas"/>
              <a:cs typeface="Consolas"/>
              <a:sym typeface="Consolas"/>
            </a:endParaRP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apt-key adv --keyserver hkp://keyserver.ubuntu.com:80 --recv ACCC4CF8</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echo 'deb http://apt.postgresql.org/pub/repos/apt precise-pgdg main 9.3' | tee /etc/apt/sources.list.d/postgresql.list</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apt-get update</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apt-get -y install postgresql-9.3 postgresql-client-9.3 postgresql-contrib-9.3</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echo "host	all		all	0.0.0.0/0	md5" &gt;&gt; /etc/postgresql/9.3/main/pg_hba.conf</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echo "listen_addresses='*'" &gt;&gt; /etc/postgresql/9.3/main/postgresql.conf</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sed -i -e "/^ssl.*$/d" /etc/postgresql/9.3/main/postgresql.conf</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VOLUME ["/etc/postgresql","/var/log/postgresql","/var/lib/postgresql"]</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USER postgres</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RUN /etc/init.d/postgresql start &amp;&amp;\</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    psql --command "CREATE USER docker WITH SUPERUSER PASSWORD 'docker';" &amp;&amp;\</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    createdb -O docker docker</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EXPOSE 5432</a:t>
            </a:r>
          </a:p>
          <a:p>
            <a:pPr lvl="0" rtl="0">
              <a:lnSpc>
                <a:spcPct val="100000"/>
              </a:lnSpc>
              <a:spcBef>
                <a:spcPts val="0"/>
              </a:spcBef>
              <a:spcAft>
                <a:spcPts val="0"/>
              </a:spcAft>
              <a:buClr>
                <a:schemeClr val="dk1"/>
              </a:buClr>
              <a:buSzPct val="110000"/>
              <a:buFont typeface="Arial"/>
              <a:buNone/>
            </a:pPr>
            <a:r>
              <a:rPr lang="es" sz="1000">
                <a:solidFill>
                  <a:srgbClr val="000000"/>
                </a:solidFill>
                <a:latin typeface="Consolas"/>
                <a:ea typeface="Consolas"/>
                <a:cs typeface="Consolas"/>
                <a:sym typeface="Consolas"/>
              </a:rPr>
              <a:t>CMD ["/usr/lib/postgresql/9.3/bin/postgres --config-file=/etc/postgresql/9.3/main/postgresql.conf"]</a:t>
            </a:r>
          </a:p>
        </p:txBody>
      </p:sp>
      <p:sp>
        <p:nvSpPr>
          <p:cNvPr id="376" name="Shape 37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Construir una nueva imagen</a:t>
            </a:r>
          </a:p>
          <a:p>
            <a:pPr lvl="0" rtl="0">
              <a:spcBef>
                <a:spcPts val="0"/>
              </a:spcBef>
              <a:buNone/>
            </a:pPr>
            <a:r>
              <a:t/>
            </a:r>
            <a:endParaRPr/>
          </a:p>
          <a:p>
            <a:pPr lvl="0" rtl="0">
              <a:spcBef>
                <a:spcPts val="0"/>
              </a:spcBef>
              <a:buNone/>
            </a:pPr>
            <a:r>
              <a:rPr lang="es">
                <a:solidFill>
                  <a:srgbClr val="000000"/>
                </a:solidFill>
                <a:highlight>
                  <a:srgbClr val="D9EAD3"/>
                </a:highlight>
                <a:latin typeface="Consolas"/>
                <a:ea typeface="Consolas"/>
                <a:cs typeface="Consolas"/>
                <a:sym typeface="Consolas"/>
              </a:rPr>
              <a:t>$ sudo docker build -t pg93-1 - &lt; Dockerfile</a:t>
            </a:r>
          </a:p>
          <a:p>
            <a:pPr lvl="0" rtl="0">
              <a:spcBef>
                <a:spcPts val="0"/>
              </a:spcBef>
              <a:buNone/>
            </a:pPr>
            <a:r>
              <a:t/>
            </a:r>
            <a:endParaRPr/>
          </a:p>
          <a:p>
            <a:pPr lvl="0" rtl="0">
              <a:spcBef>
                <a:spcPts val="0"/>
              </a:spcBef>
              <a:buNone/>
            </a:pPr>
            <a:r>
              <a:rPr lang="es"/>
              <a:t>….. y empieza la magia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Team evolution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88" name="Shape 3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Crear un contenedor</a:t>
            </a:r>
          </a:p>
          <a:p>
            <a:pPr lvl="0" rtl="0">
              <a:spcBef>
                <a:spcPts val="0"/>
              </a:spcBef>
              <a:buNone/>
            </a:pPr>
            <a:r>
              <a:t/>
            </a:r>
            <a:endParaRPr/>
          </a:p>
          <a:p>
            <a:pPr lvl="0" rtl="0">
              <a:spcBef>
                <a:spcPts val="0"/>
              </a:spcBef>
              <a:buNone/>
            </a:pPr>
            <a:r>
              <a:rPr lang="es">
                <a:solidFill>
                  <a:srgbClr val="000000"/>
                </a:solidFill>
                <a:highlight>
                  <a:srgbClr val="D9EAD3"/>
                </a:highlight>
                <a:latin typeface="Consolas"/>
                <a:ea typeface="Consolas"/>
                <a:cs typeface="Consolas"/>
                <a:sym typeface="Consolas"/>
              </a:rPr>
              <a:t>$ sudo docker run -rm -i -t pg93-1 &amp; </a:t>
            </a:r>
          </a:p>
          <a:p>
            <a:pPr lvl="0" rtl="0">
              <a:spcBef>
                <a:spcPts val="0"/>
              </a:spcBef>
              <a:buNone/>
            </a:pPr>
            <a:r>
              <a:t/>
            </a:r>
            <a:endParaRPr/>
          </a:p>
          <a:p>
            <a:pPr lvl="0" rtl="0">
              <a:spcBef>
                <a:spcPts val="0"/>
              </a:spcBef>
              <a:buNone/>
            </a:pPr>
            <a:r>
              <a:rPr lang="es"/>
              <a:t>Se arranca una máquina y el puerto 5432 aparece expuesto al host.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394" name="Shape 3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Se pueden crear varios containers a la vez, ya que cada instancia del contenedor tiene una IP diferente.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s"/>
              <a:t>Esto permite montar arquitecturas de prueba para montar replicaciones.</a:t>
            </a:r>
          </a:p>
        </p:txBody>
      </p:sp>
      <p:pic>
        <p:nvPicPr>
          <p:cNvPr descr="lxc-S.png" id="395" name="Shape 395"/>
          <p:cNvPicPr preferRelativeResize="0"/>
          <p:nvPr/>
        </p:nvPicPr>
        <p:blipFill>
          <a:blip r:embed="rId3">
            <a:alphaModFix/>
          </a:blip>
          <a:stretch>
            <a:fillRect/>
          </a:stretch>
        </p:blipFill>
        <p:spPr>
          <a:xfrm>
            <a:off x="3944537" y="1951650"/>
            <a:ext cx="1118374" cy="926825"/>
          </a:xfrm>
          <a:prstGeom prst="rect">
            <a:avLst/>
          </a:prstGeom>
          <a:noFill/>
          <a:ln>
            <a:noFill/>
          </a:ln>
        </p:spPr>
      </p:pic>
      <p:pic>
        <p:nvPicPr>
          <p:cNvPr descr="lxc-S.png" id="396" name="Shape 396"/>
          <p:cNvPicPr preferRelativeResize="0"/>
          <p:nvPr/>
        </p:nvPicPr>
        <p:blipFill>
          <a:blip r:embed="rId3">
            <a:alphaModFix/>
          </a:blip>
          <a:stretch>
            <a:fillRect/>
          </a:stretch>
        </p:blipFill>
        <p:spPr>
          <a:xfrm>
            <a:off x="3944537" y="2842875"/>
            <a:ext cx="1118374" cy="926825"/>
          </a:xfrm>
          <a:prstGeom prst="rect">
            <a:avLst/>
          </a:prstGeom>
          <a:noFill/>
          <a:ln>
            <a:noFill/>
          </a:ln>
        </p:spPr>
      </p:pic>
      <p:pic>
        <p:nvPicPr>
          <p:cNvPr descr="elephant.png" id="397" name="Shape 397"/>
          <p:cNvPicPr preferRelativeResize="0"/>
          <p:nvPr/>
        </p:nvPicPr>
        <p:blipFill>
          <a:blip r:embed="rId4">
            <a:alphaModFix/>
          </a:blip>
          <a:stretch>
            <a:fillRect/>
          </a:stretch>
        </p:blipFill>
        <p:spPr>
          <a:xfrm>
            <a:off x="4081091" y="2119875"/>
            <a:ext cx="420574" cy="433675"/>
          </a:xfrm>
          <a:prstGeom prst="rect">
            <a:avLst/>
          </a:prstGeom>
          <a:noFill/>
          <a:ln>
            <a:noFill/>
          </a:ln>
        </p:spPr>
      </p:pic>
      <p:pic>
        <p:nvPicPr>
          <p:cNvPr descr="elephant.png" id="398" name="Shape 398"/>
          <p:cNvPicPr preferRelativeResize="0"/>
          <p:nvPr/>
        </p:nvPicPr>
        <p:blipFill>
          <a:blip r:embed="rId4">
            <a:alphaModFix/>
          </a:blip>
          <a:stretch>
            <a:fillRect/>
          </a:stretch>
        </p:blipFill>
        <p:spPr>
          <a:xfrm>
            <a:off x="4081091" y="3023325"/>
            <a:ext cx="420574" cy="433675"/>
          </a:xfrm>
          <a:prstGeom prst="rect">
            <a:avLst/>
          </a:prstGeom>
          <a:noFill/>
          <a:ln>
            <a:noFill/>
          </a:ln>
        </p:spPr>
      </p:pic>
      <p:pic>
        <p:nvPicPr>
          <p:cNvPr descr="lxc-S.png" id="399" name="Shape 399"/>
          <p:cNvPicPr preferRelativeResize="0"/>
          <p:nvPr/>
        </p:nvPicPr>
        <p:blipFill>
          <a:blip r:embed="rId3">
            <a:alphaModFix/>
          </a:blip>
          <a:stretch>
            <a:fillRect/>
          </a:stretch>
        </p:blipFill>
        <p:spPr>
          <a:xfrm>
            <a:off x="2826162" y="1951650"/>
            <a:ext cx="1118374" cy="926825"/>
          </a:xfrm>
          <a:prstGeom prst="rect">
            <a:avLst/>
          </a:prstGeom>
          <a:noFill/>
          <a:ln>
            <a:noFill/>
          </a:ln>
        </p:spPr>
      </p:pic>
      <p:pic>
        <p:nvPicPr>
          <p:cNvPr descr="elephant.png" id="400" name="Shape 400"/>
          <p:cNvPicPr preferRelativeResize="0"/>
          <p:nvPr/>
        </p:nvPicPr>
        <p:blipFill>
          <a:blip r:embed="rId4">
            <a:alphaModFix/>
          </a:blip>
          <a:stretch>
            <a:fillRect/>
          </a:stretch>
        </p:blipFill>
        <p:spPr>
          <a:xfrm>
            <a:off x="2962716" y="2119875"/>
            <a:ext cx="420574" cy="433675"/>
          </a:xfrm>
          <a:prstGeom prst="rect">
            <a:avLst/>
          </a:prstGeom>
          <a:noFill/>
          <a:ln>
            <a:noFill/>
          </a:ln>
        </p:spPr>
      </p:pic>
      <p:pic>
        <p:nvPicPr>
          <p:cNvPr descr="lxc-S.png" id="401" name="Shape 401"/>
          <p:cNvPicPr preferRelativeResize="0"/>
          <p:nvPr/>
        </p:nvPicPr>
        <p:blipFill>
          <a:blip r:embed="rId3">
            <a:alphaModFix/>
          </a:blip>
          <a:stretch>
            <a:fillRect/>
          </a:stretch>
        </p:blipFill>
        <p:spPr>
          <a:xfrm>
            <a:off x="2826162" y="2842875"/>
            <a:ext cx="1118374" cy="926825"/>
          </a:xfrm>
          <a:prstGeom prst="rect">
            <a:avLst/>
          </a:prstGeom>
          <a:noFill/>
          <a:ln>
            <a:noFill/>
          </a:ln>
        </p:spPr>
      </p:pic>
      <p:pic>
        <p:nvPicPr>
          <p:cNvPr descr="elephant.png" id="402" name="Shape 402"/>
          <p:cNvPicPr preferRelativeResize="0"/>
          <p:nvPr/>
        </p:nvPicPr>
        <p:blipFill>
          <a:blip r:embed="rId4">
            <a:alphaModFix/>
          </a:blip>
          <a:stretch>
            <a:fillRect/>
          </a:stretch>
        </p:blipFill>
        <p:spPr>
          <a:xfrm>
            <a:off x="2962716" y="3011100"/>
            <a:ext cx="420574" cy="433675"/>
          </a:xfrm>
          <a:prstGeom prst="rect">
            <a:avLst/>
          </a:prstGeom>
          <a:noFill/>
          <a:ln>
            <a:noFill/>
          </a:ln>
        </p:spPr>
      </p:pic>
      <p:pic>
        <p:nvPicPr>
          <p:cNvPr descr="lxc-S.png" id="403" name="Shape 403"/>
          <p:cNvPicPr preferRelativeResize="0"/>
          <p:nvPr/>
        </p:nvPicPr>
        <p:blipFill>
          <a:blip r:embed="rId3">
            <a:alphaModFix/>
          </a:blip>
          <a:stretch>
            <a:fillRect/>
          </a:stretch>
        </p:blipFill>
        <p:spPr>
          <a:xfrm>
            <a:off x="5199462" y="1951650"/>
            <a:ext cx="1118374" cy="926825"/>
          </a:xfrm>
          <a:prstGeom prst="rect">
            <a:avLst/>
          </a:prstGeom>
          <a:noFill/>
          <a:ln>
            <a:noFill/>
          </a:ln>
        </p:spPr>
      </p:pic>
      <p:pic>
        <p:nvPicPr>
          <p:cNvPr descr="elephant.png" id="404" name="Shape 404"/>
          <p:cNvPicPr preferRelativeResize="0"/>
          <p:nvPr/>
        </p:nvPicPr>
        <p:blipFill>
          <a:blip r:embed="rId4">
            <a:alphaModFix/>
          </a:blip>
          <a:stretch>
            <a:fillRect/>
          </a:stretch>
        </p:blipFill>
        <p:spPr>
          <a:xfrm>
            <a:off x="5336016" y="2119875"/>
            <a:ext cx="420574" cy="433675"/>
          </a:xfrm>
          <a:prstGeom prst="rect">
            <a:avLst/>
          </a:prstGeom>
          <a:noFill/>
          <a:ln>
            <a:noFill/>
          </a:ln>
        </p:spPr>
      </p:pic>
      <p:pic>
        <p:nvPicPr>
          <p:cNvPr descr="lxc-S.png" id="405" name="Shape 405"/>
          <p:cNvPicPr preferRelativeResize="0"/>
          <p:nvPr/>
        </p:nvPicPr>
        <p:blipFill>
          <a:blip r:embed="rId3">
            <a:alphaModFix/>
          </a:blip>
          <a:stretch>
            <a:fillRect/>
          </a:stretch>
        </p:blipFill>
        <p:spPr>
          <a:xfrm>
            <a:off x="5199462" y="2776750"/>
            <a:ext cx="1118374" cy="926825"/>
          </a:xfrm>
          <a:prstGeom prst="rect">
            <a:avLst/>
          </a:prstGeom>
          <a:noFill/>
          <a:ln>
            <a:noFill/>
          </a:ln>
        </p:spPr>
      </p:pic>
      <p:pic>
        <p:nvPicPr>
          <p:cNvPr descr="elephant.png" id="406" name="Shape 406"/>
          <p:cNvPicPr preferRelativeResize="0"/>
          <p:nvPr/>
        </p:nvPicPr>
        <p:blipFill>
          <a:blip r:embed="rId4">
            <a:alphaModFix/>
          </a:blip>
          <a:stretch>
            <a:fillRect/>
          </a:stretch>
        </p:blipFill>
        <p:spPr>
          <a:xfrm>
            <a:off x="5336016" y="2944975"/>
            <a:ext cx="420574" cy="433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412" name="Shape 4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Es un repositorio de imágenes precreadas de docker.</a:t>
            </a:r>
          </a:p>
          <a:p>
            <a:pPr lvl="0" rtl="0">
              <a:spcBef>
                <a:spcPts val="0"/>
              </a:spcBef>
              <a:buNone/>
            </a:pPr>
            <a:r>
              <a:t/>
            </a:r>
            <a:endParaRPr/>
          </a:p>
          <a:p>
            <a:pPr lvl="0" rtl="0">
              <a:spcBef>
                <a:spcPts val="0"/>
              </a:spcBef>
              <a:buNone/>
            </a:pPr>
            <a:r>
              <a:rPr lang="es"/>
              <a:t>Buscas lo que necesitas </a:t>
            </a:r>
          </a:p>
          <a:p>
            <a:pPr lvl="0" rtl="0">
              <a:spcBef>
                <a:spcPts val="0"/>
              </a:spcBef>
              <a:buNone/>
            </a:pPr>
            <a:r>
              <a:rPr lang="es"/>
              <a:t>y lo descargas.</a:t>
            </a:r>
          </a:p>
        </p:txBody>
      </p:sp>
      <p:pic>
        <p:nvPicPr>
          <p:cNvPr descr="Captura de pantalla 2016-10-14 a las 17.47.19.png" id="413" name="Shape 413"/>
          <p:cNvPicPr preferRelativeResize="0"/>
          <p:nvPr/>
        </p:nvPicPr>
        <p:blipFill>
          <a:blip r:embed="rId3">
            <a:alphaModFix/>
          </a:blip>
          <a:stretch>
            <a:fillRect/>
          </a:stretch>
        </p:blipFill>
        <p:spPr>
          <a:xfrm>
            <a:off x="4003576" y="1967274"/>
            <a:ext cx="4683226" cy="2810650"/>
          </a:xfrm>
          <a:prstGeom prst="rect">
            <a:avLst/>
          </a:prstGeom>
          <a:noFill/>
          <a:ln>
            <a:noFill/>
          </a:ln>
        </p:spPr>
      </p:pic>
      <p:sp>
        <p:nvSpPr>
          <p:cNvPr id="414" name="Shape 41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hub.docker.com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420" name="Shape 4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Utilidad de docker para combinar imágenes de docker con tu desarrollo.</a:t>
            </a:r>
          </a:p>
          <a:p>
            <a:pPr lvl="0" rtl="0">
              <a:spcBef>
                <a:spcPts val="0"/>
              </a:spcBef>
              <a:buNone/>
            </a:pPr>
            <a:r>
              <a:t/>
            </a:r>
            <a:endParaRPr/>
          </a:p>
          <a:p>
            <a:pPr lvl="0" rtl="0">
              <a:spcBef>
                <a:spcPts val="0"/>
              </a:spcBef>
              <a:buNone/>
            </a:pPr>
            <a:r>
              <a:t/>
            </a:r>
            <a:endParaRPr/>
          </a:p>
        </p:txBody>
      </p:sp>
      <p:sp>
        <p:nvSpPr>
          <p:cNvPr id="421" name="Shape 421"/>
          <p:cNvSpPr/>
          <p:nvPr/>
        </p:nvSpPr>
        <p:spPr>
          <a:xfrm>
            <a:off x="6027550" y="2833350"/>
            <a:ext cx="806400" cy="857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web</a:t>
            </a:r>
          </a:p>
        </p:txBody>
      </p:sp>
      <p:sp>
        <p:nvSpPr>
          <p:cNvPr id="422" name="Shape 422"/>
          <p:cNvSpPr/>
          <p:nvPr/>
        </p:nvSpPr>
        <p:spPr>
          <a:xfrm>
            <a:off x="7821548" y="2211875"/>
            <a:ext cx="748200" cy="7800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PG-9.3</a:t>
            </a:r>
          </a:p>
        </p:txBody>
      </p:sp>
      <p:sp>
        <p:nvSpPr>
          <p:cNvPr id="423" name="Shape 423"/>
          <p:cNvSpPr/>
          <p:nvPr/>
        </p:nvSpPr>
        <p:spPr>
          <a:xfrm>
            <a:off x="7821548" y="3487977"/>
            <a:ext cx="748200" cy="7800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PG-9.4</a:t>
            </a:r>
          </a:p>
        </p:txBody>
      </p:sp>
      <p:cxnSp>
        <p:nvCxnSpPr>
          <p:cNvPr id="424" name="Shape 424"/>
          <p:cNvCxnSpPr>
            <a:stCxn id="421" idx="3"/>
            <a:endCxn id="422" idx="2"/>
          </p:cNvCxnSpPr>
          <p:nvPr/>
        </p:nvCxnSpPr>
        <p:spPr>
          <a:xfrm flipH="1" rot="10800000">
            <a:off x="6833950" y="2601750"/>
            <a:ext cx="987600" cy="660300"/>
          </a:xfrm>
          <a:prstGeom prst="straightConnector1">
            <a:avLst/>
          </a:prstGeom>
          <a:noFill/>
          <a:ln cap="flat" cmpd="sng" w="9525">
            <a:solidFill>
              <a:schemeClr val="dk2"/>
            </a:solidFill>
            <a:prstDash val="solid"/>
            <a:round/>
            <a:headEnd len="lg" w="lg" type="none"/>
            <a:tailEnd len="lg" w="lg" type="oval"/>
          </a:ln>
        </p:spPr>
      </p:cxnSp>
      <p:cxnSp>
        <p:nvCxnSpPr>
          <p:cNvPr id="425" name="Shape 425"/>
          <p:cNvCxnSpPr>
            <a:stCxn id="421" idx="3"/>
            <a:endCxn id="423" idx="2"/>
          </p:cNvCxnSpPr>
          <p:nvPr/>
        </p:nvCxnSpPr>
        <p:spPr>
          <a:xfrm>
            <a:off x="6833950" y="3262050"/>
            <a:ext cx="987600" cy="615900"/>
          </a:xfrm>
          <a:prstGeom prst="straightConnector1">
            <a:avLst/>
          </a:prstGeom>
          <a:noFill/>
          <a:ln cap="flat" cmpd="sng" w="9525">
            <a:solidFill>
              <a:schemeClr val="dk2"/>
            </a:solidFill>
            <a:prstDash val="solid"/>
            <a:round/>
            <a:headEnd len="lg" w="lg" type="none"/>
            <a:tailEnd len="lg" w="lg" type="triangle"/>
          </a:ln>
        </p:spPr>
      </p:cxnSp>
      <p:sp>
        <p:nvSpPr>
          <p:cNvPr id="426" name="Shape 426"/>
          <p:cNvSpPr txBox="1"/>
          <p:nvPr/>
        </p:nvSpPr>
        <p:spPr>
          <a:xfrm>
            <a:off x="394375" y="1678200"/>
            <a:ext cx="4259400" cy="3167700"/>
          </a:xfrm>
          <a:prstGeom prst="rect">
            <a:avLst/>
          </a:prstGeom>
          <a:solidFill>
            <a:srgbClr val="EFEFEF"/>
          </a:solidFill>
          <a:ln>
            <a:noFill/>
          </a:ln>
        </p:spPr>
        <p:txBody>
          <a:bodyPr anchorCtr="0" anchor="t" bIns="91425" lIns="91425" rIns="91425" tIns="91425">
            <a:noAutofit/>
          </a:bodyPr>
          <a:lstStyle/>
          <a:p>
            <a:pPr indent="0" lvl="0" marL="0" rtl="0">
              <a:lnSpc>
                <a:spcPct val="115000"/>
              </a:lnSpc>
              <a:spcBef>
                <a:spcPts val="0"/>
              </a:spcBef>
              <a:buNone/>
            </a:pPr>
            <a:r>
              <a:rPr lang="es" sz="1000">
                <a:solidFill>
                  <a:schemeClr val="dk1"/>
                </a:solidFill>
                <a:latin typeface="Consolas"/>
                <a:ea typeface="Consolas"/>
                <a:cs typeface="Consolas"/>
                <a:sym typeface="Consolas"/>
              </a:rPr>
              <a:t>pg93:</a:t>
            </a:r>
          </a:p>
          <a:p>
            <a:pPr indent="0" lvl="0" marL="0" rtl="0">
              <a:lnSpc>
                <a:spcPct val="115000"/>
              </a:lnSpc>
              <a:spcBef>
                <a:spcPts val="0"/>
              </a:spcBef>
              <a:buNone/>
            </a:pPr>
            <a:r>
              <a:rPr lang="es" sz="1000">
                <a:solidFill>
                  <a:schemeClr val="dk1"/>
                </a:solidFill>
                <a:latin typeface="Consolas"/>
                <a:ea typeface="Consolas"/>
                <a:cs typeface="Consolas"/>
                <a:sym typeface="Consolas"/>
              </a:rPr>
              <a:t>  image: postgres:9.3</a:t>
            </a:r>
          </a:p>
          <a:p>
            <a:pPr indent="0" lvl="0" marL="0" rtl="0">
              <a:lnSpc>
                <a:spcPct val="115000"/>
              </a:lnSpc>
              <a:spcBef>
                <a:spcPts val="0"/>
              </a:spcBef>
              <a:buNone/>
            </a:pPr>
            <a:r>
              <a:rPr lang="es" sz="1000">
                <a:solidFill>
                  <a:schemeClr val="dk1"/>
                </a:solidFill>
                <a:latin typeface="Consolas"/>
                <a:ea typeface="Consolas"/>
                <a:cs typeface="Consolas"/>
                <a:sym typeface="Consolas"/>
              </a:rPr>
              <a:t>  ports:</a:t>
            </a:r>
          </a:p>
          <a:p>
            <a:pPr indent="0" lvl="0" marL="0" rtl="0">
              <a:lnSpc>
                <a:spcPct val="115000"/>
              </a:lnSpc>
              <a:spcBef>
                <a:spcPts val="0"/>
              </a:spcBef>
              <a:buNone/>
            </a:pPr>
            <a:r>
              <a:rPr lang="es" sz="1000">
                <a:solidFill>
                  <a:schemeClr val="dk1"/>
                </a:solidFill>
                <a:latin typeface="Consolas"/>
                <a:ea typeface="Consolas"/>
                <a:cs typeface="Consolas"/>
                <a:sym typeface="Consolas"/>
              </a:rPr>
              <a:t>    - "5432:5432"</a:t>
            </a:r>
          </a:p>
          <a:p>
            <a:pPr indent="0" lvl="0" marL="0" rtl="0">
              <a:lnSpc>
                <a:spcPct val="115000"/>
              </a:lnSpc>
              <a:spcBef>
                <a:spcPts val="0"/>
              </a:spcBef>
              <a:buNone/>
            </a:pPr>
            <a:r>
              <a:rPr lang="es" sz="1000">
                <a:solidFill>
                  <a:schemeClr val="dk1"/>
                </a:solidFill>
                <a:latin typeface="Consolas"/>
                <a:ea typeface="Consolas"/>
                <a:cs typeface="Consolas"/>
                <a:sym typeface="Consolas"/>
              </a:rPr>
              <a:t>pg94:</a:t>
            </a:r>
          </a:p>
          <a:p>
            <a:pPr indent="0" lvl="0" marL="0" rtl="0">
              <a:lnSpc>
                <a:spcPct val="115000"/>
              </a:lnSpc>
              <a:spcBef>
                <a:spcPts val="0"/>
              </a:spcBef>
              <a:buNone/>
            </a:pPr>
            <a:r>
              <a:rPr lang="es" sz="1000">
                <a:solidFill>
                  <a:schemeClr val="dk1"/>
                </a:solidFill>
                <a:latin typeface="Consolas"/>
                <a:ea typeface="Consolas"/>
                <a:cs typeface="Consolas"/>
                <a:sym typeface="Consolas"/>
              </a:rPr>
              <a:t>  image: postgres:9.4</a:t>
            </a:r>
          </a:p>
          <a:p>
            <a:pPr indent="0" lvl="0" marL="0" rtl="0">
              <a:lnSpc>
                <a:spcPct val="115000"/>
              </a:lnSpc>
              <a:spcBef>
                <a:spcPts val="0"/>
              </a:spcBef>
              <a:buNone/>
            </a:pPr>
            <a:r>
              <a:rPr lang="es" sz="1000">
                <a:solidFill>
                  <a:schemeClr val="dk1"/>
                </a:solidFill>
                <a:latin typeface="Consolas"/>
                <a:ea typeface="Consolas"/>
                <a:cs typeface="Consolas"/>
                <a:sym typeface="Consolas"/>
              </a:rPr>
              <a:t>  ports:</a:t>
            </a:r>
          </a:p>
          <a:p>
            <a:pPr indent="-292100" lvl="0" marL="457200" rtl="0">
              <a:lnSpc>
                <a:spcPct val="115000"/>
              </a:lnSpc>
              <a:spcBef>
                <a:spcPts val="0"/>
              </a:spcBef>
              <a:buClr>
                <a:schemeClr val="dk1"/>
              </a:buClr>
              <a:buSzPct val="100000"/>
              <a:buFont typeface="Consolas"/>
              <a:buChar char="-"/>
            </a:pPr>
            <a:r>
              <a:rPr lang="es" sz="1000">
                <a:solidFill>
                  <a:schemeClr val="dk1"/>
                </a:solidFill>
                <a:latin typeface="Consolas"/>
                <a:ea typeface="Consolas"/>
                <a:cs typeface="Consolas"/>
                <a:sym typeface="Consolas"/>
              </a:rPr>
              <a:t>“5433:5432”</a:t>
            </a:r>
          </a:p>
          <a:p>
            <a:pPr indent="0" lvl="0" marL="0" rtl="0">
              <a:lnSpc>
                <a:spcPct val="115000"/>
              </a:lnSpc>
              <a:spcBef>
                <a:spcPts val="0"/>
              </a:spcBef>
              <a:buNone/>
            </a:pPr>
            <a:r>
              <a:rPr lang="es" sz="1000">
                <a:solidFill>
                  <a:schemeClr val="dk1"/>
                </a:solidFill>
                <a:latin typeface="Consolas"/>
                <a:ea typeface="Consolas"/>
                <a:cs typeface="Consolas"/>
                <a:sym typeface="Consolas"/>
              </a:rPr>
              <a:t>web:</a:t>
            </a:r>
          </a:p>
          <a:p>
            <a:pPr indent="0" lvl="0" marL="0" rtl="0">
              <a:lnSpc>
                <a:spcPct val="115000"/>
              </a:lnSpc>
              <a:spcBef>
                <a:spcPts val="0"/>
              </a:spcBef>
              <a:buNone/>
            </a:pPr>
            <a:r>
              <a:rPr lang="es" sz="1000">
                <a:solidFill>
                  <a:schemeClr val="dk1"/>
                </a:solidFill>
                <a:latin typeface="Consolas"/>
                <a:ea typeface="Consolas"/>
                <a:cs typeface="Consolas"/>
                <a:sym typeface="Consolas"/>
              </a:rPr>
              <a:t>  build: .</a:t>
            </a:r>
          </a:p>
          <a:p>
            <a:pPr indent="0" lvl="0" marL="0" rtl="0">
              <a:lnSpc>
                <a:spcPct val="115000"/>
              </a:lnSpc>
              <a:spcBef>
                <a:spcPts val="0"/>
              </a:spcBef>
              <a:buNone/>
            </a:pPr>
            <a:r>
              <a:rPr lang="es" sz="1000">
                <a:solidFill>
                  <a:schemeClr val="dk1"/>
                </a:solidFill>
                <a:latin typeface="Consolas"/>
                <a:ea typeface="Consolas"/>
                <a:cs typeface="Consolas"/>
                <a:sym typeface="Consolas"/>
              </a:rPr>
              <a:t>  ports:</a:t>
            </a:r>
          </a:p>
          <a:p>
            <a:pPr indent="0" lvl="0" marL="0" rtl="0">
              <a:lnSpc>
                <a:spcPct val="115000"/>
              </a:lnSpc>
              <a:spcBef>
                <a:spcPts val="0"/>
              </a:spcBef>
              <a:buNone/>
            </a:pPr>
            <a:r>
              <a:rPr lang="es" sz="1000">
                <a:solidFill>
                  <a:schemeClr val="dk1"/>
                </a:solidFill>
                <a:latin typeface="Consolas"/>
                <a:ea typeface="Consolas"/>
                <a:cs typeface="Consolas"/>
                <a:sym typeface="Consolas"/>
              </a:rPr>
              <a:t>    - "8080:5000"</a:t>
            </a:r>
          </a:p>
          <a:p>
            <a:pPr indent="0" lvl="0" marL="0" rtl="0">
              <a:lnSpc>
                <a:spcPct val="115000"/>
              </a:lnSpc>
              <a:spcBef>
                <a:spcPts val="0"/>
              </a:spcBef>
              <a:buNone/>
            </a:pPr>
            <a:r>
              <a:rPr lang="es" sz="1000">
                <a:solidFill>
                  <a:schemeClr val="dk1"/>
                </a:solidFill>
                <a:latin typeface="Consolas"/>
                <a:ea typeface="Consolas"/>
                <a:cs typeface="Consolas"/>
                <a:sym typeface="Consolas"/>
              </a:rPr>
              <a:t>  volumes:</a:t>
            </a:r>
          </a:p>
          <a:p>
            <a:pPr indent="0" lvl="0" marL="0" rtl="0">
              <a:lnSpc>
                <a:spcPct val="115000"/>
              </a:lnSpc>
              <a:spcBef>
                <a:spcPts val="0"/>
              </a:spcBef>
              <a:buNone/>
            </a:pPr>
            <a:r>
              <a:rPr lang="es" sz="1000">
                <a:solidFill>
                  <a:schemeClr val="dk1"/>
                </a:solidFill>
                <a:latin typeface="Consolas"/>
                <a:ea typeface="Consolas"/>
                <a:cs typeface="Consolas"/>
                <a:sym typeface="Consolas"/>
              </a:rPr>
              <a:t>    - .:/code</a:t>
            </a:r>
          </a:p>
          <a:p>
            <a:pPr indent="0" lvl="0" marL="0" rtl="0">
              <a:lnSpc>
                <a:spcPct val="115000"/>
              </a:lnSpc>
              <a:spcBef>
                <a:spcPts val="0"/>
              </a:spcBef>
              <a:buNone/>
            </a:pPr>
            <a:r>
              <a:rPr lang="es" sz="1000">
                <a:solidFill>
                  <a:schemeClr val="dk1"/>
                </a:solidFill>
                <a:latin typeface="Consolas"/>
                <a:ea typeface="Consolas"/>
                <a:cs typeface="Consolas"/>
                <a:sym typeface="Consolas"/>
              </a:rPr>
              <a:t>  links:</a:t>
            </a:r>
          </a:p>
          <a:p>
            <a:pPr indent="0" lvl="0" marL="0" rtl="0">
              <a:lnSpc>
                <a:spcPct val="115000"/>
              </a:lnSpc>
              <a:spcBef>
                <a:spcPts val="0"/>
              </a:spcBef>
              <a:buNone/>
            </a:pPr>
            <a:r>
              <a:rPr lang="es" sz="1000">
                <a:solidFill>
                  <a:schemeClr val="dk1"/>
                </a:solidFill>
                <a:latin typeface="Consolas"/>
                <a:ea typeface="Consolas"/>
                <a:cs typeface="Consolas"/>
                <a:sym typeface="Consolas"/>
              </a:rPr>
              <a:t>    - db</a:t>
            </a:r>
          </a:p>
          <a:p>
            <a:pPr indent="0" lvl="0" marL="0" rtl="0">
              <a:lnSpc>
                <a:spcPct val="115000"/>
              </a:lnSpc>
              <a:spcBef>
                <a:spcPts val="0"/>
              </a:spcBef>
              <a:buNone/>
            </a:pPr>
            <a:r>
              <a:rPr lang="es" sz="1000">
                <a:solidFill>
                  <a:schemeClr val="dk1"/>
                </a:solidFill>
                <a:latin typeface="Consolas"/>
                <a:ea typeface="Consolas"/>
                <a:cs typeface="Consolas"/>
                <a:sym typeface="Consolas"/>
              </a:rPr>
              <a:t>  environment:</a:t>
            </a:r>
          </a:p>
          <a:p>
            <a:pPr indent="0" lvl="0" marL="0" rtl="0">
              <a:lnSpc>
                <a:spcPct val="115000"/>
              </a:lnSpc>
              <a:spcBef>
                <a:spcPts val="0"/>
              </a:spcBef>
              <a:buNone/>
            </a:pPr>
            <a:r>
              <a:rPr lang="es" sz="1000">
                <a:solidFill>
                  <a:schemeClr val="dk1"/>
                </a:solidFill>
                <a:latin typeface="Consolas"/>
                <a:ea typeface="Consolas"/>
                <a:cs typeface="Consolas"/>
                <a:sym typeface="Consolas"/>
              </a:rPr>
              <a:t>    - DATABASE_URL=postgres://pg93/postgres</a:t>
            </a:r>
          </a:p>
        </p:txBody>
      </p:sp>
      <p:sp>
        <p:nvSpPr>
          <p:cNvPr id="427" name="Shape 42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docker-compose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Docker</a:t>
            </a:r>
          </a:p>
        </p:txBody>
      </p:sp>
      <p:sp>
        <p:nvSpPr>
          <p:cNvPr id="433" name="Shape 4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docker swarm: cluster de hosts para docker</a:t>
            </a:r>
          </a:p>
          <a:p>
            <a:pPr indent="-228600" lvl="0" marL="457200" rtl="0">
              <a:spcBef>
                <a:spcPts val="0"/>
              </a:spcBef>
            </a:pPr>
            <a:r>
              <a:rPr lang="es"/>
              <a:t>kubernetes: solución de google para docker</a:t>
            </a:r>
          </a:p>
          <a:p>
            <a:pPr indent="-228600" lvl="0" marL="457200" rtl="0">
              <a:spcBef>
                <a:spcPts val="0"/>
              </a:spcBef>
            </a:pPr>
            <a:r>
              <a:rPr lang="es"/>
              <a:t>PaaS de andar por casa:</a:t>
            </a:r>
          </a:p>
          <a:p>
            <a:pPr indent="-228600" lvl="1" marL="914400" rtl="0">
              <a:spcBef>
                <a:spcPts val="0"/>
              </a:spcBef>
            </a:pPr>
            <a:r>
              <a:rPr lang="es"/>
              <a:t>dokku (http://dokku.viewdocs.io/dokku/)</a:t>
            </a:r>
          </a:p>
          <a:p>
            <a:pPr indent="-228600" lvl="1" marL="914400" rtl="0">
              <a:spcBef>
                <a:spcPts val="0"/>
              </a:spcBef>
            </a:pPr>
            <a:r>
              <a:rPr lang="es"/>
              <a:t>deis (http://deis.io/)</a:t>
            </a:r>
          </a:p>
          <a:p>
            <a:pPr lvl="0" rtl="0">
              <a:spcBef>
                <a:spcPts val="0"/>
              </a:spcBef>
              <a:buNone/>
            </a:pPr>
            <a:r>
              <a:t/>
            </a:r>
            <a:endParaRPr/>
          </a:p>
          <a:p>
            <a:pPr lvl="0" rtl="0">
              <a:spcBef>
                <a:spcPts val="0"/>
              </a:spcBef>
              <a:buNone/>
            </a:pPr>
            <a:r>
              <a:rPr lang="es"/>
              <a:t>… pero eso ya es otra historia. </a:t>
            </a:r>
          </a:p>
        </p:txBody>
      </p:sp>
      <p:sp>
        <p:nvSpPr>
          <p:cNvPr id="434" name="Shape 43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a:solidFill>
                  <a:srgbClr val="666666"/>
                </a:solidFill>
              </a:rPr>
              <a:t>Y aún hay más...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Microservices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Microservices</a:t>
            </a:r>
          </a:p>
        </p:txBody>
      </p:sp>
      <p:sp>
        <p:nvSpPr>
          <p:cNvPr id="445" name="Shape 4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s"/>
              <a:t>Check any of the following presentations: </a:t>
            </a:r>
          </a:p>
          <a:p>
            <a:pPr indent="-228600" lvl="0" marL="457200" rtl="0">
              <a:spcBef>
                <a:spcPts val="0"/>
              </a:spcBef>
            </a:pPr>
            <a:r>
              <a:rPr lang="es" u="sng">
                <a:solidFill>
                  <a:schemeClr val="hlink"/>
                </a:solidFill>
                <a:hlinkClick r:id="rId3"/>
              </a:rPr>
              <a:t>http://es.slideshare.net/AmazonWebServices/arc309-getting-to-microservices-cloud-architecture-patterns</a:t>
            </a:r>
          </a:p>
          <a:p>
            <a:pPr indent="-228600" lvl="0" marL="457200" rtl="0">
              <a:spcBef>
                <a:spcPts val="0"/>
              </a:spcBef>
            </a:pPr>
            <a:r>
              <a:rPr lang="es" u="sng">
                <a:solidFill>
                  <a:schemeClr val="hlink"/>
                </a:solidFill>
                <a:hlinkClick r:id="rId4"/>
              </a:rPr>
              <a:t>http://es.slideshare.net/IzzetMustafaiev/microservices-architecture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Summary Module 4</a:t>
            </a:r>
          </a:p>
        </p:txBody>
      </p:sp>
      <p:sp>
        <p:nvSpPr>
          <p:cNvPr id="451" name="Shape 45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Clr>
                <a:srgbClr val="000000"/>
              </a:buClr>
              <a:buSzPct val="61111"/>
              <a:buNone/>
            </a:pPr>
            <a:r>
              <a:rPr lang="es"/>
              <a:t>Do we have a good understanding about?</a:t>
            </a:r>
          </a:p>
          <a:p>
            <a:pPr indent="-228600" lvl="0" marL="457200" rtl="0">
              <a:spcBef>
                <a:spcPts val="0"/>
              </a:spcBef>
            </a:pPr>
            <a:r>
              <a:rPr lang="es"/>
              <a:t>What DevOps means for business and teams </a:t>
            </a:r>
          </a:p>
          <a:p>
            <a:pPr indent="-228600" lvl="0" marL="457200" rtl="0">
              <a:spcBef>
                <a:spcPts val="0"/>
              </a:spcBef>
            </a:pPr>
            <a:r>
              <a:rPr lang="es"/>
              <a:t>How to identify the phases of the teams</a:t>
            </a:r>
          </a:p>
          <a:p>
            <a:pPr indent="-228600" lvl="0" marL="457200" rtl="0">
              <a:spcBef>
                <a:spcPts val="0"/>
              </a:spcBef>
            </a:pPr>
            <a:r>
              <a:rPr lang="es"/>
              <a:t>How to use Theory of Constraints and Conflict Cloud to go further</a:t>
            </a:r>
          </a:p>
          <a:p>
            <a:pPr indent="-228600" lvl="0" marL="457200" rtl="0">
              <a:spcBef>
                <a:spcPts val="0"/>
              </a:spcBef>
            </a:pPr>
            <a:r>
              <a:rPr lang="es"/>
              <a:t>How Docker works and its value for a business </a:t>
            </a:r>
          </a:p>
          <a:p>
            <a:pPr indent="-228600" lvl="0" marL="457200" rtl="0">
              <a:spcBef>
                <a:spcPts val="0"/>
              </a:spcBef>
            </a:pPr>
            <a:r>
              <a:rPr lang="es"/>
              <a:t>Microservices</a:t>
            </a:r>
          </a:p>
        </p:txBody>
      </p:sp>
      <p:sp>
        <p:nvSpPr>
          <p:cNvPr id="452" name="Shape 452"/>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Third Way and how the team evolve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Lab 4</a:t>
            </a:r>
          </a:p>
        </p:txBody>
      </p:sp>
      <p:sp>
        <p:nvSpPr>
          <p:cNvPr id="458" name="Shape 4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Objectives:</a:t>
            </a:r>
          </a:p>
          <a:p>
            <a:pPr lvl="0" rtl="0">
              <a:spcBef>
                <a:spcPts val="0"/>
              </a:spcBef>
              <a:buNone/>
            </a:pPr>
            <a:r>
              <a:rPr lang="es"/>
              <a:t>We are going to use our environment and transform some services to docker. We are going to play with Bluemix, Heroku and AWS. We are going to add more add-ons to our stack.  Let’s discuss about new ideas like microservices.</a:t>
            </a:r>
          </a:p>
          <a:p>
            <a:pPr lvl="0" rtl="0">
              <a:spcBef>
                <a:spcPts val="0"/>
              </a:spcBef>
              <a:buNone/>
            </a:pPr>
            <a:r>
              <a:rPr lang="es"/>
              <a:t>Estimated time: 1 hour</a:t>
            </a:r>
          </a:p>
          <a:p>
            <a:pPr lvl="0" rtl="0">
              <a:spcBef>
                <a:spcPts val="0"/>
              </a:spcBef>
              <a:buNone/>
            </a:pPr>
            <a:r>
              <a:rPr lang="es"/>
              <a:t>Retrospective:</a:t>
            </a:r>
          </a:p>
          <a:p>
            <a:pPr indent="-228600" lvl="0" marL="457200" rtl="0">
              <a:spcBef>
                <a:spcPts val="0"/>
              </a:spcBef>
              <a:buChar char="-"/>
            </a:pPr>
            <a:r>
              <a:rPr lang="es"/>
              <a:t>What did work?</a:t>
            </a:r>
          </a:p>
          <a:p>
            <a:pPr indent="-228600" lvl="0" marL="457200" rtl="0">
              <a:spcBef>
                <a:spcPts val="0"/>
              </a:spcBef>
              <a:buChar char="-"/>
            </a:pPr>
            <a:r>
              <a:rPr lang="es"/>
              <a:t>What didn’t work?</a:t>
            </a:r>
          </a:p>
          <a:p>
            <a:pPr indent="-228600" lvl="0" marL="457200" rtl="0">
              <a:spcBef>
                <a:spcPts val="0"/>
              </a:spcBef>
              <a:buChar char="-"/>
            </a:pPr>
            <a:r>
              <a:rPr lang="es"/>
              <a:t>How we could change bad things using the Three Ways</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The next step is to experiment, learn and evolve.  Think on what’s need to change, how the world should be and plan a travel to there.</a:t>
            </a:r>
          </a:p>
          <a:p>
            <a:pPr lvl="0" rtl="0">
              <a:spcBef>
                <a:spcPts val="0"/>
              </a:spcBef>
              <a:buNone/>
            </a:pPr>
            <a:r>
              <a:rPr lang="es"/>
              <a:t>At some point, you can find your IT team need to change, but how to do it?</a:t>
            </a:r>
          </a:p>
          <a:p>
            <a:pPr lvl="0" rtl="0">
              <a:spcBef>
                <a:spcPts val="0"/>
              </a:spcBef>
              <a:buNone/>
            </a:pPr>
            <a:r>
              <a:t/>
            </a:r>
            <a:endParaRPr/>
          </a:p>
        </p:txBody>
      </p:sp>
      <p:sp>
        <p:nvSpPr>
          <p:cNvPr id="157" name="Shape 15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Identify the phase your IT team is in:</a:t>
            </a:r>
          </a:p>
          <a:p>
            <a:pPr indent="-228600" lvl="0" marL="457200" rtl="0">
              <a:spcBef>
                <a:spcPts val="0"/>
              </a:spcBef>
              <a:buChar char="●"/>
            </a:pPr>
            <a:r>
              <a:rPr lang="es"/>
              <a:t>Survival</a:t>
            </a:r>
          </a:p>
          <a:p>
            <a:pPr indent="-228600" lvl="0" marL="457200" rtl="0">
              <a:spcBef>
                <a:spcPts val="0"/>
              </a:spcBef>
              <a:buChar char="●"/>
            </a:pPr>
            <a:r>
              <a:rPr lang="es"/>
              <a:t>Learning</a:t>
            </a:r>
          </a:p>
          <a:p>
            <a:pPr indent="-228600" lvl="0" marL="457200" rtl="0">
              <a:spcBef>
                <a:spcPts val="0"/>
              </a:spcBef>
              <a:buChar char="●"/>
            </a:pPr>
            <a:r>
              <a:rPr lang="es"/>
              <a:t>Self organization</a:t>
            </a:r>
          </a:p>
          <a:p>
            <a:pPr lvl="0" rtl="0">
              <a:spcBef>
                <a:spcPts val="0"/>
              </a:spcBef>
              <a:buNone/>
            </a:pPr>
            <a:r>
              <a:rPr lang="es"/>
              <a:t>Use the following criteria:</a:t>
            </a:r>
          </a:p>
          <a:p>
            <a:pPr indent="-228600" lvl="0" marL="457200" rtl="0">
              <a:spcBef>
                <a:spcPts val="0"/>
              </a:spcBef>
              <a:buChar char="●"/>
            </a:pPr>
            <a:r>
              <a:rPr lang="es"/>
              <a:t>Do you have time to learn?</a:t>
            </a:r>
          </a:p>
          <a:p>
            <a:pPr indent="-228600" lvl="0" marL="457200" rtl="0">
              <a:spcBef>
                <a:spcPts val="0"/>
              </a:spcBef>
              <a:buChar char="●"/>
            </a:pPr>
            <a:r>
              <a:rPr lang="es"/>
              <a:t>Do you disconnect mobile on holidays?</a:t>
            </a:r>
          </a:p>
          <a:p>
            <a:pPr indent="-228600" lvl="0" marL="457200" rtl="0">
              <a:spcBef>
                <a:spcPts val="0"/>
              </a:spcBef>
              <a:buChar char="●"/>
            </a:pPr>
            <a:r>
              <a:rPr lang="es"/>
              <a:t>Do you feel your team can grow without management?</a:t>
            </a:r>
          </a:p>
        </p:txBody>
      </p:sp>
      <p:sp>
        <p:nvSpPr>
          <p:cNvPr id="163" name="Shape 16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Evolve</a:t>
            </a:r>
          </a:p>
        </p:txBody>
      </p:sp>
      <p:sp>
        <p:nvSpPr>
          <p:cNvPr id="164" name="Shape 16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Team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Survival Phase</a:t>
            </a:r>
          </a:p>
        </p:txBody>
      </p:sp>
      <p:sp>
        <p:nvSpPr>
          <p:cNvPr id="170" name="Shape 170"/>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rPr lang="es"/>
              <a:t>“No time to learn”</a:t>
            </a:r>
          </a:p>
        </p:txBody>
      </p:sp>
      <p:sp>
        <p:nvSpPr>
          <p:cNvPr id="171" name="Shape 17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b="1" lang="es"/>
              <a:t>Comfortable zone</a:t>
            </a:r>
          </a:p>
          <a:p>
            <a:pPr indent="-228600" lvl="0" marL="457200" rtl="0">
              <a:spcBef>
                <a:spcPts val="0"/>
              </a:spcBef>
            </a:pPr>
            <a:r>
              <a:rPr lang="es"/>
              <a:t>Some type of addiction</a:t>
            </a:r>
          </a:p>
          <a:p>
            <a:pPr indent="-228600" lvl="0" marL="457200" rtl="0">
              <a:spcBef>
                <a:spcPts val="0"/>
              </a:spcBef>
            </a:pPr>
            <a:r>
              <a:rPr lang="es"/>
              <a:t>Command and control leadership</a:t>
            </a:r>
          </a:p>
          <a:p>
            <a:pPr lvl="0" rtl="0">
              <a:spcBef>
                <a:spcPts val="0"/>
              </a:spcBef>
              <a:buNone/>
            </a:pPr>
            <a:r>
              <a:rPr lang="es"/>
              <a:t>How to get out? </a:t>
            </a:r>
            <a:r>
              <a:rPr b="1" lang="es"/>
              <a:t>Create slack time and use it to learn</a:t>
            </a:r>
            <a:r>
              <a:rPr lang="es"/>
              <a:t>.</a:t>
            </a:r>
          </a:p>
          <a:p>
            <a:pPr indent="-228600" lvl="0" marL="457200" rtl="0">
              <a:spcBef>
                <a:spcPts val="0"/>
              </a:spcBef>
            </a:pPr>
            <a:r>
              <a:rPr lang="es"/>
              <a:t>Visualize your work (KANBAN)</a:t>
            </a:r>
          </a:p>
          <a:p>
            <a:pPr indent="-228600" lvl="0" marL="457200" rtl="0">
              <a:spcBef>
                <a:spcPts val="0"/>
              </a:spcBef>
            </a:pPr>
            <a:r>
              <a:rPr lang="es"/>
              <a:t>Establish commitments</a:t>
            </a:r>
          </a:p>
          <a:p>
            <a:pPr indent="-228600" lvl="0" marL="457200" rtl="0">
              <a:spcBef>
                <a:spcPts val="0"/>
              </a:spcBef>
            </a:pPr>
            <a:r>
              <a:rPr lang="es"/>
              <a:t>Prevent workload</a:t>
            </a:r>
          </a:p>
          <a:p>
            <a:pPr indent="-228600" lvl="0" marL="457200" rtl="0">
              <a:spcBef>
                <a:spcPts val="0"/>
              </a:spcBef>
            </a:pPr>
            <a:r>
              <a:rPr lang="es"/>
              <a:t>Plan a deadline to have learning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Learning Phase</a:t>
            </a:r>
          </a:p>
        </p:txBody>
      </p:sp>
      <p:sp>
        <p:nvSpPr>
          <p:cNvPr id="177" name="Shape 177"/>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rPr lang="es"/>
              <a:t>“Challenging the team to grow”</a:t>
            </a:r>
          </a:p>
        </p:txBody>
      </p:sp>
      <p:sp>
        <p:nvSpPr>
          <p:cNvPr id="178" name="Shape 178"/>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Learning implies time</a:t>
            </a:r>
          </a:p>
          <a:p>
            <a:pPr indent="-228600" lvl="0" marL="457200" rtl="0">
              <a:spcBef>
                <a:spcPts val="0"/>
              </a:spcBef>
            </a:pPr>
            <a:r>
              <a:rPr lang="es"/>
              <a:t>slow curve of apprentice</a:t>
            </a:r>
          </a:p>
          <a:p>
            <a:pPr indent="-228600" lvl="0" marL="457200" rtl="0">
              <a:spcBef>
                <a:spcPts val="0"/>
              </a:spcBef>
            </a:pPr>
            <a:r>
              <a:rPr lang="es"/>
              <a:t>productivity ravines</a:t>
            </a:r>
          </a:p>
          <a:p>
            <a:pPr lvl="0" rtl="0">
              <a:spcBef>
                <a:spcPts val="0"/>
              </a:spcBef>
              <a:buNone/>
            </a:pPr>
            <a:r>
              <a:rPr lang="es"/>
              <a:t>Learn commitment language</a:t>
            </a:r>
          </a:p>
          <a:p>
            <a:pPr indent="-228600" lvl="0" marL="457200" rtl="0">
              <a:spcBef>
                <a:spcPts val="0"/>
              </a:spcBef>
            </a:pPr>
            <a:r>
              <a:rPr lang="es"/>
              <a:t>“I will [action] By [certain date]”</a:t>
            </a:r>
          </a:p>
          <a:p>
            <a:pPr lvl="0" rtl="0">
              <a:spcBef>
                <a:spcPts val="0"/>
              </a:spcBef>
              <a:buNone/>
            </a:pPr>
            <a:r>
              <a:rPr lang="es"/>
              <a:t>Only things under your control</a:t>
            </a:r>
          </a:p>
          <a:p>
            <a:pPr indent="-228600" lvl="0" marL="457200" rtl="0">
              <a:spcBef>
                <a:spcPts val="0"/>
              </a:spcBef>
            </a:pPr>
            <a:r>
              <a:rPr lang="es"/>
              <a:t>Turn things into “under control”</a:t>
            </a:r>
          </a:p>
          <a:p>
            <a:pPr indent="-228600" lvl="1" marL="914400" rtl="0">
              <a:spcBef>
                <a:spcPts val="0"/>
              </a:spcBef>
            </a:pPr>
            <a:r>
              <a:rPr lang="es"/>
              <a:t>Not: I will solve this with David by today</a:t>
            </a:r>
          </a:p>
          <a:p>
            <a:pPr indent="-228600" lvl="1" marL="914400" rtl="0">
              <a:spcBef>
                <a:spcPts val="0"/>
              </a:spcBef>
            </a:pPr>
            <a:r>
              <a:rPr lang="es"/>
              <a:t>Better: I will invite David to a meeting by today to solve this</a:t>
            </a:r>
          </a:p>
          <a:p>
            <a:pPr lvl="0" rtl="0">
              <a:spcBef>
                <a:spcPts val="0"/>
              </a:spcBef>
              <a:buNone/>
            </a:pPr>
            <a:r>
              <a:rPr lang="es"/>
              <a:t>Use OKR’s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Self Organization Phase</a:t>
            </a:r>
          </a:p>
        </p:txBody>
      </p:sp>
      <p:sp>
        <p:nvSpPr>
          <p:cNvPr id="184" name="Shape 184"/>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rPr lang="es"/>
              <a:t>“To advance toward the ability and skills to solve problems without management.”</a:t>
            </a:r>
          </a:p>
        </p:txBody>
      </p:sp>
      <p:sp>
        <p:nvSpPr>
          <p:cNvPr id="185" name="Shape 185"/>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When everyone learns how to solve their own problems.</a:t>
            </a:r>
          </a:p>
          <a:p>
            <a:pPr indent="-228600" lvl="0" marL="457200" rtl="0">
              <a:spcBef>
                <a:spcPts val="0"/>
              </a:spcBef>
            </a:pPr>
            <a:r>
              <a:rPr lang="es"/>
              <a:t>Clearing meetings (Retrospectives)</a:t>
            </a:r>
          </a:p>
          <a:p>
            <a:pPr indent="-228600" lvl="1" marL="914400" rtl="0">
              <a:spcBef>
                <a:spcPts val="0"/>
              </a:spcBef>
            </a:pPr>
            <a:r>
              <a:rPr lang="es"/>
              <a:t>What has not been working for you?</a:t>
            </a:r>
          </a:p>
          <a:p>
            <a:pPr indent="-228600" lvl="1" marL="914400" rtl="0">
              <a:spcBef>
                <a:spcPts val="0"/>
              </a:spcBef>
            </a:pPr>
            <a:r>
              <a:rPr lang="es"/>
              <a:t>What are you going to do about it?</a:t>
            </a:r>
          </a:p>
          <a:p>
            <a:pPr indent="-228600" lvl="1" marL="914400" rtl="0">
              <a:spcBef>
                <a:spcPts val="0"/>
              </a:spcBef>
            </a:pPr>
            <a:r>
              <a:rPr lang="es"/>
              <a:t>What has been working for you?</a:t>
            </a: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