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Dosis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Dosis-regular.fntdata"/><Relationship Id="rId21" Type="http://schemas.openxmlformats.org/officeDocument/2006/relationships/slide" Target="slides/slide16.xml"/><Relationship Id="rId24" Type="http://schemas.openxmlformats.org/officeDocument/2006/relationships/font" Target="fonts/OpenSans-regular.fntdata"/><Relationship Id="rId23" Type="http://schemas.openxmlformats.org/officeDocument/2006/relationships/font" Target="fonts/Dosis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center.heroku.com/articles/pipelines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slideshare.net/quaip/docker-sysmana-2014" TargetMode="External"/><Relationship Id="rId3" Type="http://schemas.openxmlformats.org/officeDocument/2006/relationships/hyperlink" Target="http://www.dockerbook.com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https://devcenter.heroku.com/articles/pipelines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Presentations: </a:t>
            </a:r>
            <a:r>
              <a:rPr lang="es" u="sng">
                <a:solidFill>
                  <a:schemeClr val="hlink"/>
                </a:solidFill>
                <a:hlinkClick r:id="rId2"/>
              </a:rPr>
              <a:t>http://www.slideshare.net/quaip/docker-sysmana-2014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Book: The Docker Book: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http://www.dockerbook.com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rgbClr val="4C5C6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-44575" y="766625"/>
            <a:ext cx="9188700" cy="25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defRPr b="1" sz="8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3276600"/>
            <a:ext cx="8520600" cy="636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2249850" y="606800"/>
            <a:ext cx="4644300" cy="24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" name="Shape 61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21383" y="1382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Righ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63000" y="34100"/>
            <a:ext cx="39054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4563150" y="606800"/>
            <a:ext cx="3905400" cy="24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7" name="Shape 67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21383" y="1382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588"/>
              <a:defRPr b="1" sz="51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spcBef>
                <a:spcPts val="0"/>
              </a:spcBef>
              <a:buSzPct val="100000"/>
              <a:defRPr sz="4900"/>
            </a:lvl2pPr>
            <a:lvl3pPr lvl="2" rtl="0" algn="ctr">
              <a:spcBef>
                <a:spcPts val="0"/>
              </a:spcBef>
              <a:buSzPct val="100000"/>
              <a:defRPr sz="4900"/>
            </a:lvl3pPr>
            <a:lvl4pPr lvl="3" rtl="0" algn="ctr">
              <a:spcBef>
                <a:spcPts val="0"/>
              </a:spcBef>
              <a:buSzPct val="100000"/>
              <a:defRPr sz="4900"/>
            </a:lvl4pPr>
            <a:lvl5pPr lvl="4" rtl="0" algn="ctr">
              <a:spcBef>
                <a:spcPts val="0"/>
              </a:spcBef>
              <a:buSzPct val="100000"/>
              <a:defRPr sz="4900"/>
            </a:lvl5pPr>
            <a:lvl6pPr lvl="5" rtl="0" algn="ctr">
              <a:spcBef>
                <a:spcPts val="0"/>
              </a:spcBef>
              <a:buSzPct val="100000"/>
              <a:defRPr sz="4900"/>
            </a:lvl6pPr>
            <a:lvl7pPr lvl="6" rtl="0" algn="ctr">
              <a:spcBef>
                <a:spcPts val="0"/>
              </a:spcBef>
              <a:buSzPct val="100000"/>
              <a:defRPr sz="4900"/>
            </a:lvl7pPr>
            <a:lvl8pPr lvl="7" rtl="0" algn="ctr">
              <a:spcBef>
                <a:spcPts val="0"/>
              </a:spcBef>
              <a:buSzPct val="100000"/>
              <a:defRPr sz="4900"/>
            </a:lvl8pPr>
            <a:lvl9pPr lvl="8" rtl="0" algn="ctr">
              <a:spcBef>
                <a:spcPts val="0"/>
              </a:spcBef>
              <a:buSzPct val="100000"/>
              <a:defRPr sz="4900"/>
            </a:lvl9pPr>
          </a:lstStyle>
          <a:p/>
        </p:txBody>
      </p:sp>
      <p:sp>
        <p:nvSpPr>
          <p:cNvPr id="72" name="Shape 72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21383" y="1382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7" name="Shape 77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21383" y="1382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2" type="subTitle"/>
          </p:nvPr>
        </p:nvSpPr>
        <p:spPr>
          <a:xfrm>
            <a:off x="2249850" y="606800"/>
            <a:ext cx="4644300" cy="24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Open Sans"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SzPct val="100000"/>
              <a:buFont typeface="Open Sans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buSzPct val="100000"/>
              <a:buFont typeface="Open Sans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buSzPct val="100000"/>
              <a:buFont typeface="Open Sans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buSzPct val="100000"/>
              <a:buFont typeface="Open Sans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buSzPct val="100000"/>
              <a:buFont typeface="Open Sans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buSzPct val="100000"/>
              <a:buFont typeface="Open Sans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buSzPct val="100000"/>
              <a:buFont typeface="Open Sans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buSzPct val="100000"/>
              <a:buFont typeface="Open Sans"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Open Sans"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SzPct val="100000"/>
              <a:buFont typeface="Open Sans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buSzPct val="100000"/>
              <a:buFont typeface="Open Sans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buSzPct val="100000"/>
              <a:buFont typeface="Open Sans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buSzPct val="100000"/>
              <a:buFont typeface="Open Sans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buSzPct val="100000"/>
              <a:buFont typeface="Open Sans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buSzPct val="100000"/>
              <a:buFont typeface="Open Sans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buSzPct val="100000"/>
              <a:buFont typeface="Open Sans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buSzPct val="100000"/>
              <a:buFont typeface="Open Sans"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5" name="Shape 85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21383" y="1382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3" type="subTitle"/>
          </p:nvPr>
        </p:nvSpPr>
        <p:spPr>
          <a:xfrm>
            <a:off x="2249850" y="606800"/>
            <a:ext cx="4644300" cy="24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03" name="Shape 10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666666"/>
              </a:buClr>
              <a:buSzPct val="100000"/>
              <a:buFont typeface="Dosis"/>
              <a:defRPr sz="125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spcBef>
                <a:spcPts val="0"/>
              </a:spcBef>
              <a:buSzPct val="100000"/>
              <a:buFont typeface="Dosis"/>
              <a:defRPr sz="125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spcBef>
                <a:spcPts val="0"/>
              </a:spcBef>
              <a:buSzPct val="100000"/>
              <a:buFont typeface="Dosis"/>
              <a:defRPr sz="125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spcBef>
                <a:spcPts val="0"/>
              </a:spcBef>
              <a:buSzPct val="100000"/>
              <a:buFont typeface="Dosis"/>
              <a:defRPr sz="125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spcBef>
                <a:spcPts val="0"/>
              </a:spcBef>
              <a:buSzPct val="100000"/>
              <a:buFont typeface="Dosis"/>
              <a:defRPr sz="125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spcBef>
                <a:spcPts val="0"/>
              </a:spcBef>
              <a:buSzPct val="100000"/>
              <a:buFont typeface="Dosis"/>
              <a:defRPr sz="125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spcBef>
                <a:spcPts val="0"/>
              </a:spcBef>
              <a:buSzPct val="100000"/>
              <a:buFont typeface="Dosis"/>
              <a:defRPr sz="125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spcBef>
                <a:spcPts val="0"/>
              </a:spcBef>
              <a:buSzPct val="100000"/>
              <a:buFont typeface="Dosis"/>
              <a:defRPr sz="125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spcBef>
                <a:spcPts val="0"/>
              </a:spcBef>
              <a:buSzPct val="100000"/>
              <a:buFont typeface="Dosis"/>
              <a:defRPr sz="125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2" name="Shape 112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21383" y="1382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115" name="Shape 115"/>
          <p:cNvSpPr txBox="1"/>
          <p:nvPr>
            <p:ph idx="2"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3" type="subTitle"/>
          </p:nvPr>
        </p:nvSpPr>
        <p:spPr>
          <a:xfrm>
            <a:off x="2249850" y="606800"/>
            <a:ext cx="4644300" cy="24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Really 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_slide"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ítulo y cuerpo 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AND_BODY_3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slideshare.net/JR0cket/introduction-to-heroku-cct-london-2013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slideshare.net/ormium/ibm-codename-bluemix-cloudfoundry-paas-development-and-deployment-training-ibm-innovation-center-zurich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ctrTitle"/>
          </p:nvPr>
        </p:nvSpPr>
        <p:spPr>
          <a:xfrm>
            <a:off x="-44575" y="766625"/>
            <a:ext cx="9188700" cy="251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DevOps</a:t>
            </a:r>
          </a:p>
        </p:txBody>
      </p:sp>
      <p:sp>
        <p:nvSpPr>
          <p:cNvPr id="134" name="Shape 134"/>
          <p:cNvSpPr txBox="1"/>
          <p:nvPr>
            <p:ph idx="1" type="subTitle"/>
          </p:nvPr>
        </p:nvSpPr>
        <p:spPr>
          <a:xfrm>
            <a:off x="311700" y="3276600"/>
            <a:ext cx="8520600" cy="63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Workshop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The Architecture</a:t>
            </a:r>
          </a:p>
        </p:txBody>
      </p:sp>
      <p:sp>
        <p:nvSpPr>
          <p:cNvPr id="192" name="Shape 192"/>
          <p:cNvSpPr txBox="1"/>
          <p:nvPr>
            <p:ph idx="1" type="subTitle"/>
          </p:nvPr>
        </p:nvSpPr>
        <p:spPr>
          <a:xfrm>
            <a:off x="2249850" y="606800"/>
            <a:ext cx="4644300" cy="24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AWS</a:t>
            </a:r>
          </a:p>
        </p:txBody>
      </p:sp>
      <p:grpSp>
        <p:nvGrpSpPr>
          <p:cNvPr id="193" name="Shape 193"/>
          <p:cNvGrpSpPr/>
          <p:nvPr/>
        </p:nvGrpSpPr>
        <p:grpSpPr>
          <a:xfrm>
            <a:off x="1368875" y="1440575"/>
            <a:ext cx="1576200" cy="2414100"/>
            <a:chOff x="1368875" y="1440575"/>
            <a:chExt cx="1576200" cy="2414100"/>
          </a:xfrm>
        </p:grpSpPr>
        <p:sp>
          <p:nvSpPr>
            <p:cNvPr id="194" name="Shape 194"/>
            <p:cNvSpPr/>
            <p:nvPr/>
          </p:nvSpPr>
          <p:spPr>
            <a:xfrm>
              <a:off x="1368875" y="1440575"/>
              <a:ext cx="1576200" cy="2414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s"/>
                <a:t>development</a:t>
              </a:r>
            </a:p>
          </p:txBody>
        </p:sp>
        <p:sp>
          <p:nvSpPr>
            <p:cNvPr id="195" name="Shape 195"/>
            <p:cNvSpPr/>
            <p:nvPr/>
          </p:nvSpPr>
          <p:spPr>
            <a:xfrm>
              <a:off x="1626050" y="1784700"/>
              <a:ext cx="962400" cy="45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s"/>
                <a:t>web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1626050" y="2343600"/>
              <a:ext cx="962400" cy="45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s"/>
                <a:t>app</a:t>
              </a:r>
            </a:p>
          </p:txBody>
        </p:sp>
        <p:sp>
          <p:nvSpPr>
            <p:cNvPr id="197" name="Shape 197"/>
            <p:cNvSpPr/>
            <p:nvPr/>
          </p:nvSpPr>
          <p:spPr>
            <a:xfrm>
              <a:off x="1626050" y="2902500"/>
              <a:ext cx="962400" cy="45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s"/>
                <a:t>db</a:t>
              </a:r>
            </a:p>
          </p:txBody>
        </p:sp>
      </p:grpSp>
      <p:grpSp>
        <p:nvGrpSpPr>
          <p:cNvPr id="198" name="Shape 198"/>
          <p:cNvGrpSpPr/>
          <p:nvPr/>
        </p:nvGrpSpPr>
        <p:grpSpPr>
          <a:xfrm>
            <a:off x="3180475" y="1440575"/>
            <a:ext cx="1576200" cy="2414100"/>
            <a:chOff x="3180475" y="1440575"/>
            <a:chExt cx="1576200" cy="2414100"/>
          </a:xfrm>
        </p:grpSpPr>
        <p:sp>
          <p:nvSpPr>
            <p:cNvPr id="199" name="Shape 199"/>
            <p:cNvSpPr/>
            <p:nvPr/>
          </p:nvSpPr>
          <p:spPr>
            <a:xfrm>
              <a:off x="3180475" y="1440575"/>
              <a:ext cx="1576200" cy="2414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s"/>
                <a:t>qa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3437650" y="1784700"/>
              <a:ext cx="962400" cy="45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s"/>
                <a:t>web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3437650" y="2343600"/>
              <a:ext cx="962400" cy="45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s"/>
                <a:t>app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3437650" y="2902500"/>
              <a:ext cx="962400" cy="45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s"/>
                <a:t>db</a:t>
              </a:r>
            </a:p>
          </p:txBody>
        </p:sp>
      </p:grpSp>
      <p:grpSp>
        <p:nvGrpSpPr>
          <p:cNvPr id="203" name="Shape 203"/>
          <p:cNvGrpSpPr/>
          <p:nvPr/>
        </p:nvGrpSpPr>
        <p:grpSpPr>
          <a:xfrm>
            <a:off x="4992075" y="1440575"/>
            <a:ext cx="1576200" cy="2414100"/>
            <a:chOff x="4992075" y="1440575"/>
            <a:chExt cx="1576200" cy="2414100"/>
          </a:xfrm>
        </p:grpSpPr>
        <p:sp>
          <p:nvSpPr>
            <p:cNvPr id="204" name="Shape 204"/>
            <p:cNvSpPr/>
            <p:nvPr/>
          </p:nvSpPr>
          <p:spPr>
            <a:xfrm>
              <a:off x="4992075" y="1440575"/>
              <a:ext cx="1576200" cy="2414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s"/>
                <a:t>staging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5249250" y="1784700"/>
              <a:ext cx="962400" cy="45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s"/>
                <a:t>web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5249250" y="2343600"/>
              <a:ext cx="962400" cy="45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s"/>
                <a:t>app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5249250" y="2902500"/>
              <a:ext cx="962400" cy="45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s"/>
                <a:t>db</a:t>
              </a:r>
            </a:p>
          </p:txBody>
        </p:sp>
      </p:grpSp>
      <p:grpSp>
        <p:nvGrpSpPr>
          <p:cNvPr id="208" name="Shape 208"/>
          <p:cNvGrpSpPr/>
          <p:nvPr/>
        </p:nvGrpSpPr>
        <p:grpSpPr>
          <a:xfrm>
            <a:off x="6803675" y="1440575"/>
            <a:ext cx="1576200" cy="2414100"/>
            <a:chOff x="6803675" y="1440575"/>
            <a:chExt cx="1576200" cy="2414100"/>
          </a:xfrm>
        </p:grpSpPr>
        <p:sp>
          <p:nvSpPr>
            <p:cNvPr id="209" name="Shape 209"/>
            <p:cNvSpPr/>
            <p:nvPr/>
          </p:nvSpPr>
          <p:spPr>
            <a:xfrm>
              <a:off x="6803675" y="1440575"/>
              <a:ext cx="1576200" cy="2414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s"/>
                <a:t>production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7060850" y="1784700"/>
              <a:ext cx="962400" cy="45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s"/>
                <a:t>web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7060850" y="2343600"/>
              <a:ext cx="962400" cy="45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s"/>
                <a:t>app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7060850" y="2902500"/>
              <a:ext cx="962400" cy="45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s"/>
                <a:t>db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Heroku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The Architecture</a:t>
            </a:r>
          </a:p>
        </p:txBody>
      </p:sp>
      <p:sp>
        <p:nvSpPr>
          <p:cNvPr id="223" name="Shape 223"/>
          <p:cNvSpPr txBox="1"/>
          <p:nvPr>
            <p:ph idx="1" type="subTitle"/>
          </p:nvPr>
        </p:nvSpPr>
        <p:spPr>
          <a:xfrm>
            <a:off x="2249850" y="606800"/>
            <a:ext cx="4644300" cy="24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Heroku Pipelines</a:t>
            </a:r>
          </a:p>
        </p:txBody>
      </p:sp>
      <p:grpSp>
        <p:nvGrpSpPr>
          <p:cNvPr id="224" name="Shape 224"/>
          <p:cNvGrpSpPr/>
          <p:nvPr/>
        </p:nvGrpSpPr>
        <p:grpSpPr>
          <a:xfrm>
            <a:off x="3384750" y="1379525"/>
            <a:ext cx="1576200" cy="2414100"/>
            <a:chOff x="4992075" y="1440575"/>
            <a:chExt cx="1576200" cy="2414100"/>
          </a:xfrm>
        </p:grpSpPr>
        <p:sp>
          <p:nvSpPr>
            <p:cNvPr id="225" name="Shape 225"/>
            <p:cNvSpPr/>
            <p:nvPr/>
          </p:nvSpPr>
          <p:spPr>
            <a:xfrm>
              <a:off x="4992075" y="1440575"/>
              <a:ext cx="1576200" cy="2414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s"/>
                <a:t>staging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5249250" y="1784700"/>
              <a:ext cx="962400" cy="45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s"/>
                <a:t>web</a:t>
              </a:r>
            </a:p>
          </p:txBody>
        </p:sp>
        <p:sp>
          <p:nvSpPr>
            <p:cNvPr id="227" name="Shape 227"/>
            <p:cNvSpPr/>
            <p:nvPr/>
          </p:nvSpPr>
          <p:spPr>
            <a:xfrm>
              <a:off x="5249250" y="2343600"/>
              <a:ext cx="962400" cy="45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s"/>
                <a:t>app</a:t>
              </a:r>
            </a:p>
          </p:txBody>
        </p:sp>
        <p:sp>
          <p:nvSpPr>
            <p:cNvPr id="228" name="Shape 228"/>
            <p:cNvSpPr/>
            <p:nvPr/>
          </p:nvSpPr>
          <p:spPr>
            <a:xfrm>
              <a:off x="5249250" y="2902500"/>
              <a:ext cx="962400" cy="45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s"/>
                <a:t>db</a:t>
              </a:r>
            </a:p>
          </p:txBody>
        </p:sp>
      </p:grpSp>
      <p:grpSp>
        <p:nvGrpSpPr>
          <p:cNvPr id="229" name="Shape 229"/>
          <p:cNvGrpSpPr/>
          <p:nvPr/>
        </p:nvGrpSpPr>
        <p:grpSpPr>
          <a:xfrm>
            <a:off x="6803700" y="1379525"/>
            <a:ext cx="1576200" cy="2414100"/>
            <a:chOff x="6803675" y="1440575"/>
            <a:chExt cx="1576200" cy="2414100"/>
          </a:xfrm>
        </p:grpSpPr>
        <p:sp>
          <p:nvSpPr>
            <p:cNvPr id="230" name="Shape 230"/>
            <p:cNvSpPr/>
            <p:nvPr/>
          </p:nvSpPr>
          <p:spPr>
            <a:xfrm>
              <a:off x="6803675" y="1440575"/>
              <a:ext cx="1576200" cy="2414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s"/>
                <a:t>production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7060850" y="1784700"/>
              <a:ext cx="962400" cy="45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s"/>
                <a:t>web</a:t>
              </a:r>
            </a:p>
          </p:txBody>
        </p:sp>
        <p:sp>
          <p:nvSpPr>
            <p:cNvPr id="232" name="Shape 232"/>
            <p:cNvSpPr/>
            <p:nvPr/>
          </p:nvSpPr>
          <p:spPr>
            <a:xfrm>
              <a:off x="7060850" y="2343600"/>
              <a:ext cx="962400" cy="45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s"/>
                <a:t>app</a:t>
              </a:r>
            </a:p>
          </p:txBody>
        </p:sp>
        <p:sp>
          <p:nvSpPr>
            <p:cNvPr id="233" name="Shape 233"/>
            <p:cNvSpPr/>
            <p:nvPr/>
          </p:nvSpPr>
          <p:spPr>
            <a:xfrm>
              <a:off x="7060850" y="2902500"/>
              <a:ext cx="962400" cy="45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s"/>
                <a:t>db</a:t>
              </a:r>
            </a:p>
          </p:txBody>
        </p:sp>
      </p:grpSp>
      <p:sp>
        <p:nvSpPr>
          <p:cNvPr id="234" name="Shape 234"/>
          <p:cNvSpPr/>
          <p:nvPr/>
        </p:nvSpPr>
        <p:spPr>
          <a:xfrm>
            <a:off x="564150" y="3551517"/>
            <a:ext cx="788100" cy="364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PR-1</a:t>
            </a:r>
          </a:p>
        </p:txBody>
      </p:sp>
      <p:sp>
        <p:nvSpPr>
          <p:cNvPr id="235" name="Shape 235"/>
          <p:cNvSpPr/>
          <p:nvPr/>
        </p:nvSpPr>
        <p:spPr>
          <a:xfrm>
            <a:off x="564150" y="3117161"/>
            <a:ext cx="788100" cy="364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PR-2</a:t>
            </a:r>
          </a:p>
        </p:txBody>
      </p:sp>
      <p:sp>
        <p:nvSpPr>
          <p:cNvPr id="236" name="Shape 236"/>
          <p:cNvSpPr/>
          <p:nvPr/>
        </p:nvSpPr>
        <p:spPr>
          <a:xfrm>
            <a:off x="564150" y="2682805"/>
            <a:ext cx="788100" cy="364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PR-3</a:t>
            </a:r>
          </a:p>
        </p:txBody>
      </p:sp>
      <p:sp>
        <p:nvSpPr>
          <p:cNvPr id="237" name="Shape 237"/>
          <p:cNvSpPr/>
          <p:nvPr/>
        </p:nvSpPr>
        <p:spPr>
          <a:xfrm>
            <a:off x="564150" y="2248450"/>
            <a:ext cx="788100" cy="364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PR-4</a:t>
            </a:r>
          </a:p>
        </p:txBody>
      </p:sp>
      <p:sp>
        <p:nvSpPr>
          <p:cNvPr id="238" name="Shape 238"/>
          <p:cNvSpPr/>
          <p:nvPr/>
        </p:nvSpPr>
        <p:spPr>
          <a:xfrm>
            <a:off x="7197750" y="3517630"/>
            <a:ext cx="788100" cy="364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PR-3</a:t>
            </a:r>
          </a:p>
        </p:txBody>
      </p:sp>
      <p:sp>
        <p:nvSpPr>
          <p:cNvPr id="239" name="Shape 239"/>
          <p:cNvSpPr/>
          <p:nvPr/>
        </p:nvSpPr>
        <p:spPr>
          <a:xfrm>
            <a:off x="3778800" y="3551530"/>
            <a:ext cx="788100" cy="364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PR-3</a:t>
            </a:r>
          </a:p>
        </p:txBody>
      </p:sp>
      <p:cxnSp>
        <p:nvCxnSpPr>
          <p:cNvPr id="240" name="Shape 240"/>
          <p:cNvCxnSpPr/>
          <p:nvPr/>
        </p:nvCxnSpPr>
        <p:spPr>
          <a:xfrm>
            <a:off x="1617750" y="2458000"/>
            <a:ext cx="1767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Dot"/>
            <a:round/>
            <a:headEnd len="lg" w="lg" type="none"/>
            <a:tailEnd len="lg" w="lg" type="triangle"/>
          </a:ln>
        </p:spPr>
      </p:cxnSp>
      <p:cxnSp>
        <p:nvCxnSpPr>
          <p:cNvPr id="241" name="Shape 241"/>
          <p:cNvCxnSpPr/>
          <p:nvPr/>
        </p:nvCxnSpPr>
        <p:spPr>
          <a:xfrm>
            <a:off x="4998812" y="2458000"/>
            <a:ext cx="1767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Dot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Please, watch this presentation: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http://www.slideshare.net/JR0cket/introduction-to-heroku-cct-london-2013</a:t>
            </a:r>
          </a:p>
        </p:txBody>
      </p:sp>
      <p:sp>
        <p:nvSpPr>
          <p:cNvPr id="247" name="Shape 247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Heroku</a:t>
            </a:r>
          </a:p>
        </p:txBody>
      </p:sp>
      <p:sp>
        <p:nvSpPr>
          <p:cNvPr id="248" name="Shape 248"/>
          <p:cNvSpPr txBox="1"/>
          <p:nvPr>
            <p:ph idx="2" type="subTitle"/>
          </p:nvPr>
        </p:nvSpPr>
        <p:spPr>
          <a:xfrm>
            <a:off x="2249850" y="606800"/>
            <a:ext cx="4644300" cy="24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Introduction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IBM Bluemix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Please, watch this presentation: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http://www.slideshare.net/ormium/ibm-codename-bluemix-cloudfoundry-paas-development-and-deployment-training-ibm-innovation-center-zurich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Bluemix</a:t>
            </a:r>
          </a:p>
        </p:txBody>
      </p:sp>
      <p:sp>
        <p:nvSpPr>
          <p:cNvPr id="260" name="Shape 260"/>
          <p:cNvSpPr txBox="1"/>
          <p:nvPr>
            <p:ph idx="2" type="subTitle"/>
          </p:nvPr>
        </p:nvSpPr>
        <p:spPr>
          <a:xfrm>
            <a:off x="2249850" y="606800"/>
            <a:ext cx="4644300" cy="24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Introduction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Summary Module 5</a:t>
            </a:r>
          </a:p>
        </p:txBody>
      </p:sp>
      <p:sp>
        <p:nvSpPr>
          <p:cNvPr id="266" name="Shape 26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None/>
            </a:pPr>
            <a:r>
              <a:rPr lang="es"/>
              <a:t>Do we have a good understanding about?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The company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The services the company provides?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The architecture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Amazon AWS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Heroku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Bluemix</a:t>
            </a:r>
          </a:p>
        </p:txBody>
      </p:sp>
      <p:sp>
        <p:nvSpPr>
          <p:cNvPr id="267" name="Shape 26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 sz="1800"/>
              <a:t>Case Scenario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Module 5</a:t>
            </a:r>
          </a:p>
        </p:txBody>
      </p:sp>
      <p:sp>
        <p:nvSpPr>
          <p:cNvPr id="140" name="Shape 1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Objectives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Describe the company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Describe the services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Describe the architecture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Show how Amazon works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Show how Heroku works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Show how Bluemix works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 sz="1800"/>
              <a:t>Case Scenario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The company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ExampleCorp is an e-commerce business dedicated to telecom devices.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Has presence in Europe.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About 100 employees. 30 are IT people.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External domain: examplecorp.es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Internal domain: examplecorp.lab</a:t>
            </a:r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The company: ExampleCorp</a:t>
            </a:r>
          </a:p>
        </p:txBody>
      </p:sp>
      <p:sp>
        <p:nvSpPr>
          <p:cNvPr id="153" name="Shape 153"/>
          <p:cNvSpPr txBox="1"/>
          <p:nvPr>
            <p:ph idx="2" type="subTitle"/>
          </p:nvPr>
        </p:nvSpPr>
        <p:spPr>
          <a:xfrm>
            <a:off x="2249850" y="606800"/>
            <a:ext cx="4644300" cy="24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The services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It is a sample java application, used to demonstrate how maven build tool works.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It has three parts: a presentation page, a hello world sample, and a db access sample.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We will use this app to show how to build a CI&amp;CD toolchain.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The services</a:t>
            </a:r>
          </a:p>
        </p:txBody>
      </p:sp>
      <p:sp>
        <p:nvSpPr>
          <p:cNvPr id="165" name="Shape 165"/>
          <p:cNvSpPr txBox="1"/>
          <p:nvPr>
            <p:ph idx="2" type="subTitle"/>
          </p:nvPr>
        </p:nvSpPr>
        <p:spPr>
          <a:xfrm>
            <a:off x="2249850" y="606800"/>
            <a:ext cx="4644300" cy="24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Sample app 1</a:t>
            </a:r>
          </a:p>
        </p:txBody>
      </p:sp>
      <p:pic>
        <p:nvPicPr>
          <p:cNvPr descr="Selection_012.png"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98874"/>
            <a:ext cx="2727823" cy="1455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Selection_013.png"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2549" y="3298880"/>
            <a:ext cx="2727824" cy="89239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Selection_014.png"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4474" y="3298863"/>
            <a:ext cx="2727824" cy="83911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4524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The shop is the main application managed by the IT department.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Is a ruby on rails application.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We will use it to test final parts of cloud services, like heroku and bluemix.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The services</a:t>
            </a:r>
          </a:p>
        </p:txBody>
      </p:sp>
      <p:sp>
        <p:nvSpPr>
          <p:cNvPr id="175" name="Shape 175"/>
          <p:cNvSpPr txBox="1"/>
          <p:nvPr>
            <p:ph idx="2" type="subTitle"/>
          </p:nvPr>
        </p:nvSpPr>
        <p:spPr>
          <a:xfrm>
            <a:off x="2249850" y="606800"/>
            <a:ext cx="4644300" cy="24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The shop</a:t>
            </a:r>
          </a:p>
        </p:txBody>
      </p:sp>
      <p:pic>
        <p:nvPicPr>
          <p:cNvPr descr="Selection_011.png"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021" y="1328612"/>
            <a:ext cx="3824324" cy="3064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The architecture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Amazon Web Services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